
<file path=[Content_Types].xml><?xml version="1.0" encoding="utf-8"?>
<Types xmlns="http://schemas.openxmlformats.org/package/2006/content-types">
  <Default Extension="avi" ContentType="video/x-msvideo"/>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2" r:id="rId1"/>
  </p:sldMasterIdLst>
  <p:notesMasterIdLst>
    <p:notesMasterId r:id="rId57"/>
  </p:notesMasterIdLst>
  <p:sldIdLst>
    <p:sldId id="257" r:id="rId2"/>
    <p:sldId id="263" r:id="rId3"/>
    <p:sldId id="259" r:id="rId4"/>
    <p:sldId id="264" r:id="rId5"/>
    <p:sldId id="265" r:id="rId6"/>
    <p:sldId id="322" r:id="rId7"/>
    <p:sldId id="266" r:id="rId8"/>
    <p:sldId id="299" r:id="rId9"/>
    <p:sldId id="321" r:id="rId10"/>
    <p:sldId id="295" r:id="rId11"/>
    <p:sldId id="323" r:id="rId12"/>
    <p:sldId id="331" r:id="rId13"/>
    <p:sldId id="324" r:id="rId14"/>
    <p:sldId id="326" r:id="rId15"/>
    <p:sldId id="327" r:id="rId16"/>
    <p:sldId id="276" r:id="rId17"/>
    <p:sldId id="333" r:id="rId18"/>
    <p:sldId id="328" r:id="rId19"/>
    <p:sldId id="330" r:id="rId20"/>
    <p:sldId id="272" r:id="rId21"/>
    <p:sldId id="332" r:id="rId22"/>
    <p:sldId id="334" r:id="rId23"/>
    <p:sldId id="335" r:id="rId24"/>
    <p:sldId id="341" r:id="rId25"/>
    <p:sldId id="344" r:id="rId26"/>
    <p:sldId id="339" r:id="rId27"/>
    <p:sldId id="345" r:id="rId28"/>
    <p:sldId id="340" r:id="rId29"/>
    <p:sldId id="346" r:id="rId30"/>
    <p:sldId id="349" r:id="rId31"/>
    <p:sldId id="336" r:id="rId32"/>
    <p:sldId id="337" r:id="rId33"/>
    <p:sldId id="338" r:id="rId34"/>
    <p:sldId id="342" r:id="rId35"/>
    <p:sldId id="343" r:id="rId36"/>
    <p:sldId id="347" r:id="rId37"/>
    <p:sldId id="369" r:id="rId38"/>
    <p:sldId id="348" r:id="rId39"/>
    <p:sldId id="329" r:id="rId40"/>
    <p:sldId id="360" r:id="rId41"/>
    <p:sldId id="361" r:id="rId42"/>
    <p:sldId id="362" r:id="rId43"/>
    <p:sldId id="353" r:id="rId44"/>
    <p:sldId id="364" r:id="rId45"/>
    <p:sldId id="363" r:id="rId46"/>
    <p:sldId id="365" r:id="rId47"/>
    <p:sldId id="354" r:id="rId48"/>
    <p:sldId id="366" r:id="rId49"/>
    <p:sldId id="367" r:id="rId50"/>
    <p:sldId id="355" r:id="rId51"/>
    <p:sldId id="356" r:id="rId52"/>
    <p:sldId id="357" r:id="rId53"/>
    <p:sldId id="358" r:id="rId54"/>
    <p:sldId id="359" r:id="rId55"/>
    <p:sldId id="368"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1" autoAdjust="0"/>
    <p:restoredTop sz="76327" autoAdjust="0"/>
  </p:normalViewPr>
  <p:slideViewPr>
    <p:cSldViewPr snapToGrid="0">
      <p:cViewPr>
        <p:scale>
          <a:sx n="66" d="100"/>
          <a:sy n="66" d="100"/>
        </p:scale>
        <p:origin x="365" y="2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wmf"/><Relationship Id="rId1" Type="http://schemas.openxmlformats.org/officeDocument/2006/relationships/image" Target="../media/image3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33F861-AFBE-4F62-8C02-F695CA32B5EA}" type="datetimeFigureOut">
              <a:rPr lang="en-US" smtClean="0"/>
              <a:t>4/4/2020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17BE7F-BC35-4461-B4E2-8102115FC3EE}" type="slidenum">
              <a:rPr lang="en-US" smtClean="0"/>
              <a:t>‹#›</a:t>
            </a:fld>
            <a:endParaRPr lang="en-US"/>
          </a:p>
        </p:txBody>
      </p:sp>
    </p:spTree>
    <p:extLst>
      <p:ext uri="{BB962C8B-B14F-4D97-AF65-F5344CB8AC3E}">
        <p14:creationId xmlns:p14="http://schemas.microsoft.com/office/powerpoint/2010/main" val="1020271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SHAS3D"/><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SHAS3D"/></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8" Type="http://schemas.openxmlformats.org/officeDocument/2006/relationships/hyperlink" Target="https://en.wikipedia.org/wiki/Scientific_evidence" TargetMode="External"/><Relationship Id="rId3" Type="http://schemas.openxmlformats.org/officeDocument/2006/relationships/hyperlink" Target="#nooffset"/><Relationship Id="rId7" Type="http://schemas.openxmlformats.org/officeDocument/2006/relationships/hyperlink" Target="https://en.wikipedia.org/wiki/Conditional_probability" TargetMode="External"/><Relationship Id="rId12" Type="http://schemas.openxmlformats.org/officeDocument/2006/relationships/hyperlink" Target="#quarteroffset"/><Relationship Id="rId2" Type="http://schemas.openxmlformats.org/officeDocument/2006/relationships/slide" Target="../slides/slide39.xml"/><Relationship Id="rId1" Type="http://schemas.openxmlformats.org/officeDocument/2006/relationships/notesMaster" Target="../notesMasters/notesMaster1.xml"/><Relationship Id="rId6" Type="http://schemas.openxmlformats.org/officeDocument/2006/relationships/hyperlink" Target="https://en.wikipedia.org/wiki/Random_event" TargetMode="External"/><Relationship Id="rId11" Type="http://schemas.openxmlformats.org/officeDocument/2006/relationships/hyperlink" Target="#mode0"/><Relationship Id="rId5" Type="http://schemas.openxmlformats.org/officeDocument/2006/relationships/hyperlink" Target="#criticalSNR"/><Relationship Id="rId10" Type="http://schemas.openxmlformats.org/officeDocument/2006/relationships/hyperlink" Target="#mode2"/><Relationship Id="rId4" Type="http://schemas.openxmlformats.org/officeDocument/2006/relationships/hyperlink" Target="#criticalvalue"/><Relationship Id="rId9" Type="http://schemas.openxmlformats.org/officeDocument/2006/relationships/hyperlink" Target="#mode1"/></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8" Type="http://schemas.openxmlformats.org/officeDocument/2006/relationships/hyperlink" Target="#quarteroffset"/><Relationship Id="rId3" Type="http://schemas.openxmlformats.org/officeDocument/2006/relationships/hyperlink" Target="#quarteroffset"/><Relationship Id="rId7" Type="http://schemas.openxmlformats.org/officeDocument/2006/relationships/hyperlink" Target="#trackingratio"/><Relationship Id="rId12" Type="http://schemas.openxmlformats.org/officeDocument/2006/relationships/hyperlink" Target="#trackingratio"/><Relationship Id="rId2" Type="http://schemas.openxmlformats.org/officeDocument/2006/relationships/slide" Target="../slides/slide43.xml"/><Relationship Id="rId1" Type="http://schemas.openxmlformats.org/officeDocument/2006/relationships/notesMaster" Target="../notesMasters/notesMaster1.xml"/><Relationship Id="rId6" Type="http://schemas.openxmlformats.org/officeDocument/2006/relationships/hyperlink" Target="#minusquarter"/><Relationship Id="rId11" Type="http://schemas.openxmlformats.org/officeDocument/2006/relationships/hyperlink" Target="#minusquarter"/><Relationship Id="rId5" Type="http://schemas.openxmlformats.org/officeDocument/2006/relationships/hyperlink" Target="#plusquarter"/><Relationship Id="rId10" Type="http://schemas.openxmlformats.org/officeDocument/2006/relationships/hyperlink" Target="#plusquarter"/><Relationship Id="rId4" Type="http://schemas.openxmlformats.org/officeDocument/2006/relationships/hyperlink" Target="#nooffset"/><Relationship Id="rId9" Type="http://schemas.openxmlformats.org/officeDocument/2006/relationships/hyperlink" Target="#nooffset"/></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STwMN"/><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hyperlink" Target="#STwMN"/></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a:t>
            </a:fld>
            <a:endParaRPr lang="en-US"/>
          </a:p>
        </p:txBody>
      </p:sp>
    </p:spTree>
    <p:extLst>
      <p:ext uri="{BB962C8B-B14F-4D97-AF65-F5344CB8AC3E}">
        <p14:creationId xmlns:p14="http://schemas.microsoft.com/office/powerpoint/2010/main" val="3676093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FSS Algorithm developed by Averbuch et al. [3] computes a discrete 2D Radon Transform. The algorithm is based on the relation between the Radon (X-Ray) transform and the Fourier space, defined by the Projection-Slice Theorem, also known as the Central-Slice Theorem. </a:t>
            </a: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11</a:t>
            </a:fld>
            <a:endParaRPr lang="en-US"/>
          </a:p>
        </p:txBody>
      </p:sp>
    </p:spTree>
    <p:extLst>
      <p:ext uri="{BB962C8B-B14F-4D97-AF65-F5344CB8AC3E}">
        <p14:creationId xmlns:p14="http://schemas.microsoft.com/office/powerpoint/2010/main" val="3417600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The projection slice theorem can be used for indirect computation of the radon transform by applying first a polar or polar like Fourier transform following a series of 1D FFT. The main drawback of this approach is that there is no fast and exact polar FFT, and therefore, one needs to compromise either on the computational complexity or the accuracy when computing polar Fourier transform. In order to overcome that, the FSS algorithm uses a fast and exact polar like  Fourier Transform called the Pseudo-Polar FFT. The computational complexity of the pseudo polar FFT, (as well as for the entire FSS algorithm), is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𝑂</m:t>
                    </m:r>
                    <m:r>
                      <a:rPr lang="en-US" sz="1200" kern="1200">
                        <a:solidFill>
                          <a:schemeClr val="tx1"/>
                        </a:solidFill>
                        <a:effectLst/>
                        <a:latin typeface="Cambria Math" panose="02040503050406030204" pitchFamily="18" charset="0"/>
                        <a:ea typeface="+mn-ea"/>
                        <a:cs typeface="+mn-cs"/>
                      </a:rPr>
                      <m:t>(</m:t>
                    </m:r>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𝑛</m:t>
                        </m:r>
                      </m:e>
                      <m:sup>
                        <m:r>
                          <a:rPr lang="en-US" sz="1200" kern="1200">
                            <a:solidFill>
                              <a:schemeClr val="tx1"/>
                            </a:solidFill>
                            <a:effectLst/>
                            <a:latin typeface="Cambria Math" panose="02040503050406030204" pitchFamily="18" charset="0"/>
                            <a:ea typeface="+mn-ea"/>
                            <a:cs typeface="+mn-cs"/>
                          </a:rPr>
                          <m:t>2</m:t>
                        </m:r>
                      </m:sup>
                    </m:sSup>
                    <m:r>
                      <a:rPr lang="en-US" sz="1200" i="1" kern="1200">
                        <a:solidFill>
                          <a:schemeClr val="tx1"/>
                        </a:solidFill>
                        <a:effectLst/>
                        <a:latin typeface="Cambria Math" panose="02040503050406030204" pitchFamily="18" charset="0"/>
                        <a:ea typeface="+mn-ea"/>
                        <a:cs typeface="+mn-cs"/>
                      </a:rPr>
                      <m:t>𝑙𝑜𝑔</m:t>
                    </m:r>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𝑛</m:t>
                    </m:r>
                    <m:r>
                      <a:rPr lang="en-US" sz="1200"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The pseudo polar FFT computes the discrete set of Fourier coefficient over the pseudo polar </a:t>
                </a:r>
                <a:r>
                  <a:rPr lang="en-US" sz="1200" kern="1200" dirty="0" err="1">
                    <a:solidFill>
                      <a:schemeClr val="tx1"/>
                    </a:solidFill>
                    <a:effectLst/>
                    <a:latin typeface="+mn-lt"/>
                    <a:ea typeface="+mn-ea"/>
                    <a:cs typeface="+mn-cs"/>
                  </a:rPr>
                  <a:t>gride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pseudo polar grid differs from the polar grid by having concentric squares instead of concentric circles. Another difference is that the pseudo polar grid uses equally spaced slopes instead of equally spaced angles. The FSS transform is performed by applying a series of inverse 1D FFT's along the radial lines of the Pseudo-Polar grid. The resulting discrete set of radon coefficients is identical to the slope-intercept system with respect to the grid in the Radon space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FSS algorithm can be generalized to 3D in several ways. For comparison and analysis, we used a computational approach that utilizes the operation of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 Obviously, it is much easier to compute projection, which is a perfect parallel to one of the axis because than it is no more than a summation of rows or columns. So an effective approach for computing projections is first rotating the image in a way the desired projection becomes parallel to one of the axis. The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is similar to 3D rotation and computationally efficient</a:t>
                </a:r>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The projection slice theorem can be used for indirect computation of the radon transform by applying first a polar or polar like Fourier transform following a series of 1D FFT. The main drawback of this approach is that there is no fast and exact polar FFT, and therefore, one needs to compromise either on the computational complexity or the accuracy when computing polar Fourier transform. In order to overcome that, the FSS algorithm uses a fast and exact polar like  Fourier Transform called the Pseudo-Polar FFT. The computational complexity of the pseudo polar FFT, (as well as for the entire FSS algorithm), is </a:t>
                </a:r>
                <a:r>
                  <a:rPr lang="en-US" sz="1200" i="0" kern="1200">
                    <a:solidFill>
                      <a:schemeClr val="tx1"/>
                    </a:solidFill>
                    <a:effectLst/>
                    <a:latin typeface="+mn-lt"/>
                    <a:ea typeface="+mn-ea"/>
                    <a:cs typeface="+mn-cs"/>
                  </a:rPr>
                  <a:t>𝑂(𝑛^2 𝑙𝑜𝑔(𝑛))</a:t>
                </a:r>
                <a:r>
                  <a:rPr lang="en-US" sz="1200" kern="1200" dirty="0">
                    <a:solidFill>
                      <a:schemeClr val="tx1"/>
                    </a:solidFill>
                    <a:effectLst/>
                    <a:latin typeface="+mn-lt"/>
                    <a:ea typeface="+mn-ea"/>
                    <a:cs typeface="+mn-cs"/>
                  </a:rPr>
                  <a:t>. The pseudo polar FFT computes the discrete set of Fourier coefficient over the pseudo polar </a:t>
                </a:r>
                <a:r>
                  <a:rPr lang="en-US" sz="1200" kern="1200" dirty="0" err="1">
                    <a:solidFill>
                      <a:schemeClr val="tx1"/>
                    </a:solidFill>
                    <a:effectLst/>
                    <a:latin typeface="+mn-lt"/>
                    <a:ea typeface="+mn-ea"/>
                    <a:cs typeface="+mn-cs"/>
                  </a:rPr>
                  <a:t>gride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pseudo polar grid differs from the polar grid by having concentric squares instead of concentric circles. Another difference is that the pseudo polar grid uses equally spaced slopes instead of equally spaced angles. The FSS transform is performed by applying a series of inverse 1D FFT's along the radial lines of the Pseudo-Polar grid. The resulting discrete set of radon coefficients is identical to the slope-intercept system with respect to the grid in the Radon space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FSS algorithm can be generalized to 3D in several ways. For comparison and analysis, we used a computational approach that utilizes the operation of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 Obviously, it is much easier to compute projection, which is a perfect parallel to one of the axis because than it is no more than a summation of rows or columns. So an effective approach for computing projections is first rotating the image in a way the desired projection becomes parallel to one of the axis. The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is similar to 3D rotation and computationally efficient</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12</a:t>
            </a:fld>
            <a:endParaRPr lang="en-US"/>
          </a:p>
        </p:txBody>
      </p:sp>
    </p:spTree>
    <p:extLst>
      <p:ext uri="{BB962C8B-B14F-4D97-AF65-F5344CB8AC3E}">
        <p14:creationId xmlns:p14="http://schemas.microsoft.com/office/powerpoint/2010/main" val="2784958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I’ll start by demonstrating the main ideas in 2D …</a:t>
            </a:r>
          </a:p>
          <a:p>
            <a:pPr algn="l" rtl="0"/>
            <a:r>
              <a:rPr lang="en-US" dirty="0"/>
              <a:t>The distribution of weights for line integral is similar for parallel  line segments up to appropriate shifts</a:t>
            </a:r>
            <a:endParaRPr lang="el-GR" dirty="0"/>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13</a:t>
            </a:fld>
            <a:endParaRPr lang="en-US"/>
          </a:p>
        </p:txBody>
      </p:sp>
    </p:spTree>
    <p:extLst>
      <p:ext uri="{BB962C8B-B14F-4D97-AF65-F5344CB8AC3E}">
        <p14:creationId xmlns:p14="http://schemas.microsoft.com/office/powerpoint/2010/main" val="1037527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14</a:t>
            </a:fld>
            <a:endParaRPr lang="en-US"/>
          </a:p>
        </p:txBody>
      </p:sp>
    </p:spTree>
    <p:extLst>
      <p:ext uri="{BB962C8B-B14F-4D97-AF65-F5344CB8AC3E}">
        <p14:creationId xmlns:p14="http://schemas.microsoft.com/office/powerpoint/2010/main" val="2251571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15</a:t>
            </a:fld>
            <a:endParaRPr lang="en-US"/>
          </a:p>
        </p:txBody>
      </p:sp>
    </p:spTree>
    <p:extLst>
      <p:ext uri="{BB962C8B-B14F-4D97-AF65-F5344CB8AC3E}">
        <p14:creationId xmlns:p14="http://schemas.microsoft.com/office/powerpoint/2010/main" val="3355818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DAAA43FE-2E54-47DF-8AE5-D8620CC970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CCF6BAB-D46F-4ECB-AB24-10C0F94A92D6}" type="slidenum">
              <a:rPr lang="ar-SA" altLang="en-US"/>
              <a:pPr algn="l">
                <a:spcBef>
                  <a:spcPct val="0"/>
                </a:spcBef>
              </a:pPr>
              <a:t>16</a:t>
            </a:fld>
            <a:endParaRPr lang="en-US" altLang="en-US"/>
          </a:p>
        </p:txBody>
      </p:sp>
      <p:sp>
        <p:nvSpPr>
          <p:cNvPr id="50179" name="Rectangle 2">
            <a:extLst>
              <a:ext uri="{FF2B5EF4-FFF2-40B4-BE49-F238E27FC236}">
                <a16:creationId xmlns:a16="http://schemas.microsoft.com/office/drawing/2014/main" id="{8481C0DC-D6AC-4503-8437-739CFFCD0E9B}"/>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8F863252-A402-48E5-8DE8-E7A7FDFCBD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altLang="en-US" dirty="0"/>
              <a:t>The same idea in 3D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merging three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sequences defined by parameterizing the line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using a parameter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0</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𝑡</m:t>
                    </m:r>
                    <m:r>
                      <a:rPr lang="en-US" sz="1200" i="1" kern="1200">
                        <a:solidFill>
                          <a:schemeClr val="tx1"/>
                        </a:solidFill>
                        <a:effectLst/>
                        <a:latin typeface="Cambria Math" panose="02040503050406030204" pitchFamily="18" charset="0"/>
                        <a:ea typeface="+mn-ea"/>
                        <a:cs typeface="+mn-cs"/>
                      </a:rPr>
                      <m:t> ≤ </m:t>
                    </m:r>
                    <m:r>
                      <a:rPr lang="en-US" sz="1200" i="1" kern="1200">
                        <a:solidFill>
                          <a:schemeClr val="tx1"/>
                        </a:solidFill>
                        <a:effectLst/>
                        <a:latin typeface="Cambria Math" panose="02040503050406030204" pitchFamily="18" charset="0"/>
                        <a:ea typeface="+mn-ea"/>
                        <a:cs typeface="+mn-cs"/>
                      </a:rPr>
                      <m:t>1</m:t>
                    </m:r>
                  </m:oMath>
                </a14:m>
                <a:r>
                  <a:rPr lang="en-US" sz="1200" kern="1200" dirty="0">
                    <a:solidFill>
                      <a:schemeClr val="tx1"/>
                    </a:solidFill>
                    <a:effectLst/>
                    <a:latin typeface="+mn-lt"/>
                    <a:ea typeface="+mn-ea"/>
                    <a:cs typeface="+mn-cs"/>
                  </a:rPr>
                  <a:t> such that </a:t>
                </a:r>
                <a:r>
                  <a:rPr lang="en-US" sz="1200" i="1" kern="1200" dirty="0">
                    <a:solidFill>
                      <a:schemeClr val="tx1"/>
                    </a:solidFill>
                    <a:effectLst/>
                    <a:latin typeface="+mn-lt"/>
                    <a:ea typeface="+mn-ea"/>
                    <a:cs typeface="+mn-cs"/>
                  </a:rPr>
                  <a:t>L(t) = {x(t),y(t),z(t)}</a:t>
                </a:r>
                <a:r>
                  <a:rPr lang="en-US" sz="1200" kern="1200" dirty="0">
                    <a:solidFill>
                      <a:schemeClr val="tx1"/>
                    </a:solidFill>
                    <a:effectLst/>
                    <a:latin typeface="+mn-lt"/>
                    <a:ea typeface="+mn-ea"/>
                    <a:cs typeface="+mn-cs"/>
                  </a:rPr>
                  <a:t>  with </a:t>
                </a:r>
                <a:r>
                  <a:rPr lang="en-US" sz="1200" i="1" kern="1200" dirty="0">
                    <a:solidFill>
                      <a:schemeClr val="tx1"/>
                    </a:solidFill>
                    <a:effectLst/>
                    <a:latin typeface="+mn-lt"/>
                    <a:ea typeface="+mn-ea"/>
                    <a:cs typeface="+mn-cs"/>
                  </a:rPr>
                  <a:t>L(0)=</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0</m:t>
                        </m:r>
                      </m:sub>
                    </m:sSub>
                  </m:oMath>
                </a14:m>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L(1)=</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the cube voxels corners, which are the end points of the line segment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Defining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𝑥</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𝑦</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𝑦</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𝑦</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𝑧</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𝑧</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𝑧</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the line segment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intersect a </a:t>
                </a:r>
                <a:r>
                  <a:rPr lang="en-US" sz="1200" i="1" kern="1200" dirty="0">
                    <a:solidFill>
                      <a:schemeClr val="tx1"/>
                    </a:solidFill>
                    <a:effectLst/>
                    <a:latin typeface="+mn-lt"/>
                    <a:ea typeface="+mn-ea"/>
                    <a:cs typeface="+mn-cs"/>
                  </a:rPr>
                  <a:t>YZ-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a multiple of </a:t>
                </a:r>
                <a14:m>
                  <m:oMath xmlns:m="http://schemas.openxmlformats.org/officeDocument/2006/math">
                    <m:f>
                      <m:fPr>
                        <m:type m:val="lin"/>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1</m:t>
                        </m:r>
                      </m:num>
                      <m:den>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𝑥</m:t>
                                </m:r>
                              </m:sub>
                            </m:sSub>
                          </m:e>
                        </m:d>
                      </m:den>
                    </m:f>
                  </m:oMath>
                </a14:m>
                <a:r>
                  <a:rPr lang="en-US" sz="1200" i="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an </a:t>
                </a:r>
                <a:r>
                  <a:rPr lang="en-US" sz="1200" i="1" kern="1200" dirty="0">
                    <a:solidFill>
                      <a:schemeClr val="tx1"/>
                    </a:solidFill>
                    <a:effectLst/>
                    <a:latin typeface="+mn-lt"/>
                    <a:ea typeface="+mn-ea"/>
                    <a:cs typeface="+mn-cs"/>
                  </a:rPr>
                  <a:t>XZ-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14:m>
                  <m:oMath xmlns:m="http://schemas.openxmlformats.org/officeDocument/2006/math">
                    <m:f>
                      <m:fPr>
                        <m:type m:val="lin"/>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1</m:t>
                        </m:r>
                      </m:num>
                      <m:den>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𝑦</m:t>
                                </m:r>
                              </m:sub>
                            </m:sSub>
                          </m:e>
                        </m:d>
                      </m:den>
                    </m:f>
                  </m:oMath>
                </a14:m>
                <a:r>
                  <a:rPr lang="en-US" sz="1200" kern="1200" dirty="0">
                    <a:solidFill>
                      <a:schemeClr val="tx1"/>
                    </a:solidFill>
                    <a:effectLst/>
                    <a:latin typeface="+mn-lt"/>
                    <a:ea typeface="+mn-ea"/>
                    <a:cs typeface="+mn-cs"/>
                  </a:rPr>
                  <a:t>, and a </a:t>
                </a:r>
                <a:r>
                  <a:rPr lang="en-US" sz="1200" i="1" kern="1200" dirty="0">
                    <a:solidFill>
                      <a:schemeClr val="tx1"/>
                    </a:solidFill>
                    <a:effectLst/>
                    <a:latin typeface="+mn-lt"/>
                    <a:ea typeface="+mn-ea"/>
                    <a:cs typeface="+mn-cs"/>
                  </a:rPr>
                  <a:t>XY</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14:m>
                  <m:oMath xmlns:m="http://schemas.openxmlformats.org/officeDocument/2006/math">
                    <m:f>
                      <m:fPr>
                        <m:type m:val="lin"/>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1</m:t>
                        </m:r>
                      </m:num>
                      <m:den>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𝑧</m:t>
                                </m:r>
                              </m:sub>
                            </m:sSub>
                          </m:e>
                        </m:d>
                      </m:den>
                    </m:f>
                  </m:oMath>
                </a14:m>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merging three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sequences defined by parameterizing the line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using a parameter </a:t>
                </a:r>
                <a:r>
                  <a:rPr lang="en-US" sz="1200" i="0" kern="1200">
                    <a:solidFill>
                      <a:schemeClr val="tx1"/>
                    </a:solidFill>
                    <a:effectLst/>
                    <a:latin typeface="+mn-lt"/>
                    <a:ea typeface="+mn-ea"/>
                    <a:cs typeface="+mn-cs"/>
                  </a:rPr>
                  <a:t>0≤  𝑡 ≤ 1</a:t>
                </a:r>
                <a:r>
                  <a:rPr lang="en-US" sz="1200" kern="1200" dirty="0">
                    <a:solidFill>
                      <a:schemeClr val="tx1"/>
                    </a:solidFill>
                    <a:effectLst/>
                    <a:latin typeface="+mn-lt"/>
                    <a:ea typeface="+mn-ea"/>
                    <a:cs typeface="+mn-cs"/>
                  </a:rPr>
                  <a:t> such that </a:t>
                </a:r>
                <a:r>
                  <a:rPr lang="en-US" sz="1200" i="1" kern="1200" dirty="0">
                    <a:solidFill>
                      <a:schemeClr val="tx1"/>
                    </a:solidFill>
                    <a:effectLst/>
                    <a:latin typeface="+mn-lt"/>
                    <a:ea typeface="+mn-ea"/>
                    <a:cs typeface="+mn-cs"/>
                  </a:rPr>
                  <a:t>L(t) = {x(t),y(t),z(t)}</a:t>
                </a:r>
                <a:r>
                  <a:rPr lang="en-US" sz="1200" kern="1200" dirty="0">
                    <a:solidFill>
                      <a:schemeClr val="tx1"/>
                    </a:solidFill>
                    <a:effectLst/>
                    <a:latin typeface="+mn-lt"/>
                    <a:ea typeface="+mn-ea"/>
                    <a:cs typeface="+mn-cs"/>
                  </a:rPr>
                  <a:t>  with </a:t>
                </a:r>
                <a:r>
                  <a:rPr lang="en-US" sz="1200" i="1" kern="1200" dirty="0">
                    <a:solidFill>
                      <a:schemeClr val="tx1"/>
                    </a:solidFill>
                    <a:effectLst/>
                    <a:latin typeface="+mn-lt"/>
                    <a:ea typeface="+mn-ea"/>
                    <a:cs typeface="+mn-cs"/>
                  </a:rPr>
                  <a:t>L(0)=</a:t>
                </a:r>
                <a:r>
                  <a:rPr lang="en-US" sz="1200" i="0" kern="1200">
                    <a:solidFill>
                      <a:schemeClr val="tx1"/>
                    </a:solidFill>
                    <a:effectLst/>
                    <a:latin typeface="+mn-lt"/>
                    <a:ea typeface="+mn-ea"/>
                    <a:cs typeface="+mn-cs"/>
                  </a:rPr>
                  <a:t> 𝑣_0</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L(1)=</a:t>
                </a:r>
                <a:r>
                  <a:rPr lang="en-US" sz="1200" i="0" kern="1200">
                    <a:solidFill>
                      <a:schemeClr val="tx1"/>
                    </a:solidFill>
                    <a:effectLst/>
                    <a:latin typeface="+mn-lt"/>
                    <a:ea typeface="+mn-ea"/>
                    <a:cs typeface="+mn-cs"/>
                  </a:rPr>
                  <a:t> 𝑣_1  </a:t>
                </a:r>
                <a:r>
                  <a:rPr lang="en-US" sz="1200" kern="1200" dirty="0">
                    <a:solidFill>
                      <a:schemeClr val="tx1"/>
                    </a:solidFill>
                    <a:effectLst/>
                    <a:latin typeface="+mn-lt"/>
                    <a:ea typeface="+mn-ea"/>
                    <a:cs typeface="+mn-cs"/>
                  </a:rPr>
                  <a:t>(</a:t>
                </a:r>
                <a:r>
                  <a:rPr lang="en-US" sz="1200" i="0" kern="1200">
                    <a:solidFill>
                      <a:schemeClr val="tx1"/>
                    </a:solidFill>
                    <a:effectLst/>
                    <a:latin typeface="+mn-lt"/>
                    <a:ea typeface="+mn-ea"/>
                    <a:cs typeface="+mn-cs"/>
                  </a:rPr>
                  <a:t>𝑣_0,𝑣_1  </a:t>
                </a:r>
                <a:r>
                  <a:rPr lang="en-US" sz="1200" kern="1200" dirty="0">
                    <a:solidFill>
                      <a:schemeClr val="tx1"/>
                    </a:solidFill>
                    <a:effectLst/>
                    <a:latin typeface="+mn-lt"/>
                    <a:ea typeface="+mn-ea"/>
                    <a:cs typeface="+mn-cs"/>
                  </a:rPr>
                  <a:t>the cube voxels corners, which are the end points of the line segment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Defining </a:t>
                </a:r>
                <a:r>
                  <a:rPr lang="en-US" sz="1200" i="0" kern="1200">
                    <a:solidFill>
                      <a:schemeClr val="tx1"/>
                    </a:solidFill>
                    <a:effectLst/>
                    <a:latin typeface="+mn-lt"/>
                    <a:ea typeface="+mn-ea"/>
                    <a:cs typeface="+mn-cs"/>
                  </a:rPr>
                  <a:t>∆_𝑥=𝑥_1−𝑥_0  ,∆_𝑦=𝑦_1−𝑦_0  ,∆_𝑧=𝑧_1−𝑧_0   </a:t>
                </a:r>
                <a:r>
                  <a:rPr lang="en-US" sz="1200" kern="1200" dirty="0">
                    <a:solidFill>
                      <a:schemeClr val="tx1"/>
                    </a:solidFill>
                    <a:effectLst/>
                    <a:latin typeface="+mn-lt"/>
                    <a:ea typeface="+mn-ea"/>
                    <a:cs typeface="+mn-cs"/>
                  </a:rPr>
                  <a:t>the line segment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intersect a </a:t>
                </a:r>
                <a:r>
                  <a:rPr lang="en-US" sz="1200" i="1" kern="1200" dirty="0">
                    <a:solidFill>
                      <a:schemeClr val="tx1"/>
                    </a:solidFill>
                    <a:effectLst/>
                    <a:latin typeface="+mn-lt"/>
                    <a:ea typeface="+mn-ea"/>
                    <a:cs typeface="+mn-cs"/>
                  </a:rPr>
                  <a:t>YZ-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a multiple of </a:t>
                </a:r>
                <a:r>
                  <a:rPr lang="en-US" sz="1200" i="0" kern="1200">
                    <a:solidFill>
                      <a:schemeClr val="tx1"/>
                    </a:solidFill>
                    <a:effectLst/>
                    <a:latin typeface="+mn-lt"/>
                    <a:ea typeface="+mn-ea"/>
                    <a:cs typeface="+mn-cs"/>
                  </a:rPr>
                  <a:t>1∕|∆_𝑥 | </a:t>
                </a:r>
                <a:r>
                  <a:rPr lang="en-US" sz="1200" i="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an </a:t>
                </a:r>
                <a:r>
                  <a:rPr lang="en-US" sz="1200" i="1" kern="1200" dirty="0">
                    <a:solidFill>
                      <a:schemeClr val="tx1"/>
                    </a:solidFill>
                    <a:effectLst/>
                    <a:latin typeface="+mn-lt"/>
                    <a:ea typeface="+mn-ea"/>
                    <a:cs typeface="+mn-cs"/>
                  </a:rPr>
                  <a:t>XZ-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r>
                  <a:rPr lang="en-US" sz="1200" i="0" kern="1200">
                    <a:solidFill>
                      <a:schemeClr val="tx1"/>
                    </a:solidFill>
                    <a:effectLst/>
                    <a:latin typeface="+mn-lt"/>
                    <a:ea typeface="+mn-ea"/>
                    <a:cs typeface="+mn-cs"/>
                  </a:rPr>
                  <a:t>1∕|∆_𝑦 | </a:t>
                </a:r>
                <a:r>
                  <a:rPr lang="en-US" sz="1200" kern="1200" dirty="0">
                    <a:solidFill>
                      <a:schemeClr val="tx1"/>
                    </a:solidFill>
                    <a:effectLst/>
                    <a:latin typeface="+mn-lt"/>
                    <a:ea typeface="+mn-ea"/>
                    <a:cs typeface="+mn-cs"/>
                  </a:rPr>
                  <a:t>, and a </a:t>
                </a:r>
                <a:r>
                  <a:rPr lang="en-US" sz="1200" i="1" kern="1200" dirty="0">
                    <a:solidFill>
                      <a:schemeClr val="tx1"/>
                    </a:solidFill>
                    <a:effectLst/>
                    <a:latin typeface="+mn-lt"/>
                    <a:ea typeface="+mn-ea"/>
                    <a:cs typeface="+mn-cs"/>
                  </a:rPr>
                  <a:t>XY</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r>
                  <a:rPr lang="en-US" sz="1200" i="0" kern="1200">
                    <a:solidFill>
                      <a:schemeClr val="tx1"/>
                    </a:solidFill>
                    <a:effectLst/>
                    <a:latin typeface="+mn-lt"/>
                    <a:ea typeface="+mn-ea"/>
                    <a:cs typeface="+mn-cs"/>
                  </a:rPr>
                  <a:t>1∕|∆_𝑧 | </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17</a:t>
            </a:fld>
            <a:endParaRPr lang="en-US"/>
          </a:p>
        </p:txBody>
      </p:sp>
    </p:spTree>
    <p:extLst>
      <p:ext uri="{BB962C8B-B14F-4D97-AF65-F5344CB8AC3E}">
        <p14:creationId xmlns:p14="http://schemas.microsoft.com/office/powerpoint/2010/main" val="3742989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18</a:t>
            </a:fld>
            <a:endParaRPr lang="en-US"/>
          </a:p>
        </p:txBody>
      </p:sp>
    </p:spTree>
    <p:extLst>
      <p:ext uri="{BB962C8B-B14F-4D97-AF65-F5344CB8AC3E}">
        <p14:creationId xmlns:p14="http://schemas.microsoft.com/office/powerpoint/2010/main" val="461701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applying The FSS transformation on an image with a single line, the FSS coefficients are more scattered than for the SHAS ones as there are based on Dirichlet kernel . The difference gets smaller and smaller when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increases. The SHAS is more robust as it includes only simple arithmetic operations like summation and multiplication vs. the FSS, which uses Fourier based interpolation.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Theoretically, the time complexity of the transforms operation per coefficient is </a:t>
                </a:r>
                <a:r>
                  <a:rPr lang="en-US" sz="1200" i="1" kern="1200" dirty="0">
                    <a:solidFill>
                      <a:schemeClr val="tx1"/>
                    </a:solidFill>
                    <a:effectLst/>
                    <a:latin typeface="+mn-lt"/>
                    <a:ea typeface="+mn-ea"/>
                    <a:cs typeface="+mn-cs"/>
                  </a:rPr>
                  <a:t>O(n)</a:t>
                </a:r>
                <a:r>
                  <a:rPr lang="en-US" sz="1200" kern="1200" dirty="0">
                    <a:solidFill>
                      <a:schemeClr val="tx1"/>
                    </a:solidFill>
                    <a:effectLst/>
                    <a:latin typeface="+mn-lt"/>
                    <a:ea typeface="+mn-ea"/>
                    <a:cs typeface="+mn-cs"/>
                  </a:rPr>
                  <a:t> for the SHAS algorithm and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𝑂</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𝑙𝑜𝑔</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𝑛</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for the FSS algorithm for a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𝑛</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𝑛</m:t>
                    </m:r>
                  </m:oMath>
                </a14:m>
                <a:r>
                  <a:rPr lang="en-US" sz="1200" kern="1200" dirty="0">
                    <a:solidFill>
                      <a:schemeClr val="tx1"/>
                    </a:solidFill>
                    <a:effectLst/>
                    <a:latin typeface="+mn-lt"/>
                    <a:ea typeface="+mn-ea"/>
                    <a:cs typeface="+mn-cs"/>
                  </a:rPr>
                  <a:t> image. However, although the FSS is asymptotically faster, its constant multiplier can be quite significant as it involves the application of the fractional Fourier Transform, which is more expensive than a standard FFT and uses complex arithmetic's. On the other hand, the constant multiplier of the SHAS algorithm is about two and involves summation and multiplication of real numbers. This explains the comparison results seen in the next figures where the SHAS is faster for small-medium image sizes.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SHAS algorithm allows some flexibility regarding the choice of line set; Unlike the FSS, there are no constraints on the slopes, and any slope density and angular spacing are allowed. The only constraint is on the set of lines, which is limited to subsets of parallel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lines with vertical or horizontal shifts in the 'basically' vertical or horizontal sets. On the other hand, the FSS algorithm is restricted to the pseudo-polar grid, which forces the system of lines to be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with respect to the sloped.</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applying The FSS transformation on an image with a single line, the FSS coefficients are more scattered than for the SHAS ones as there are based on Dirichlet kernel . The difference gets smaller and smaller when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increases. The SHAS is more robust as it includes only simple arithmetic operations like summation and multiplication vs. the FSS, which uses Fourier based interpolation.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Theoretically, the time complexity of the transforms operation per coefficient is </a:t>
                </a:r>
                <a:r>
                  <a:rPr lang="en-US" sz="1200" i="1" kern="1200" dirty="0">
                    <a:solidFill>
                      <a:schemeClr val="tx1"/>
                    </a:solidFill>
                    <a:effectLst/>
                    <a:latin typeface="+mn-lt"/>
                    <a:ea typeface="+mn-ea"/>
                    <a:cs typeface="+mn-cs"/>
                  </a:rPr>
                  <a:t>O(n)</a:t>
                </a:r>
                <a:r>
                  <a:rPr lang="en-US" sz="1200" kern="1200" dirty="0">
                    <a:solidFill>
                      <a:schemeClr val="tx1"/>
                    </a:solidFill>
                    <a:effectLst/>
                    <a:latin typeface="+mn-lt"/>
                    <a:ea typeface="+mn-ea"/>
                    <a:cs typeface="+mn-cs"/>
                  </a:rPr>
                  <a:t> for the SHAS algorithm and </a:t>
                </a:r>
                <a:r>
                  <a:rPr lang="en-US" sz="1200" i="0" kern="1200">
                    <a:solidFill>
                      <a:schemeClr val="tx1"/>
                    </a:solidFill>
                    <a:effectLst/>
                    <a:latin typeface="+mn-lt"/>
                    <a:ea typeface="+mn-ea"/>
                    <a:cs typeface="+mn-cs"/>
                  </a:rPr>
                  <a:t>𝑂(𝑙𝑜𝑔 𝑛)</a:t>
                </a:r>
                <a:r>
                  <a:rPr lang="en-US" sz="1200" kern="1200" dirty="0">
                    <a:solidFill>
                      <a:schemeClr val="tx1"/>
                    </a:solidFill>
                    <a:effectLst/>
                    <a:latin typeface="+mn-lt"/>
                    <a:ea typeface="+mn-ea"/>
                    <a:cs typeface="+mn-cs"/>
                  </a:rPr>
                  <a:t> for the FSS algorithm for a </a:t>
                </a:r>
                <a:r>
                  <a:rPr lang="en-US" sz="1200" i="0" kern="1200">
                    <a:solidFill>
                      <a:schemeClr val="tx1"/>
                    </a:solidFill>
                    <a:effectLst/>
                    <a:latin typeface="+mn-lt"/>
                    <a:ea typeface="+mn-ea"/>
                    <a:cs typeface="+mn-cs"/>
                  </a:rPr>
                  <a:t>𝑛×𝑛</a:t>
                </a:r>
                <a:r>
                  <a:rPr lang="en-US" sz="1200" kern="1200" dirty="0">
                    <a:solidFill>
                      <a:schemeClr val="tx1"/>
                    </a:solidFill>
                    <a:effectLst/>
                    <a:latin typeface="+mn-lt"/>
                    <a:ea typeface="+mn-ea"/>
                    <a:cs typeface="+mn-cs"/>
                  </a:rPr>
                  <a:t> image. However, although the FSS is asymptotically faster, its constant multiplier can be quite significant as it involves the application of the fractional Fourier Transform, which is more expensive than a standard FFT and uses complex arithmetic's. On the other hand, the constant multiplier of the SHAS algorithm is about two and involves summation and multiplication of real numbers. This explains the comparison results seen in the next figures where the SHAS is faster for small-medium image sizes.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SHAS algorithm allows some flexibility regarding the choice of line set; Unlike the FSS, there are no constraints on the slopes, and any slope density and angular spacing are allowed. The only constraint is on the set of lines, which is limited to subsets of parallel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lines with vertical or horizontal shifts in the 'basically' vertical or horizontal sets. On the other hand, the FSS algorithm is restricted to the pseudo-polar grid, which forces the system of lines to be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with respect to the sloped.</a:t>
                </a: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19</a:t>
            </a:fld>
            <a:endParaRPr lang="en-US"/>
          </a:p>
        </p:txBody>
      </p:sp>
    </p:spTree>
    <p:extLst>
      <p:ext uri="{BB962C8B-B14F-4D97-AF65-F5344CB8AC3E}">
        <p14:creationId xmlns:p14="http://schemas.microsoft.com/office/powerpoint/2010/main" val="34211098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Generally, an approximation of each line segment at the coarse-scale can be made by a connected chain of lines segment in the next finer scale.</a:t>
                </a:r>
              </a:p>
              <a:p>
                <a:r>
                  <a:rPr lang="en-US" sz="1200" kern="1200" dirty="0">
                    <a:solidFill>
                      <a:schemeClr val="tx1"/>
                    </a:solidFill>
                    <a:effectLst/>
                    <a:latin typeface="+mn-lt"/>
                    <a:ea typeface="+mn-ea"/>
                    <a:cs typeface="+mn-cs"/>
                  </a:rPr>
                  <a:t>the coarse-scale can be computed by summing the appropriate X-Ray coefficients from the next finer scale. Despite its elegant low theoretical complexity and compatibility with the multiscale beamlet structure, the results are not exact (except the case where the coarse-scale line has the same slope as its finer scale parts), and to increase the level of accuracy, one must apply oversampling or accurate and expensive interpolation. The second drawback of this approach is that despite the theoretical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𝑂</m:t>
                    </m:r>
                    <m:r>
                      <a:rPr lang="en-US" sz="1200" kern="1200">
                        <a:solidFill>
                          <a:schemeClr val="tx1"/>
                        </a:solidFill>
                        <a:effectLst/>
                        <a:latin typeface="Cambria Math" panose="02040503050406030204" pitchFamily="18" charset="0"/>
                        <a:ea typeface="+mn-ea"/>
                        <a:cs typeface="+mn-cs"/>
                      </a:rPr>
                      <m:t>(</m:t>
                    </m:r>
                    <m:func>
                      <m:funcPr>
                        <m:ctrlPr>
                          <a:rPr lang="en-US" sz="1200" i="1" kern="1200">
                            <a:solidFill>
                              <a:schemeClr val="tx1"/>
                            </a:solidFill>
                            <a:effectLst/>
                            <a:latin typeface="Cambria Math" panose="02040503050406030204" pitchFamily="18" charset="0"/>
                            <a:ea typeface="+mn-ea"/>
                            <a:cs typeface="+mn-cs"/>
                          </a:rPr>
                        </m:ctrlPr>
                      </m:funcPr>
                      <m:fName>
                        <m:r>
                          <m:rPr>
                            <m:sty m:val="p"/>
                          </m:rPr>
                          <a:rPr lang="en-US" sz="1200" kern="1200">
                            <a:solidFill>
                              <a:schemeClr val="tx1"/>
                            </a:solidFill>
                            <a:effectLst/>
                            <a:latin typeface="Cambria Math" panose="02040503050406030204" pitchFamily="18" charset="0"/>
                            <a:ea typeface="+mn-ea"/>
                            <a:cs typeface="+mn-cs"/>
                          </a:rPr>
                          <m:t>log</m:t>
                        </m:r>
                      </m:fName>
                      <m:e>
                        <m:r>
                          <a:rPr lang="en-US" sz="1200" i="1" kern="1200">
                            <a:solidFill>
                              <a:schemeClr val="tx1"/>
                            </a:solidFill>
                            <a:effectLst/>
                            <a:latin typeface="Cambria Math" panose="02040503050406030204" pitchFamily="18" charset="0"/>
                            <a:ea typeface="+mn-ea"/>
                            <a:cs typeface="+mn-cs"/>
                          </a:rPr>
                          <m:t>𝑛</m:t>
                        </m:r>
                        <m:r>
                          <a:rPr lang="en-US" sz="1200" kern="1200">
                            <a:solidFill>
                              <a:schemeClr val="tx1"/>
                            </a:solidFill>
                            <a:effectLst/>
                            <a:latin typeface="Cambria Math" panose="02040503050406030204" pitchFamily="18" charset="0"/>
                            <a:ea typeface="+mn-ea"/>
                            <a:cs typeface="+mn-cs"/>
                          </a:rPr>
                          <m:t>)</m:t>
                        </m:r>
                      </m:e>
                    </m:func>
                  </m:oMath>
                </a14:m>
                <a:r>
                  <a:rPr lang="en-US" sz="1200" kern="1200" dirty="0">
                    <a:solidFill>
                      <a:schemeClr val="tx1"/>
                    </a:solidFill>
                    <a:effectLst/>
                    <a:latin typeface="+mn-lt"/>
                    <a:ea typeface="+mn-ea"/>
                    <a:cs typeface="+mn-cs"/>
                  </a:rPr>
                  <a:t> time complexity per coefficient in practice, the running time is much slower because of the required non-sequential access to the coefficients space, which is much bigger than the image space, especially in higher dimensions</a:t>
                </a:r>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Generally, an approximation of each line segment at the coarse-scale can be made by a connected chain of lines segment in the next finer scale.</a:t>
                </a:r>
              </a:p>
              <a:p>
                <a:r>
                  <a:rPr lang="en-US" sz="1200" kern="1200" dirty="0">
                    <a:solidFill>
                      <a:schemeClr val="tx1"/>
                    </a:solidFill>
                    <a:effectLst/>
                    <a:latin typeface="+mn-lt"/>
                    <a:ea typeface="+mn-ea"/>
                    <a:cs typeface="+mn-cs"/>
                  </a:rPr>
                  <a:t>the coarse-scale can be computed by summing the appropriate X-Ray coefficients from the next finer scale. Despite its elegant low theoretical complexity and compatibility with the multiscale beamlet structure, the results are not exact (except the case where the coarse-scale line has the same slope as its finer scale parts), and to increase the level of accuracy, one must apply oversampling or accurate and expensive interpolation. The second drawback of this approach is that despite the theoretical </a:t>
                </a:r>
                <a:r>
                  <a:rPr lang="en-US" sz="1200" i="0" kern="1200">
                    <a:solidFill>
                      <a:schemeClr val="tx1"/>
                    </a:solidFill>
                    <a:effectLst/>
                    <a:latin typeface="+mn-lt"/>
                    <a:ea typeface="+mn-ea"/>
                    <a:cs typeface="+mn-cs"/>
                  </a:rPr>
                  <a:t>𝑂(log⁡〖𝑛)〗</a:t>
                </a:r>
                <a:r>
                  <a:rPr lang="en-US" sz="1200" kern="1200" dirty="0">
                    <a:solidFill>
                      <a:schemeClr val="tx1"/>
                    </a:solidFill>
                    <a:effectLst/>
                    <a:latin typeface="+mn-lt"/>
                    <a:ea typeface="+mn-ea"/>
                    <a:cs typeface="+mn-cs"/>
                  </a:rPr>
                  <a:t> time complexity per coefficient in practice, the running time is much slower because of the required non-sequential access to the coefficients space, which is much bigger than the image space, especially in higher dimensions</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20</a:t>
            </a:fld>
            <a:endParaRPr lang="en-US"/>
          </a:p>
        </p:txBody>
      </p:sp>
    </p:spTree>
    <p:extLst>
      <p:ext uri="{BB962C8B-B14F-4D97-AF65-F5344CB8AC3E}">
        <p14:creationId xmlns:p14="http://schemas.microsoft.com/office/powerpoint/2010/main" val="4081246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 done in the 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3</a:t>
            </a:fld>
            <a:endParaRPr lang="en-US"/>
          </a:p>
        </p:txBody>
      </p:sp>
    </p:spTree>
    <p:extLst>
      <p:ext uri="{BB962C8B-B14F-4D97-AF65-F5344CB8AC3E}">
        <p14:creationId xmlns:p14="http://schemas.microsoft.com/office/powerpoint/2010/main" val="26558679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first present the strategy for the 'Step Right' case. We denote by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𝑥</m:t>
                        </m:r>
                      </m:sub>
                      <m:sup>
                        <m:r>
                          <a:rPr lang="en-US" sz="1200" i="1" kern="1200">
                            <a:solidFill>
                              <a:schemeClr val="tx1"/>
                            </a:solidFill>
                            <a:effectLst/>
                            <a:latin typeface="Cambria Math" panose="02040503050406030204" pitchFamily="18" charset="0"/>
                            <a:ea typeface="+mn-ea"/>
                            <a:cs typeface="+mn-cs"/>
                          </a:rPr>
                          <m:t>0</m:t>
                        </m:r>
                      </m:sup>
                    </m:sSub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𝑠</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a zero-intercept offset as the smallest distance between the interception point of an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 segment with slope</a:t>
                </a:r>
                <a:r>
                  <a:rPr lang="en-US" sz="1200" i="1" kern="1200" dirty="0">
                    <a:solidFill>
                      <a:schemeClr val="tx1"/>
                    </a:solidFill>
                    <a:effectLst/>
                    <a:latin typeface="+mn-lt"/>
                    <a:ea typeface="+mn-ea"/>
                    <a:cs typeface="+mn-cs"/>
                  </a:rPr>
                  <a:t> s</a:t>
                </a:r>
                <a:r>
                  <a:rPr lang="en-US" sz="1200" kern="1200" dirty="0">
                    <a:solidFill>
                      <a:schemeClr val="tx1"/>
                    </a:solidFill>
                    <a:effectLst/>
                    <a:latin typeface="+mn-lt"/>
                    <a:ea typeface="+mn-ea"/>
                    <a:cs typeface="+mn-cs"/>
                  </a:rPr>
                  <a:t> and the origin,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𝑦</m:t>
                        </m:r>
                      </m:sub>
                      <m:sup>
                        <m:r>
                          <a:rPr lang="en-US" sz="1200" i="1" kern="1200">
                            <a:solidFill>
                              <a:schemeClr val="tx1"/>
                            </a:solidFill>
                            <a:effectLst/>
                            <a:latin typeface="Cambria Math" panose="02040503050406030204" pitchFamily="18" charset="0"/>
                            <a:ea typeface="+mn-ea"/>
                            <a:cs typeface="+mn-cs"/>
                          </a:rPr>
                          <m:t>0</m:t>
                        </m:r>
                      </m:sup>
                    </m:sSub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𝑠</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is defined similarly for the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-driven line segment. </a:t>
                </a:r>
              </a:p>
              <a:p>
                <a:r>
                  <a:rPr lang="en-US" sz="1200" kern="1200" dirty="0">
                    <a:solidFill>
                      <a:schemeClr val="tx1"/>
                    </a:solidFill>
                    <a:effectLst/>
                    <a:latin typeface="+mn-lt"/>
                    <a:ea typeface="+mn-ea"/>
                    <a:cs typeface="+mn-cs"/>
                  </a:rPr>
                  <a:t>For the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lines, we need to recalculate the zero-intercept offset for each slope to update the line fragments array. Because the magnitude of the slopes is smaller or equal to one, we can ensure that its absolute zero-intercept offset value will never be higher than 0.5 by performing a shift of one if needed. Then we update the coefficients according to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𝑖𝑛</m:t>
                        </m:r>
                      </m:sup>
                    </m:sSup>
                  </m:oMath>
                </a14:m>
                <a:r>
                  <a:rPr lang="en-US" sz="1200" kern="1200" dirty="0">
                    <a:solidFill>
                      <a:schemeClr val="tx1"/>
                    </a:solidFill>
                    <a:effectLst/>
                    <a:latin typeface="+mn-lt"/>
                    <a:ea typeface="+mn-ea"/>
                    <a:cs typeface="+mn-cs"/>
                  </a:rPr>
                  <a:t> ,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𝑜𝑢𝑡</m:t>
                        </m:r>
                      </m:sup>
                    </m:sSup>
                  </m:oMath>
                </a14:m>
                <a:r>
                  <a:rPr lang="en-US" sz="1200" kern="1200" dirty="0">
                    <a:solidFill>
                      <a:schemeClr val="tx1"/>
                    </a:solidFill>
                    <a:effectLst/>
                    <a:latin typeface="+mn-lt"/>
                    <a:ea typeface="+mn-ea"/>
                    <a:cs typeface="+mn-cs"/>
                  </a:rPr>
                  <a:t> and the corresponding updated fragment-array columns, where each coefficient is updated for the first or last or both columns instead of for all columns as in SHAS, and with two or fewer operations per column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Updating the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coefficients of the</a:t>
                </a:r>
                <a:r>
                  <a:rPr lang="en-US" sz="1200" i="1" kern="1200" dirty="0">
                    <a:solidFill>
                      <a:schemeClr val="tx1"/>
                    </a:solidFill>
                    <a:effectLst/>
                    <a:latin typeface="+mn-lt"/>
                    <a:ea typeface="+mn-ea"/>
                    <a:cs typeface="+mn-cs"/>
                  </a:rPr>
                  <a:t> Y</a:t>
                </a:r>
                <a:r>
                  <a:rPr lang="en-US" sz="1200" kern="1200" dirty="0">
                    <a:solidFill>
                      <a:schemeClr val="tx1"/>
                    </a:solidFill>
                    <a:effectLst/>
                    <a:latin typeface="+mn-lt"/>
                    <a:ea typeface="+mn-ea"/>
                    <a:cs typeface="+mn-cs"/>
                  </a:rPr>
                  <a:t>-driven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line is based on a consequent walk through adjacent pixels in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𝑖𝑛</m:t>
                        </m:r>
                      </m:sup>
                    </m:sSup>
                  </m:oMath>
                </a14:m>
                <a:r>
                  <a:rPr lang="en-US" sz="1200" kern="1200" dirty="0">
                    <a:solidFill>
                      <a:schemeClr val="tx1"/>
                    </a:solidFill>
                    <a:effectLst/>
                    <a:latin typeface="+mn-lt"/>
                    <a:ea typeface="+mn-ea"/>
                    <a:cs typeface="+mn-cs"/>
                  </a:rPr>
                  <a:t> ,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𝑜𝑢𝑡</m:t>
                        </m:r>
                      </m:sup>
                    </m:sSup>
                  </m:oMath>
                </a14:m>
                <a:r>
                  <a:rPr lang="en-US" sz="1200" kern="1200" dirty="0">
                    <a:solidFill>
                      <a:schemeClr val="tx1"/>
                    </a:solidFill>
                    <a:effectLst/>
                    <a:latin typeface="+mn-lt"/>
                    <a:ea typeface="+mn-ea"/>
                    <a:cs typeface="+mn-cs"/>
                  </a:rPr>
                  <a:t>and adding or subtracting its weights to an appropriate coefficient with the current slope.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and they are compensated for by a large set of coefficients that require only re-indexing.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procedure for 'Step Left' is the same as 'Step Right' after reversing the order of slopes and column vectors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𝑖𝑛</m:t>
                        </m:r>
                      </m:sup>
                    </m:sSup>
                  </m:oMath>
                </a14:m>
                <a:r>
                  <a:rPr lang="en-US" sz="1200" kern="1200" dirty="0">
                    <a:solidFill>
                      <a:schemeClr val="tx1"/>
                    </a:solidFill>
                    <a:effectLst/>
                    <a:latin typeface="+mn-lt"/>
                    <a:ea typeface="+mn-ea"/>
                    <a:cs typeface="+mn-cs"/>
                  </a:rPr>
                  <a:t>,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𝑜𝑢𝑡</m:t>
                        </m:r>
                      </m:sup>
                    </m:sSup>
                  </m:oMath>
                </a14:m>
                <a:r>
                  <a:rPr lang="en-US" sz="1200" kern="1200" dirty="0">
                    <a:solidFill>
                      <a:schemeClr val="tx1"/>
                    </a:solidFill>
                    <a:effectLst/>
                    <a:latin typeface="+mn-lt"/>
                    <a:ea typeface="+mn-ea"/>
                    <a:cs typeface="+mn-cs"/>
                  </a:rPr>
                  <a:t>. The procedures for 'Step Up' and 'Step Down' are almost like 'Step Right' and 'Step Left,' where the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lines are updated with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-driven procedures and vice versa.</a:t>
                </a:r>
              </a:p>
              <a:p>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first present the strategy for the 'Step Right' case. We denote by </a:t>
                </a:r>
                <a:r>
                  <a:rPr lang="en-US" sz="1200" i="0" kern="1200">
                    <a:solidFill>
                      <a:schemeClr val="tx1"/>
                    </a:solidFill>
                    <a:effectLst/>
                    <a:latin typeface="+mn-lt"/>
                    <a:ea typeface="+mn-ea"/>
                    <a:cs typeface="+mn-cs"/>
                  </a:rPr>
                  <a:t>∆_𝑥^0 (𝑠)</a:t>
                </a:r>
                <a:r>
                  <a:rPr lang="en-US" sz="1200" kern="1200" dirty="0">
                    <a:solidFill>
                      <a:schemeClr val="tx1"/>
                    </a:solidFill>
                    <a:effectLst/>
                    <a:latin typeface="+mn-lt"/>
                    <a:ea typeface="+mn-ea"/>
                    <a:cs typeface="+mn-cs"/>
                  </a:rPr>
                  <a:t> a zero-intercept offset as the smallest distance between the interception point of an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 segment with slope</a:t>
                </a:r>
                <a:r>
                  <a:rPr lang="en-US" sz="1200" i="1" kern="1200" dirty="0">
                    <a:solidFill>
                      <a:schemeClr val="tx1"/>
                    </a:solidFill>
                    <a:effectLst/>
                    <a:latin typeface="+mn-lt"/>
                    <a:ea typeface="+mn-ea"/>
                    <a:cs typeface="+mn-cs"/>
                  </a:rPr>
                  <a:t> s</a:t>
                </a:r>
                <a:r>
                  <a:rPr lang="en-US" sz="1200" kern="1200" dirty="0">
                    <a:solidFill>
                      <a:schemeClr val="tx1"/>
                    </a:solidFill>
                    <a:effectLst/>
                    <a:latin typeface="+mn-lt"/>
                    <a:ea typeface="+mn-ea"/>
                    <a:cs typeface="+mn-cs"/>
                  </a:rPr>
                  <a:t> and the origin, </a:t>
                </a:r>
                <a:r>
                  <a:rPr lang="en-US" sz="1200" i="0" kern="1200">
                    <a:solidFill>
                      <a:schemeClr val="tx1"/>
                    </a:solidFill>
                    <a:effectLst/>
                    <a:latin typeface="+mn-lt"/>
                    <a:ea typeface="+mn-ea"/>
                    <a:cs typeface="+mn-cs"/>
                  </a:rPr>
                  <a:t>∆_𝑦^0 (𝑠)</a:t>
                </a:r>
                <a:r>
                  <a:rPr lang="en-US" sz="1200" kern="1200" dirty="0">
                    <a:solidFill>
                      <a:schemeClr val="tx1"/>
                    </a:solidFill>
                    <a:effectLst/>
                    <a:latin typeface="+mn-lt"/>
                    <a:ea typeface="+mn-ea"/>
                    <a:cs typeface="+mn-cs"/>
                  </a:rPr>
                  <a:t> is defined similarly for the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-driven line segment. </a:t>
                </a:r>
              </a:p>
              <a:p>
                <a:r>
                  <a:rPr lang="en-US" sz="1200" kern="1200" dirty="0">
                    <a:solidFill>
                      <a:schemeClr val="tx1"/>
                    </a:solidFill>
                    <a:effectLst/>
                    <a:latin typeface="+mn-lt"/>
                    <a:ea typeface="+mn-ea"/>
                    <a:cs typeface="+mn-cs"/>
                  </a:rPr>
                  <a:t>For the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lines, we need to recalculate the zero-intercept offset for each slope to update the line fragments array. Because the magnitude of the slopes is smaller or equal to one, we can ensure that its absolute zero-intercept offset value will never be higher than 0.5 by performing a shift of one if needed. Then we update the coefficients according to </a:t>
                </a:r>
                <a:r>
                  <a:rPr lang="en-US" sz="1200" i="0" kern="1200">
                    <a:solidFill>
                      <a:schemeClr val="tx1"/>
                    </a:solidFill>
                    <a:effectLst/>
                    <a:latin typeface="+mn-lt"/>
                    <a:ea typeface="+mn-ea"/>
                    <a:cs typeface="+mn-cs"/>
                  </a:rPr>
                  <a:t>𝑣^𝑖𝑛</a:t>
                </a:r>
                <a:r>
                  <a:rPr lang="en-US" sz="1200" kern="1200" dirty="0">
                    <a:solidFill>
                      <a:schemeClr val="tx1"/>
                    </a:solidFill>
                    <a:effectLst/>
                    <a:latin typeface="+mn-lt"/>
                    <a:ea typeface="+mn-ea"/>
                    <a:cs typeface="+mn-cs"/>
                  </a:rPr>
                  <a:t> ,  </a:t>
                </a:r>
                <a:r>
                  <a:rPr lang="en-US" sz="1200" i="0" kern="1200">
                    <a:solidFill>
                      <a:schemeClr val="tx1"/>
                    </a:solidFill>
                    <a:effectLst/>
                    <a:latin typeface="+mn-lt"/>
                    <a:ea typeface="+mn-ea"/>
                    <a:cs typeface="+mn-cs"/>
                  </a:rPr>
                  <a:t>𝑣^𝑜𝑢𝑡</a:t>
                </a:r>
                <a:r>
                  <a:rPr lang="en-US" sz="1200" kern="1200" dirty="0">
                    <a:solidFill>
                      <a:schemeClr val="tx1"/>
                    </a:solidFill>
                    <a:effectLst/>
                    <a:latin typeface="+mn-lt"/>
                    <a:ea typeface="+mn-ea"/>
                    <a:cs typeface="+mn-cs"/>
                  </a:rPr>
                  <a:t> and the corresponding updated fragment-array columns, where each coefficient is updated for the first or last or both columns instead of for all columns as in SHAS, and with two or fewer operations per column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Updating the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coefficients of the</a:t>
                </a:r>
                <a:r>
                  <a:rPr lang="en-US" sz="1200" i="1" kern="1200" dirty="0">
                    <a:solidFill>
                      <a:schemeClr val="tx1"/>
                    </a:solidFill>
                    <a:effectLst/>
                    <a:latin typeface="+mn-lt"/>
                    <a:ea typeface="+mn-ea"/>
                    <a:cs typeface="+mn-cs"/>
                  </a:rPr>
                  <a:t> Y</a:t>
                </a:r>
                <a:r>
                  <a:rPr lang="en-US" sz="1200" kern="1200" dirty="0">
                    <a:solidFill>
                      <a:schemeClr val="tx1"/>
                    </a:solidFill>
                    <a:effectLst/>
                    <a:latin typeface="+mn-lt"/>
                    <a:ea typeface="+mn-ea"/>
                    <a:cs typeface="+mn-cs"/>
                  </a:rPr>
                  <a:t>-driven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line is based on a consequent walk through adjacent pixels in </a:t>
                </a:r>
                <a:r>
                  <a:rPr lang="en-US" sz="1200" i="0" kern="1200">
                    <a:solidFill>
                      <a:schemeClr val="tx1"/>
                    </a:solidFill>
                    <a:effectLst/>
                    <a:latin typeface="+mn-lt"/>
                    <a:ea typeface="+mn-ea"/>
                    <a:cs typeface="+mn-cs"/>
                  </a:rPr>
                  <a:t>𝑣^𝑖𝑛</a:t>
                </a:r>
                <a:r>
                  <a:rPr lang="en-US" sz="1200" kern="1200" dirty="0">
                    <a:solidFill>
                      <a:schemeClr val="tx1"/>
                    </a:solidFill>
                    <a:effectLst/>
                    <a:latin typeface="+mn-lt"/>
                    <a:ea typeface="+mn-ea"/>
                    <a:cs typeface="+mn-cs"/>
                  </a:rPr>
                  <a:t> ,  </a:t>
                </a:r>
                <a:r>
                  <a:rPr lang="en-US" sz="1200" i="0" kern="1200">
                    <a:solidFill>
                      <a:schemeClr val="tx1"/>
                    </a:solidFill>
                    <a:effectLst/>
                    <a:latin typeface="+mn-lt"/>
                    <a:ea typeface="+mn-ea"/>
                    <a:cs typeface="+mn-cs"/>
                  </a:rPr>
                  <a:t>𝑣^𝑜𝑢𝑡</a:t>
                </a:r>
                <a:r>
                  <a:rPr lang="en-US" sz="1200" kern="1200" dirty="0">
                    <a:solidFill>
                      <a:schemeClr val="tx1"/>
                    </a:solidFill>
                    <a:effectLst/>
                    <a:latin typeface="+mn-lt"/>
                    <a:ea typeface="+mn-ea"/>
                    <a:cs typeface="+mn-cs"/>
                  </a:rPr>
                  <a:t>and adding or subtracting its weights to an appropriate coefficient with the current slope.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and they are compensated for by a large set of coefficients that require only re-indexing.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procedure for 'Step Left' is the same as 'Step Right' after reversing the order of slopes and column vectors </a:t>
                </a:r>
                <a:r>
                  <a:rPr lang="en-US" sz="1200" i="0" kern="1200">
                    <a:solidFill>
                      <a:schemeClr val="tx1"/>
                    </a:solidFill>
                    <a:effectLst/>
                    <a:latin typeface="+mn-lt"/>
                    <a:ea typeface="+mn-ea"/>
                    <a:cs typeface="+mn-cs"/>
                  </a:rPr>
                  <a:t>𝑣^𝑖𝑛</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𝑣^𝑜𝑢𝑡</a:t>
                </a:r>
                <a:r>
                  <a:rPr lang="en-US" sz="1200" kern="1200" dirty="0">
                    <a:solidFill>
                      <a:schemeClr val="tx1"/>
                    </a:solidFill>
                    <a:effectLst/>
                    <a:latin typeface="+mn-lt"/>
                    <a:ea typeface="+mn-ea"/>
                    <a:cs typeface="+mn-cs"/>
                  </a:rPr>
                  <a:t>. The procedures for 'Step Up' and 'Step Down' are almost like 'Step Right' and 'Step Left,' where the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lines are updated with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-driven procedures and vice versa.</a:t>
                </a:r>
              </a:p>
              <a:p>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21</a:t>
            </a:fld>
            <a:endParaRPr lang="en-US"/>
          </a:p>
        </p:txBody>
      </p:sp>
    </p:spTree>
    <p:extLst>
      <p:ext uri="{BB962C8B-B14F-4D97-AF65-F5344CB8AC3E}">
        <p14:creationId xmlns:p14="http://schemas.microsoft.com/office/powerpoint/2010/main" val="3591069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Dynamic SHAS average update times for a step in each direction (X, Y, Z) for any specific driven lines were registered using C implementation with double precision running on Intel® Core™ i7-6700K CPU @ 4.00GHz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reduced complexity:</a:t>
            </a:r>
          </a:p>
          <a:p>
            <a:pPr lvl="0"/>
            <a:r>
              <a:rPr lang="en-US" sz="1200" kern="1200" dirty="0">
                <a:solidFill>
                  <a:schemeClr val="tx1"/>
                </a:solidFill>
                <a:effectLst/>
                <a:latin typeface="+mn-lt"/>
                <a:ea typeface="+mn-ea"/>
                <a:cs typeface="+mn-cs"/>
              </a:rPr>
              <a:t>The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coefficients update takes roughly half of the SHAS update time.</a:t>
            </a:r>
          </a:p>
          <a:p>
            <a:pPr lvl="0"/>
            <a:r>
              <a:rPr lang="en-US" sz="1200" kern="1200" dirty="0">
                <a:solidFill>
                  <a:schemeClr val="tx1"/>
                </a:solidFill>
                <a:effectLst/>
                <a:latin typeface="+mn-lt"/>
                <a:ea typeface="+mn-ea"/>
                <a:cs typeface="+mn-cs"/>
              </a:rPr>
              <a:t>The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coefficients update in the X-direction takes around a third of the Y, Z direction update time. </a:t>
            </a:r>
          </a:p>
          <a:p>
            <a:pPr lvl="0"/>
            <a:r>
              <a:rPr lang="en-US" sz="1200" kern="1200" dirty="0">
                <a:solidFill>
                  <a:schemeClr val="tx1"/>
                </a:solidFill>
                <a:effectLst/>
                <a:latin typeface="+mn-lt"/>
                <a:ea typeface="+mn-ea"/>
                <a:cs typeface="+mn-cs"/>
              </a:rPr>
              <a:t>The Z-direction update takes a little longer as C implementation use Row-major order, and our Z-direction update implementation takes column-major order</a:t>
            </a:r>
            <a:r>
              <a:rPr lang="en-US" sz="1200" i="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which is less cache-aware.</a:t>
            </a: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22</a:t>
            </a:fld>
            <a:endParaRPr lang="en-US"/>
          </a:p>
        </p:txBody>
      </p:sp>
    </p:spTree>
    <p:extLst>
      <p:ext uri="{BB962C8B-B14F-4D97-AF65-F5344CB8AC3E}">
        <p14:creationId xmlns:p14="http://schemas.microsoft.com/office/powerpoint/2010/main" val="28814853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Strategy for the 3D case is based on the same principles for the 2D scenario with the following adjustments; The sliding window can move 'Step Forward' (Plus) and 'Step Backward' (Minus) in three different directions according to the axes </a:t>
                </a:r>
                <a:r>
                  <a:rPr lang="en-US" sz="1200" i="1" kern="1200" dirty="0">
                    <a:solidFill>
                      <a:schemeClr val="tx1"/>
                    </a:solidFill>
                    <a:effectLst/>
                    <a:latin typeface="+mn-lt"/>
                    <a:ea typeface="+mn-ea"/>
                    <a:cs typeface="+mn-cs"/>
                  </a:rPr>
                  <a:t>X, Y,</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Each move affects the coefficients of the three sets of lines </a:t>
                </a:r>
                <a:r>
                  <a:rPr lang="en-US" sz="1200" i="1" kern="1200" dirty="0">
                    <a:solidFill>
                      <a:schemeClr val="tx1"/>
                    </a:solidFill>
                    <a:effectLst/>
                    <a:latin typeface="+mn-lt"/>
                    <a:ea typeface="+mn-ea"/>
                    <a:cs typeface="+mn-cs"/>
                  </a:rPr>
                  <a:t>X-driven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Y-driven,</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Z-driven</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first present the strategy for the 'Step Forward'  in the X direction: As in the 2D case we need to recalculate zero-intercept offsets for each slope to recalculate the line fragments array as we did in </a:t>
                </a:r>
                <a:r>
                  <a:rPr lang="en-US" sz="1200" u="sng" kern="1200" dirty="0">
                    <a:solidFill>
                      <a:schemeClr val="tx1"/>
                    </a:solidFill>
                    <a:effectLst/>
                    <a:latin typeface="+mn-lt"/>
                    <a:ea typeface="+mn-ea"/>
                    <a:cs typeface="+mn-cs"/>
                    <a:hlinkClick r:id="rId3" action="ppaction://hlinkfile"/>
                  </a:rPr>
                  <a:t>3D SHAS</a:t>
                </a:r>
                <a:r>
                  <a:rPr lang="en-US" sz="1200" kern="1200" dirty="0">
                    <a:solidFill>
                      <a:schemeClr val="tx1"/>
                    </a:solidFill>
                    <a:effectLst/>
                    <a:latin typeface="+mn-lt"/>
                    <a:ea typeface="+mn-ea"/>
                    <a:cs typeface="+mn-cs"/>
                  </a:rPr>
                  <a:t>. The update of the coefficients is done according to the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𝑠𝑙𝑖𝑐𝑒</m:t>
                        </m:r>
                      </m:e>
                      <m:sup>
                        <m:r>
                          <a:rPr lang="en-US" sz="1200" i="1" kern="1200">
                            <a:solidFill>
                              <a:schemeClr val="tx1"/>
                            </a:solidFill>
                            <a:effectLst/>
                            <a:latin typeface="Cambria Math" panose="02040503050406030204" pitchFamily="18" charset="0"/>
                            <a:ea typeface="+mn-ea"/>
                            <a:cs typeface="+mn-cs"/>
                          </a:rPr>
                          <m:t>𝑖𝑛</m:t>
                        </m:r>
                      </m:sup>
                    </m:sSup>
                  </m:oMath>
                </a14:m>
                <a:r>
                  <a:rPr lang="en-US" sz="1200" kern="1200" dirty="0">
                    <a:solidFill>
                      <a:schemeClr val="tx1"/>
                    </a:solidFill>
                    <a:effectLst/>
                    <a:latin typeface="+mn-lt"/>
                    <a:ea typeface="+mn-ea"/>
                    <a:cs typeface="+mn-cs"/>
                  </a:rPr>
                  <a:t> and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𝑠𝑙𝑖𝑐𝑒</m:t>
                        </m:r>
                      </m:e>
                      <m:sup>
                        <m:r>
                          <a:rPr lang="en-US" sz="1200" i="1" kern="1200">
                            <a:solidFill>
                              <a:schemeClr val="tx1"/>
                            </a:solidFill>
                            <a:effectLst/>
                            <a:latin typeface="Cambria Math" panose="02040503050406030204" pitchFamily="18" charset="0"/>
                            <a:ea typeface="+mn-ea"/>
                            <a:cs typeface="+mn-cs"/>
                          </a:rPr>
                          <m:t>𝑜𝑢𝑡</m:t>
                        </m:r>
                      </m:sup>
                    </m:sSup>
                  </m:oMath>
                </a14:m>
                <a:r>
                  <a:rPr lang="en-US" sz="1200" kern="1200" dirty="0">
                    <a:solidFill>
                      <a:schemeClr val="tx1"/>
                    </a:solidFill>
                    <a:effectLst/>
                    <a:latin typeface="+mn-lt"/>
                    <a:ea typeface="+mn-ea"/>
                    <a:cs typeface="+mn-cs"/>
                  </a:rPr>
                  <a:t> principle and the corresponding fragment-array columns, where each coefficient is updated for only the first or last or both slices instead for all slices as in SHAS with up to 3 or fewer operations</a:t>
                </a:r>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Strategy for the 3D case is based on the same principles for the 2D scenario with the following adjustments; The sliding window can move 'Step Forward' (Plus) and 'Step Backward' (Minus) in three different directions according to the axes </a:t>
                </a:r>
                <a:r>
                  <a:rPr lang="en-US" sz="1200" i="1" kern="1200" dirty="0">
                    <a:solidFill>
                      <a:schemeClr val="tx1"/>
                    </a:solidFill>
                    <a:effectLst/>
                    <a:latin typeface="+mn-lt"/>
                    <a:ea typeface="+mn-ea"/>
                    <a:cs typeface="+mn-cs"/>
                  </a:rPr>
                  <a:t>X, Y,</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Each move affects the coefficients of the three sets of lines </a:t>
                </a:r>
                <a:r>
                  <a:rPr lang="en-US" sz="1200" i="1" kern="1200" dirty="0">
                    <a:solidFill>
                      <a:schemeClr val="tx1"/>
                    </a:solidFill>
                    <a:effectLst/>
                    <a:latin typeface="+mn-lt"/>
                    <a:ea typeface="+mn-ea"/>
                    <a:cs typeface="+mn-cs"/>
                  </a:rPr>
                  <a:t>X-driven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Y-driven,</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Z-driven</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first present the strategy for the 'Step Forward'  in the X direction: As in the 2D case we need to recalculate zero-intercept offsets for each slope to recalculate the line fragments array as we did in </a:t>
                </a:r>
                <a:r>
                  <a:rPr lang="en-US" sz="1200" u="sng" kern="1200" dirty="0">
                    <a:solidFill>
                      <a:schemeClr val="tx1"/>
                    </a:solidFill>
                    <a:effectLst/>
                    <a:latin typeface="+mn-lt"/>
                    <a:ea typeface="+mn-ea"/>
                    <a:cs typeface="+mn-cs"/>
                    <a:hlinkClick r:id="rId4" action="ppaction://hlinkfile"/>
                  </a:rPr>
                  <a:t>3D SHAS</a:t>
                </a:r>
                <a:r>
                  <a:rPr lang="en-US" sz="1200" kern="1200" dirty="0">
                    <a:solidFill>
                      <a:schemeClr val="tx1"/>
                    </a:solidFill>
                    <a:effectLst/>
                    <a:latin typeface="+mn-lt"/>
                    <a:ea typeface="+mn-ea"/>
                    <a:cs typeface="+mn-cs"/>
                  </a:rPr>
                  <a:t>. The update of the coefficients is done according to the </a:t>
                </a:r>
                <a:r>
                  <a:rPr lang="en-US" sz="1200" i="0" kern="1200">
                    <a:solidFill>
                      <a:schemeClr val="tx1"/>
                    </a:solidFill>
                    <a:effectLst/>
                    <a:latin typeface="+mn-lt"/>
                    <a:ea typeface="+mn-ea"/>
                    <a:cs typeface="+mn-cs"/>
                  </a:rPr>
                  <a:t>〖𝑠𝑙𝑖𝑐𝑒〗^𝑖𝑛</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〖𝑠𝑙𝑖𝑐𝑒〗^𝑜𝑢𝑡</a:t>
                </a:r>
                <a:r>
                  <a:rPr lang="en-US" sz="1200" kern="1200" dirty="0">
                    <a:solidFill>
                      <a:schemeClr val="tx1"/>
                    </a:solidFill>
                    <a:effectLst/>
                    <a:latin typeface="+mn-lt"/>
                    <a:ea typeface="+mn-ea"/>
                    <a:cs typeface="+mn-cs"/>
                  </a:rPr>
                  <a:t> principle and the corresponding fragment-array columns, where each coefficient is updated for only the first or last or both slices instead for all slices as in SHAS with up to 3 or fewer operations</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23</a:t>
            </a:fld>
            <a:endParaRPr lang="en-US"/>
          </a:p>
        </p:txBody>
      </p:sp>
    </p:spTree>
    <p:extLst>
      <p:ext uri="{BB962C8B-B14F-4D97-AF65-F5344CB8AC3E}">
        <p14:creationId xmlns:p14="http://schemas.microsoft.com/office/powerpoint/2010/main" val="3905252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24</a:t>
            </a:fld>
            <a:endParaRPr lang="en-US"/>
          </a:p>
        </p:txBody>
      </p:sp>
    </p:spTree>
    <p:extLst>
      <p:ext uri="{BB962C8B-B14F-4D97-AF65-F5344CB8AC3E}">
        <p14:creationId xmlns:p14="http://schemas.microsoft.com/office/powerpoint/2010/main" val="12160032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25</a:t>
            </a:fld>
            <a:endParaRPr lang="en-US"/>
          </a:p>
        </p:txBody>
      </p:sp>
    </p:spTree>
    <p:extLst>
      <p:ext uri="{BB962C8B-B14F-4D97-AF65-F5344CB8AC3E}">
        <p14:creationId xmlns:p14="http://schemas.microsoft.com/office/powerpoint/2010/main" val="15990667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t>
            </a:r>
            <a:r>
              <a:rPr lang="en-US" sz="1200" i="1" kern="1200" dirty="0">
                <a:solidFill>
                  <a:schemeClr val="tx1"/>
                </a:solidFill>
                <a:effectLst/>
                <a:latin typeface="+mn-lt"/>
                <a:ea typeface="+mn-ea"/>
                <a:cs typeface="+mn-cs"/>
              </a:rPr>
              <a:t>Y-driven</a:t>
            </a:r>
            <a:r>
              <a:rPr lang="en-US" sz="1200" kern="1200" dirty="0">
                <a:solidFill>
                  <a:schemeClr val="tx1"/>
                </a:solidFill>
                <a:effectLst/>
                <a:latin typeface="+mn-lt"/>
                <a:ea typeface="+mn-ea"/>
                <a:cs typeface="+mn-cs"/>
              </a:rPr>
              <a:t> dynamic updates are different from the X-driven updates as described for the 2D, where the additional 'fragment z' row determines a shift.  As for the 2D case,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compensated by a large set of coefficients that require only re-indexing.</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E817BE7F-BC35-4461-B4E2-8102115FC3EE}" type="slidenum">
              <a:rPr lang="en-US" smtClean="0"/>
              <a:t>26</a:t>
            </a:fld>
            <a:endParaRPr lang="en-US"/>
          </a:p>
        </p:txBody>
      </p:sp>
    </p:spTree>
    <p:extLst>
      <p:ext uri="{BB962C8B-B14F-4D97-AF65-F5344CB8AC3E}">
        <p14:creationId xmlns:p14="http://schemas.microsoft.com/office/powerpoint/2010/main" val="33355024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27</a:t>
            </a:fld>
            <a:endParaRPr lang="en-US"/>
          </a:p>
        </p:txBody>
      </p:sp>
    </p:spTree>
    <p:extLst>
      <p:ext uri="{BB962C8B-B14F-4D97-AF65-F5344CB8AC3E}">
        <p14:creationId xmlns:p14="http://schemas.microsoft.com/office/powerpoint/2010/main" val="35839750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Z-driven dynamic update is similar to the strategy as for the Y-driven and is illustrated.  As for the 2D case,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compensated by a large set of coefficients that require only re-indexing.</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procedure for 'Step Backward' is the same as 'Step Forward'  after reversing the order of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𝑠𝑙𝑖𝑐𝑒</m:t>
                        </m:r>
                      </m:e>
                      <m:sup>
                        <m:r>
                          <a:rPr lang="en-US" sz="1200" i="1" kern="1200">
                            <a:solidFill>
                              <a:schemeClr val="tx1"/>
                            </a:solidFill>
                            <a:effectLst/>
                            <a:latin typeface="Cambria Math" panose="02040503050406030204" pitchFamily="18" charset="0"/>
                            <a:ea typeface="+mn-ea"/>
                            <a:cs typeface="+mn-cs"/>
                          </a:rPr>
                          <m:t>𝑖𝑛</m:t>
                        </m:r>
                      </m:sup>
                    </m:sSup>
                  </m:oMath>
                </a14:m>
                <a:r>
                  <a:rPr lang="en-US" sz="1200" kern="1200" dirty="0">
                    <a:solidFill>
                      <a:schemeClr val="tx1"/>
                    </a:solidFill>
                    <a:effectLst/>
                    <a:latin typeface="+mn-lt"/>
                    <a:ea typeface="+mn-ea"/>
                    <a:cs typeface="+mn-cs"/>
                  </a:rPr>
                  <a:t> and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𝑠𝑙𝑖𝑐𝑒</m:t>
                        </m:r>
                      </m:e>
                      <m:sup>
                        <m:r>
                          <a:rPr lang="en-US" sz="1200" i="1" kern="1200">
                            <a:solidFill>
                              <a:schemeClr val="tx1"/>
                            </a:solidFill>
                            <a:effectLst/>
                            <a:latin typeface="Cambria Math" panose="02040503050406030204" pitchFamily="18" charset="0"/>
                            <a:ea typeface="+mn-ea"/>
                            <a:cs typeface="+mn-cs"/>
                          </a:rPr>
                          <m:t>𝑜𝑢𝑡</m:t>
                        </m:r>
                      </m:sup>
                    </m:sSup>
                  </m:oMath>
                </a14:m>
                <a:r>
                  <a:rPr lang="en-US" sz="1200" kern="1200" dirty="0">
                    <a:solidFill>
                      <a:schemeClr val="tx1"/>
                    </a:solidFill>
                    <a:effectLst/>
                    <a:latin typeface="+mn-lt"/>
                    <a:ea typeface="+mn-ea"/>
                    <a:cs typeface="+mn-cs"/>
                  </a:rPr>
                  <a:t>. The procedures for moving in the Y and Z direction cases are almost like in the X direction case where, for the Y direction, the Y-driven lines are updated with X-driven procedure, the Z-driven lines are updated with the Y-driven procedure, and the X-driven lines are updates with the Z-driven procedure. For the Z direction, in a similar way, the Z-driven lines are updated with the X-driven procedure, the X-driven lines are updated with the Y-driven procedure, and the Y-driven lines are updated with the Z-driven line procedure. </a:t>
                </a:r>
              </a:p>
              <a:p>
                <a:endParaRPr lang="en-US" sz="12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Z-driven dynamic update is similar to the strategy as for the Y-driven and is illustrated.  As for the 2D case,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compensated by a large set of coefficients that require only re-indexing.</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procedure for 'Step Backward' is the same as 'Step Forward'  after reversing the order of </a:t>
                </a:r>
                <a:r>
                  <a:rPr lang="en-US" sz="1200" i="0" kern="1200">
                    <a:solidFill>
                      <a:schemeClr val="tx1"/>
                    </a:solidFill>
                    <a:effectLst/>
                    <a:latin typeface="Cambria Math" panose="02040503050406030204" pitchFamily="18" charset="0"/>
                    <a:ea typeface="+mn-ea"/>
                    <a:cs typeface="+mn-cs"/>
                  </a:rPr>
                  <a:t>〖𝑠𝑙𝑖𝑐𝑒〗^𝑖𝑛</a:t>
                </a:r>
                <a:r>
                  <a:rPr lang="en-US" sz="1200" kern="1200" dirty="0">
                    <a:solidFill>
                      <a:schemeClr val="tx1"/>
                    </a:solidFill>
                    <a:effectLst/>
                    <a:latin typeface="+mn-lt"/>
                    <a:ea typeface="+mn-ea"/>
                    <a:cs typeface="+mn-cs"/>
                  </a:rPr>
                  <a:t> and  </a:t>
                </a:r>
                <a:r>
                  <a:rPr lang="en-US" sz="1200" i="0" kern="1200">
                    <a:solidFill>
                      <a:schemeClr val="tx1"/>
                    </a:solidFill>
                    <a:effectLst/>
                    <a:latin typeface="Cambria Math" panose="02040503050406030204" pitchFamily="18" charset="0"/>
                    <a:ea typeface="+mn-ea"/>
                    <a:cs typeface="+mn-cs"/>
                  </a:rPr>
                  <a:t>〖𝑠𝑙𝑖𝑐𝑒〗^𝑜𝑢𝑡</a:t>
                </a:r>
                <a:r>
                  <a:rPr lang="en-US" sz="1200" kern="1200" dirty="0">
                    <a:solidFill>
                      <a:schemeClr val="tx1"/>
                    </a:solidFill>
                    <a:effectLst/>
                    <a:latin typeface="+mn-lt"/>
                    <a:ea typeface="+mn-ea"/>
                    <a:cs typeface="+mn-cs"/>
                  </a:rPr>
                  <a:t>. The procedures for moving in the Y and Z direction cases are almost like in the X direction case where, for the Y direction, the Y-driven lines are updated with X-driven procedure, the Z-driven lines are updated with the Y-driven procedure, and the X-driven lines are updates with the Z-driven procedure. For the Z direction, in a similar way, the Z-driven lines are updated with the X-driven procedure, the X-driven lines are updated with the Y-driven procedure, and the Y-driven lines are updated with the Z-driven line procedure. </a:t>
                </a:r>
              </a:p>
              <a:p>
                <a:endParaRPr lang="en-US" sz="1200" kern="1200" dirty="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28</a:t>
            </a:fld>
            <a:endParaRPr lang="en-US"/>
          </a:p>
        </p:txBody>
      </p:sp>
    </p:spTree>
    <p:extLst>
      <p:ext uri="{BB962C8B-B14F-4D97-AF65-F5344CB8AC3E}">
        <p14:creationId xmlns:p14="http://schemas.microsoft.com/office/powerpoint/2010/main" val="8120641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29</a:t>
            </a:fld>
            <a:endParaRPr lang="en-US"/>
          </a:p>
        </p:txBody>
      </p:sp>
    </p:spTree>
    <p:extLst>
      <p:ext uri="{BB962C8B-B14F-4D97-AF65-F5344CB8AC3E}">
        <p14:creationId xmlns:p14="http://schemas.microsoft.com/office/powerpoint/2010/main" val="26279472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strike="noStrike" kern="1200" dirty="0">
                <a:solidFill>
                  <a:schemeClr val="tx1"/>
                </a:solidFill>
                <a:effectLst/>
                <a:latin typeface="+mn-lt"/>
                <a:ea typeface="+mn-ea"/>
                <a:cs typeface="+mn-cs"/>
              </a:rPr>
              <a:t>The algorithm can process images at the frame rate of the camera</a:t>
            </a:r>
          </a:p>
          <a:p>
            <a:endParaRPr lang="en-US" sz="1200" u="none" strike="noStrike"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rPr>
              <a:t>The notion of real-time display is not really tied to a specific frame rate - it could be defined as the </a:t>
            </a:r>
            <a:r>
              <a:rPr lang="en-US" sz="1200" i="1" u="none" strike="noStrike" kern="1200" dirty="0">
                <a:solidFill>
                  <a:schemeClr val="tx1"/>
                </a:solidFill>
                <a:effectLst/>
                <a:latin typeface="+mn-lt"/>
                <a:ea typeface="+mn-ea"/>
                <a:cs typeface="+mn-cs"/>
              </a:rPr>
              <a:t>minimum frame rate at which movement is perceived as being continuous</a:t>
            </a:r>
            <a:r>
              <a:rPr lang="en-US" sz="1200" u="none" strike="noStrike" kern="1200" dirty="0">
                <a:solidFill>
                  <a:schemeClr val="tx1"/>
                </a:solidFill>
                <a:effectLst/>
                <a:latin typeface="+mn-lt"/>
                <a:ea typeface="+mn-ea"/>
                <a:cs typeface="+mn-cs"/>
              </a:rPr>
              <a:t>. So for slow moving objects in a visual frame (e.g. ships in a harbor, or stars in the night sky) a relatively slow frame rate might suffice, whereas for rapid movement (e.g. a racing car simulator) a much higher frame rate would be needed.</a:t>
            </a:r>
          </a:p>
          <a:p>
            <a:endParaRPr lang="en-US" sz="1200" u="none" strike="noStrike" kern="1200" dirty="0">
              <a:solidFill>
                <a:schemeClr val="tx1"/>
              </a:solidFill>
              <a:effectLst/>
              <a:latin typeface="+mn-lt"/>
              <a:ea typeface="+mn-ea"/>
              <a:cs typeface="+mn-cs"/>
            </a:endParaRPr>
          </a:p>
          <a:p>
            <a:pPr algn="ctr"/>
            <a:r>
              <a:rPr lang="en-US" dirty="0">
                <a:solidFill>
                  <a:schemeClr val="tx1"/>
                </a:solidFill>
              </a:rPr>
              <a:t>Intel® Core™ i7-6700K CPU @ 4.00GHz</a:t>
            </a:r>
          </a:p>
          <a:p>
            <a:pPr algn="ctr"/>
            <a:r>
              <a:rPr lang="en-US" sz="1200" dirty="0">
                <a:solidFill>
                  <a:schemeClr val="tx1"/>
                </a:solidFill>
              </a:rPr>
              <a:t>(Without any </a:t>
            </a:r>
            <a:r>
              <a:rPr lang="en-US" dirty="0" err="1">
                <a:solidFill>
                  <a:schemeClr val="tx1"/>
                </a:solidFill>
              </a:rPr>
              <a:t>parallization</a:t>
            </a:r>
            <a:r>
              <a:rPr lang="en-US" dirty="0">
                <a:solidFill>
                  <a:schemeClr val="tx1"/>
                </a:solidFill>
              </a:rPr>
              <a:t> )</a:t>
            </a: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30</a:t>
            </a:fld>
            <a:endParaRPr lang="en-US"/>
          </a:p>
        </p:txBody>
      </p:sp>
    </p:spTree>
    <p:extLst>
      <p:ext uri="{BB962C8B-B14F-4D97-AF65-F5344CB8AC3E}">
        <p14:creationId xmlns:p14="http://schemas.microsoft.com/office/powerpoint/2010/main" val="3851767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אלמנטים חוטים</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4</a:t>
            </a:fld>
            <a:endParaRPr lang="en-US"/>
          </a:p>
        </p:txBody>
      </p:sp>
    </p:spTree>
    <p:extLst>
      <p:ext uri="{BB962C8B-B14F-4D97-AF65-F5344CB8AC3E}">
        <p14:creationId xmlns:p14="http://schemas.microsoft.com/office/powerpoint/2010/main" val="18676036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Surveillance systems rely on remote sensors that sense energy emitted from or reflected by an object (or several objects) of interest and other sources of energy like clutter. For civilian and military applications with far imagery distance like anti-missile systems, early-warning systems, and infrared search and track systems, the target of interest often appears as a dim point embedded in a heavy cluttered background. The dim point target is typically characterized by its temporal dynamics rather than its shape (spatial) characteristics</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31</a:t>
            </a:fld>
            <a:endParaRPr lang="en-US"/>
          </a:p>
        </p:txBody>
      </p:sp>
    </p:spTree>
    <p:extLst>
      <p:ext uri="{BB962C8B-B14F-4D97-AF65-F5344CB8AC3E}">
        <p14:creationId xmlns:p14="http://schemas.microsoft.com/office/powerpoint/2010/main" val="1046655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r>
              <a:rPr lang="en-US" sz="1200" b="1" kern="1200" dirty="0">
                <a:solidFill>
                  <a:schemeClr val="tx1"/>
                </a:solidFill>
                <a:effectLst/>
                <a:latin typeface="+mn-lt"/>
                <a:ea typeface="+mn-ea"/>
                <a:cs typeface="+mn-cs"/>
              </a:rPr>
              <a:t>Clutter and noise</a:t>
            </a:r>
            <a:r>
              <a:rPr lang="en-US" sz="1200" kern="1200" dirty="0">
                <a:solidFill>
                  <a:schemeClr val="tx1"/>
                </a:solidFill>
                <a:effectLst/>
                <a:latin typeface="+mn-lt"/>
                <a:ea typeface="+mn-ea"/>
                <a:cs typeface="+mn-cs"/>
              </a:rPr>
              <a:t>  – From background objects like clouds, sunlight spots, and sensor noise that can cause false tracking and tracks detection misses. This issue can be handled by a background suppression (whitening</a:t>
            </a:r>
            <a:r>
              <a:rPr lang="he-IL"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process as a part of the preprocessing stage or as an integral part of the tracking algorithm, with a goal, to suppress the clutter/ background without affecting the target signature. Article [24] presents an overview of current approaches as well as convolutional neural network-based approach for enhancement of infrared images containing a dim target.</a:t>
            </a:r>
          </a:p>
          <a:p>
            <a:r>
              <a:rPr lang="en-US" sz="1200" kern="1200" dirty="0">
                <a:solidFill>
                  <a:schemeClr val="tx1"/>
                </a:solidFill>
                <a:effectLst/>
                <a:latin typeface="+mn-lt"/>
                <a:ea typeface="+mn-ea"/>
                <a:cs typeface="+mn-cs"/>
              </a:rPr>
              <a:t> </a:t>
            </a:r>
          </a:p>
          <a:p>
            <a:pPr lvl="0"/>
            <a:r>
              <a:rPr lang="en-US" sz="1200" b="1" kern="1200" dirty="0">
                <a:solidFill>
                  <a:schemeClr val="tx1"/>
                </a:solidFill>
                <a:effectLst/>
                <a:latin typeface="+mn-lt"/>
                <a:ea typeface="+mn-ea"/>
                <a:cs typeface="+mn-cs"/>
              </a:rPr>
              <a:t>Maneuverable target</a:t>
            </a:r>
            <a:r>
              <a:rPr lang="en-US" sz="1200" kern="1200" dirty="0">
                <a:solidFill>
                  <a:schemeClr val="tx1"/>
                </a:solidFill>
                <a:effectLst/>
                <a:latin typeface="+mn-lt"/>
                <a:ea typeface="+mn-ea"/>
                <a:cs typeface="+mn-cs"/>
              </a:rPr>
              <a:t>  - Tracking Maneuvering targets is complicated due to the fact that acceleration is hard to model, as it can be induced by a variety of sources like atmospheric disturbances, which can cause unpredicted temporal acceleration. Sophisticated models are needed to model target motions [25, 26], and sensor measurements (like motion [27] or pixeled [28]), causing the estimation to be a nonlinear and non-Gaussian problem. </a:t>
            </a:r>
          </a:p>
          <a:p>
            <a:r>
              <a:rPr lang="en-US" sz="1200" kern="1200" dirty="0">
                <a:solidFill>
                  <a:schemeClr val="tx1"/>
                </a:solidFill>
                <a:effectLst/>
                <a:latin typeface="+mn-lt"/>
                <a:ea typeface="+mn-ea"/>
                <a:cs typeface="+mn-cs"/>
              </a:rPr>
              <a:t> </a:t>
            </a:r>
          </a:p>
          <a:p>
            <a:pPr lvl="0"/>
            <a:r>
              <a:rPr lang="en-US" sz="1200" b="1" kern="1200" dirty="0">
                <a:solidFill>
                  <a:schemeClr val="tx1"/>
                </a:solidFill>
                <a:effectLst/>
                <a:latin typeface="+mn-lt"/>
                <a:ea typeface="+mn-ea"/>
                <a:cs typeface="+mn-cs"/>
              </a:rPr>
              <a:t>Uncertain Data association</a:t>
            </a:r>
            <a:r>
              <a:rPr lang="en-US" sz="1200" kern="1200" dirty="0">
                <a:solidFill>
                  <a:schemeClr val="tx1"/>
                </a:solidFill>
                <a:effectLst/>
                <a:latin typeface="+mn-lt"/>
                <a:ea typeface="+mn-ea"/>
                <a:cs typeface="+mn-cs"/>
              </a:rPr>
              <a:t> – In the broader subject of motion-based Multitarget Tracking (MTT), in addition to the target state estimation as for Single Target Tracking (STT), data association is a significant issue, since in the case of multitarget the association between measurements and tracks are uncertain. The tracking algorithm addresses this issue explicitly or implicitly by advance and sophisticated modeling [6].</a:t>
            </a:r>
          </a:p>
          <a:p>
            <a:r>
              <a:rPr lang="en-US" sz="1200" kern="1200" dirty="0">
                <a:solidFill>
                  <a:schemeClr val="tx1"/>
                </a:solidFill>
                <a:effectLst/>
                <a:latin typeface="+mn-lt"/>
                <a:ea typeface="+mn-ea"/>
                <a:cs typeface="+mn-cs"/>
              </a:rPr>
              <a:t> </a:t>
            </a:r>
          </a:p>
          <a:p>
            <a:pPr lvl="0"/>
            <a:r>
              <a:rPr lang="en-US" sz="1200" b="1" kern="1200" dirty="0">
                <a:solidFill>
                  <a:schemeClr val="tx1"/>
                </a:solidFill>
                <a:effectLst/>
                <a:latin typeface="+mn-lt"/>
                <a:ea typeface="+mn-ea"/>
                <a:cs typeface="+mn-cs"/>
              </a:rPr>
              <a:t>Real-time</a:t>
            </a:r>
            <a:r>
              <a:rPr lang="en-US" sz="1200" kern="1200" dirty="0">
                <a:solidFill>
                  <a:schemeClr val="tx1"/>
                </a:solidFill>
                <a:effectLst/>
                <a:latin typeface="+mn-lt"/>
                <a:ea typeface="+mn-ea"/>
                <a:cs typeface="+mn-cs"/>
              </a:rPr>
              <a:t> – Often, it is required to finish processing a frame (or batch of frames) before the next frame arrives. Furthermore, the unpredictable and varying maneuvers of the dim target dictate a high frame rate for practical tracking purposes. </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E817BE7F-BC35-4461-B4E2-8102115FC3EE}" type="slidenum">
              <a:rPr lang="en-US" smtClean="0"/>
              <a:t>32</a:t>
            </a:fld>
            <a:endParaRPr lang="en-US"/>
          </a:p>
        </p:txBody>
      </p:sp>
    </p:spTree>
    <p:extLst>
      <p:ext uri="{BB962C8B-B14F-4D97-AF65-F5344CB8AC3E}">
        <p14:creationId xmlns:p14="http://schemas.microsoft.com/office/powerpoint/2010/main" val="33018034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3" fontAlgn="base"/>
            <a:r>
              <a:rPr lang="en-US" sz="1200" b="1" i="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Detect Before Track (DBT)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general scheme in the DBT category involves detections from the sensor measurements, typically using the threshold measurement model [28], and then the </a:t>
            </a:r>
            <a:r>
              <a:rPr lang="en-US" sz="1200" kern="1200" dirty="0" err="1">
                <a:solidFill>
                  <a:schemeClr val="tx1"/>
                </a:solidFill>
                <a:effectLst/>
                <a:latin typeface="+mn-lt"/>
                <a:ea typeface="+mn-ea"/>
                <a:cs typeface="+mn-cs"/>
              </a:rPr>
              <a:t>thresholded</a:t>
            </a:r>
            <a:r>
              <a:rPr lang="en-US" sz="1200" kern="1200" dirty="0">
                <a:solidFill>
                  <a:schemeClr val="tx1"/>
                </a:solidFill>
                <a:effectLst/>
                <a:latin typeface="+mn-lt"/>
                <a:ea typeface="+mn-ea"/>
                <a:cs typeface="+mn-cs"/>
              </a:rPr>
              <a:t> measurements are fed into the tracking algorithm. The measurement-track association typically handled before the state estimation. In general, DBT methods attain good performance when tracking objects in the scenarios of high SNR. However, in low SNR, the tracking tends to fail as a large number of outliers are detected, or the target might be completely missed. A detailed description of the DBT approach can be found in [6]. The most common approaches for data association include multiple hypothesis tracking (MHT), joint probabilistic data association (JPDA), and random finite sets (RFS), and the most common approaches for estimation of target state filtering include Kalman filter and particle filter described in [30].</a:t>
            </a:r>
          </a:p>
          <a:p>
            <a:r>
              <a:rPr lang="en-US" sz="1200" kern="1200" dirty="0">
                <a:solidFill>
                  <a:schemeClr val="tx1"/>
                </a:solidFill>
                <a:effectLst/>
                <a:latin typeface="+mn-lt"/>
                <a:ea typeface="+mn-ea"/>
                <a:cs typeface="+mn-cs"/>
              </a:rPr>
              <a:t> </a:t>
            </a:r>
          </a:p>
          <a:p>
            <a:pPr lvl="3" fontAlgn="base"/>
            <a:r>
              <a:rPr lang="en-US" sz="1200" b="1" i="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Track Before Detect (TBD)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This category is also known as joint detection and tracking. The general scheme involves using the whole raw sensor data as input for tracking where relatively multiple trajectories are estimated, but no commitment is initially made for any specific trajectory. Target detection is declared after a continual tracking for the trajectory whose posterior probability is the highest. This schema improves tracking performance by using a multi-frame to accumulate target information. As no intermediate detection takes place in TBD, no explicit data association is needed. The advantage of improved performance for low SNR scenarios comes with complex computation and delay in the target tracking. The TBD methods are typically classified into Bayesian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2.4.3.2.1) and non-Bayesian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2.4.3.2.2) approaches.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E817BE7F-BC35-4461-B4E2-8102115FC3EE}" type="slidenum">
              <a:rPr lang="en-US" smtClean="0"/>
              <a:t>33</a:t>
            </a:fld>
            <a:endParaRPr lang="en-US"/>
          </a:p>
        </p:txBody>
      </p:sp>
    </p:spTree>
    <p:extLst>
      <p:ext uri="{BB962C8B-B14F-4D97-AF65-F5344CB8AC3E}">
        <p14:creationId xmlns:p14="http://schemas.microsoft.com/office/powerpoint/2010/main" val="41377024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4" fontAlgn="base"/>
            <a:r>
              <a:rPr lang="en-US" sz="1200" b="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Bayesian approaches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Bayesian TBD approaches, the target state and measurements are described by probability density function (PDF) build from the raw sensor measurements, motions modeling, and target birth/death modeling, then recursive Bayesian filtering is applied to obtain the target state estimation. The two leading families of methods used for recursive Bayesian TBD implementations are particle filtering, and ﬁnite set statistics (FISST) based filtering described in This approach shows good results handling complicated target motion, but in general, the recursive Bayesian filter is computationally intractable and needs numerical approximation resulting in substantial implementation cost.</a:t>
            </a:r>
          </a:p>
          <a:p>
            <a:r>
              <a:rPr lang="en-US" sz="1200" kern="1200" dirty="0">
                <a:solidFill>
                  <a:schemeClr val="tx1"/>
                </a:solidFill>
                <a:effectLst/>
                <a:latin typeface="+mn-lt"/>
                <a:ea typeface="+mn-ea"/>
                <a:cs typeface="+mn-cs"/>
              </a:rPr>
              <a:t> </a:t>
            </a:r>
          </a:p>
          <a:p>
            <a:pPr lvl="4" fontAlgn="base"/>
            <a:r>
              <a:rPr lang="en-US" sz="1200" b="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Non-Bayesian approaches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non-Bayesian approaches, at each time, the target energy in the last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frames is accumulated based on the velocity feature, and an optimization algorithm is used to ﬁnd the target track. Generally, a batch processing techniques are used where trajectories are estimated in a 3D image (a stack of 2D frames taken in uniform time intervals) with no commitment that they represent a target and only trajectories with a computed posterior probability above a certain threshold declared as targets. The non-Bayesian approaches include algorithms based on methods like multistage hypothesis testing (MHT) , 3D matched filter  projective transforms as Hough and Radon [9] and dynamic programming (DP) based on the Viterbi algorithm .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Although the non-</a:t>
            </a:r>
            <a:r>
              <a:rPr lang="en-US" sz="1200" b="1" kern="1200" dirty="0" err="1">
                <a:solidFill>
                  <a:schemeClr val="tx1"/>
                </a:solidFill>
                <a:effectLst/>
                <a:latin typeface="+mn-lt"/>
                <a:ea typeface="+mn-ea"/>
                <a:cs typeface="+mn-cs"/>
              </a:rPr>
              <a:t>bayesian</a:t>
            </a:r>
            <a:r>
              <a:rPr lang="en-US" sz="1200" b="1" kern="1200" dirty="0">
                <a:solidFill>
                  <a:schemeClr val="tx1"/>
                </a:solidFill>
                <a:effectLst/>
                <a:latin typeface="+mn-lt"/>
                <a:ea typeface="+mn-ea"/>
                <a:cs typeface="+mn-cs"/>
              </a:rPr>
              <a:t> approaches are less commonly used for MTT applications, there are scenarios where the target trajectory constitute a straight line or as a chain of straight line segments (piecewise constant velocity target) assuming that the curved trajectory sampled can be well approximated by breaking it into intervals in which for each interval velocity is treated as a constan</a:t>
            </a:r>
            <a:r>
              <a:rPr lang="en-US" sz="1200" kern="1200" dirty="0">
                <a:solidFill>
                  <a:schemeClr val="tx1"/>
                </a:solidFill>
                <a:effectLst/>
                <a:latin typeface="+mn-lt"/>
                <a:ea typeface="+mn-ea"/>
                <a:cs typeface="+mn-cs"/>
              </a:rPr>
              <a:t>t. For this kind of particular scenarios, there are efficient versions of non-</a:t>
            </a:r>
            <a:r>
              <a:rPr lang="en-US" sz="1200" kern="1200" dirty="0" err="1">
                <a:solidFill>
                  <a:schemeClr val="tx1"/>
                </a:solidFill>
                <a:effectLst/>
                <a:latin typeface="+mn-lt"/>
                <a:ea typeface="+mn-ea"/>
                <a:cs typeface="+mn-cs"/>
              </a:rPr>
              <a:t>bayesian</a:t>
            </a:r>
            <a:r>
              <a:rPr lang="en-US" sz="1200" kern="1200" dirty="0">
                <a:solidFill>
                  <a:schemeClr val="tx1"/>
                </a:solidFill>
                <a:effectLst/>
                <a:latin typeface="+mn-lt"/>
                <a:ea typeface="+mn-ea"/>
                <a:cs typeface="+mn-cs"/>
              </a:rPr>
              <a:t> algorithms </a:t>
            </a:r>
            <a:r>
              <a:rPr lang="en-US" sz="1200" b="1" kern="1200" dirty="0">
                <a:solidFill>
                  <a:schemeClr val="tx1"/>
                </a:solidFill>
                <a:effectLst/>
                <a:latin typeface="+mn-lt"/>
                <a:ea typeface="+mn-ea"/>
                <a:cs typeface="+mn-cs"/>
              </a:rPr>
              <a:t>with real-time performance</a:t>
            </a:r>
            <a:r>
              <a:rPr lang="en-US" sz="1200" kern="1200" dirty="0">
                <a:solidFill>
                  <a:schemeClr val="tx1"/>
                </a:solidFill>
                <a:effectLst/>
                <a:latin typeface="+mn-lt"/>
                <a:ea typeface="+mn-ea"/>
                <a:cs typeface="+mn-cs"/>
              </a:rPr>
              <a:t>, for example, the Viterbi algorithm used as part of unmanned aerial vehicle (UAV) collision avoidance system and the Hough transform used as part of detecting low radar cross-section targets application. </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E817BE7F-BC35-4461-B4E2-8102115FC3EE}" type="slidenum">
              <a:rPr lang="en-US" smtClean="0"/>
              <a:t>34</a:t>
            </a:fld>
            <a:endParaRPr lang="en-US"/>
          </a:p>
        </p:txBody>
      </p:sp>
    </p:spTree>
    <p:extLst>
      <p:ext uri="{BB962C8B-B14F-4D97-AF65-F5344CB8AC3E}">
        <p14:creationId xmlns:p14="http://schemas.microsoft.com/office/powerpoint/2010/main" val="25488827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indent="228600" algn="just">
                  <a:lnSpc>
                    <a:spcPct val="150000"/>
                  </a:lnSpc>
                  <a:spcAft>
                    <a:spcPts val="0"/>
                  </a:spcAft>
                </a:pPr>
                <a:r>
                  <a:rPr lang="en-US" dirty="0">
                    <a:latin typeface="David" panose="020E0502060401010101" pitchFamily="34" charset="-79"/>
                    <a:ea typeface="Times New Roman" panose="02020603050405020304" pitchFamily="18" charset="0"/>
                    <a:cs typeface="David" panose="020E0502060401010101" pitchFamily="34" charset="-79"/>
                  </a:rPr>
                  <a:t>The target state at time </a:t>
                </a: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𝑖</m:t>
                    </m:r>
                    <m:r>
                      <a:rPr lang="en-US">
                        <a:latin typeface="Cambria Math" panose="02040503050406030204" pitchFamily="18" charset="0"/>
                        <a:ea typeface="Times New Roman" panose="02020603050405020304" pitchFamily="18" charset="0"/>
                        <a:cs typeface="David" panose="020E0502060401010101" pitchFamily="34" charset="-79"/>
                      </a:rPr>
                      <m:t>,</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𝑣</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a:latin typeface="Cambria Math" panose="02040503050406030204" pitchFamily="18" charset="0"/>
                        <a:ea typeface="Times New Roman" panose="02020603050405020304" pitchFamily="18" charset="0"/>
                        <a:cs typeface="David" panose="020E0502060401010101" pitchFamily="34" charset="-79"/>
                      </a:rPr>
                      <m:t> </m:t>
                    </m:r>
                  </m:oMath>
                </a14:m>
                <a:r>
                  <a:rPr lang="en-US" dirty="0">
                    <a:latin typeface="David" panose="020E0502060401010101" pitchFamily="34" charset="-79"/>
                    <a:ea typeface="Times New Roman" panose="02020603050405020304" pitchFamily="18" charset="0"/>
                    <a:cs typeface="David" panose="020E0502060401010101" pitchFamily="34" charset="-79"/>
                  </a:rPr>
                  <a:t>consists of the target position and its first derivative. </a:t>
                </a: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The next linear stochastic process models the state progression </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Where </a:t>
                </a: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oMath>
                </a14:m>
                <a:r>
                  <a:rPr lang="en-US" dirty="0">
                    <a:latin typeface="David" panose="020E0502060401010101" pitchFamily="34" charset="-79"/>
                    <a:ea typeface="Times New Roman" panose="02020603050405020304" pitchFamily="18" charset="0"/>
                    <a:cs typeface="David" panose="020E0502060401010101" pitchFamily="34" charset="-79"/>
                  </a:rPr>
                  <a:t> denotes a model noise and </a:t>
                </a:r>
                <a:r>
                  <a:rPr lang="en-US" i="1" dirty="0">
                    <a:latin typeface="David" panose="020E0502060401010101" pitchFamily="34" charset="-79"/>
                    <a:ea typeface="Times New Roman" panose="02020603050405020304" pitchFamily="18" charset="0"/>
                    <a:cs typeface="David" panose="020E0502060401010101" pitchFamily="34" charset="-79"/>
                  </a:rPr>
                  <a:t>A</a:t>
                </a:r>
                <a:r>
                  <a:rPr lang="en-US" dirty="0">
                    <a:latin typeface="David" panose="020E0502060401010101" pitchFamily="34" charset="-79"/>
                    <a:ea typeface="Times New Roman" panose="02020603050405020304" pitchFamily="18" charset="0"/>
                    <a:cs typeface="David" panose="020E0502060401010101" pitchFamily="34" charset="-79"/>
                  </a:rPr>
                  <a:t> denotes the transition matrix </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With the next constrains:</a:t>
                </a:r>
                <a14:m>
                  <m:oMath xmlns:m="http://schemas.openxmlformats.org/officeDocument/2006/math">
                    <m:r>
                      <a:rPr lang="en-US" b="0" i="0" smtClean="0">
                        <a:latin typeface="Cambria Math" panose="02040503050406030204" pitchFamily="18" charset="0"/>
                        <a:ea typeface="Times New Roman" panose="02020603050405020304" pitchFamily="18" charset="0"/>
                        <a:cs typeface="David" panose="020E0502060401010101" pitchFamily="34" charset="-79"/>
                      </a:rPr>
                      <m:t> </m:t>
                    </m:r>
                  </m:oMath>
                </a14:m>
                <a:endParaRPr lang="en-US" b="0"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interest is in the detection of a sub-pixel target, which is significantly smaller than pixel size, where there is no need to take into account the target point spread function, which is assumed to have its entire support inside a single pixel. In all our experiments, we normalize the target intensity to one, and the noise level and resulting SNR are determined accordingly to this normalized value.</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we normalize the target intensity to one, and the noise level and resulting SNR are determined accordingly to this normalized value.</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3" name="Notes Placeholder 2"/>
              <p:cNvSpPr>
                <a:spLocks noGrp="1"/>
              </p:cNvSpPr>
              <p:nvPr>
                <p:ph type="body" idx="1"/>
              </p:nvPr>
            </p:nvSpPr>
            <p:spPr/>
            <p:txBody>
              <a:bodyPr/>
              <a:lstStyle/>
              <a:p>
                <a:pPr indent="228600" algn="just">
                  <a:lnSpc>
                    <a:spcPct val="150000"/>
                  </a:lnSpc>
                  <a:spcAft>
                    <a:spcPts val="0"/>
                  </a:spcAft>
                </a:pPr>
                <a:r>
                  <a:rPr lang="en-US" dirty="0">
                    <a:latin typeface="David" panose="020E0502060401010101" pitchFamily="34" charset="-79"/>
                    <a:ea typeface="Times New Roman" panose="02020603050405020304" pitchFamily="18" charset="0"/>
                    <a:cs typeface="David" panose="020E0502060401010101" pitchFamily="34" charset="-79"/>
                  </a:rPr>
                  <a:t>The target state at time </a:t>
                </a:r>
                <a:r>
                  <a:rPr lang="en-US" i="0">
                    <a:latin typeface="Cambria Math" panose="02040503050406030204" pitchFamily="18" charset="0"/>
                    <a:ea typeface="Times New Roman" panose="02020603050405020304" pitchFamily="18" charset="0"/>
                    <a:cs typeface="David" panose="020E0502060401010101" pitchFamily="34" charset="-79"/>
                  </a:rPr>
                  <a:t>𝑖,𝑣_𝑖  </a:t>
                </a:r>
                <a:r>
                  <a:rPr lang="en-US" dirty="0">
                    <a:latin typeface="David" panose="020E0502060401010101" pitchFamily="34" charset="-79"/>
                    <a:ea typeface="Times New Roman" panose="02020603050405020304" pitchFamily="18" charset="0"/>
                    <a:cs typeface="David" panose="020E0502060401010101" pitchFamily="34" charset="-79"/>
                  </a:rPr>
                  <a:t>consists of the target position and its first derivative. </a:t>
                </a: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The next linear stochastic process models the state progression </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Where </a:t>
                </a:r>
                <a:r>
                  <a:rPr lang="en-US" i="0">
                    <a:latin typeface="Cambria Math" panose="02040503050406030204" pitchFamily="18" charset="0"/>
                    <a:ea typeface="Times New Roman" panose="02020603050405020304" pitchFamily="18" charset="0"/>
                    <a:cs typeface="David" panose="020E0502060401010101" pitchFamily="34" charset="-79"/>
                  </a:rPr>
                  <a:t>𝑛_𝑖</a:t>
                </a:r>
                <a:r>
                  <a:rPr lang="en-US" dirty="0">
                    <a:latin typeface="David" panose="020E0502060401010101" pitchFamily="34" charset="-79"/>
                    <a:ea typeface="Times New Roman" panose="02020603050405020304" pitchFamily="18" charset="0"/>
                    <a:cs typeface="David" panose="020E0502060401010101" pitchFamily="34" charset="-79"/>
                  </a:rPr>
                  <a:t> denotes a model noise and </a:t>
                </a:r>
                <a:r>
                  <a:rPr lang="en-US" i="1" dirty="0">
                    <a:latin typeface="David" panose="020E0502060401010101" pitchFamily="34" charset="-79"/>
                    <a:ea typeface="Times New Roman" panose="02020603050405020304" pitchFamily="18" charset="0"/>
                    <a:cs typeface="David" panose="020E0502060401010101" pitchFamily="34" charset="-79"/>
                  </a:rPr>
                  <a:t>A</a:t>
                </a:r>
                <a:r>
                  <a:rPr lang="en-US" dirty="0">
                    <a:latin typeface="David" panose="020E0502060401010101" pitchFamily="34" charset="-79"/>
                    <a:ea typeface="Times New Roman" panose="02020603050405020304" pitchFamily="18" charset="0"/>
                    <a:cs typeface="David" panose="020E0502060401010101" pitchFamily="34" charset="-79"/>
                  </a:rPr>
                  <a:t> denotes the transition matrix </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With the next constrains:</a:t>
                </a:r>
                <a:r>
                  <a:rPr lang="en-US" b="0" i="0">
                    <a:latin typeface="Cambria Math" panose="02040503050406030204" pitchFamily="18" charset="0"/>
                    <a:ea typeface="Times New Roman" panose="02020603050405020304" pitchFamily="18" charset="0"/>
                    <a:cs typeface="David" panose="020E0502060401010101" pitchFamily="34" charset="-79"/>
                  </a:rPr>
                  <a:t> </a:t>
                </a:r>
                <a:endParaRPr lang="en-US" b="0"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interest is in the detection of a sub-pixel target, which is significantly smaller than pixel size, where there is no need to take into account the target point spread function, which is assumed to have its entire support inside a single pixel. In all our experiments, we normalize the target intensity to one, and the noise level and resulting SNR are determined accordingly to this normalized value.</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we normalize the target intensity to one, and the noise level and resulting SNR are determined accordingly to this normalized value.</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35</a:t>
            </a:fld>
            <a:endParaRPr lang="en-US"/>
          </a:p>
        </p:txBody>
      </p:sp>
    </p:spTree>
    <p:extLst>
      <p:ext uri="{BB962C8B-B14F-4D97-AF65-F5344CB8AC3E}">
        <p14:creationId xmlns:p14="http://schemas.microsoft.com/office/powerpoint/2010/main" val="2950329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windows continue tracking till they got lost event </a:t>
            </a:r>
          </a:p>
          <a:p>
            <a:endParaRPr lang="en-US" dirty="0"/>
          </a:p>
          <a:p>
            <a:r>
              <a:rPr lang="en-US" dirty="0"/>
              <a:t>As we concentrate on one target that start and never die we offer simple paradigm of setting the prediction  according to the window with the maximum </a:t>
            </a:r>
            <a:r>
              <a:rPr lang="en-US" dirty="0" err="1"/>
              <a:t>coeff</a:t>
            </a:r>
            <a:r>
              <a:rPr lang="en-US" dirty="0"/>
              <a:t>. Value.</a:t>
            </a:r>
          </a:p>
          <a:p>
            <a:endParaRPr lang="en-US" dirty="0"/>
          </a:p>
          <a:p>
            <a:r>
              <a:rPr lang="en-US" dirty="0"/>
              <a:t>window: 8</a:t>
            </a:r>
          </a:p>
          <a:p>
            <a:r>
              <a:rPr lang="en-US" dirty="0"/>
              <a:t>target: ImgST2yM075z025.mat</a:t>
            </a:r>
          </a:p>
          <a:p>
            <a:r>
              <a:rPr lang="en-US" dirty="0"/>
              <a:t>Snr: 3.500000e+00</a:t>
            </a:r>
          </a:p>
          <a:p>
            <a:r>
              <a:rPr lang="en-US" dirty="0"/>
              <a:t>  Overall PD:1  Instantaneous PD:1  Tracking Ratio:1 max step loc:25   max step:2.236068e+00  mean step:6.992903e-01 </a:t>
            </a:r>
          </a:p>
        </p:txBody>
      </p:sp>
      <p:sp>
        <p:nvSpPr>
          <p:cNvPr id="4" name="Slide Number Placeholder 3"/>
          <p:cNvSpPr>
            <a:spLocks noGrp="1"/>
          </p:cNvSpPr>
          <p:nvPr>
            <p:ph type="sldNum" sz="quarter" idx="5"/>
          </p:nvPr>
        </p:nvSpPr>
        <p:spPr/>
        <p:txBody>
          <a:bodyPr/>
          <a:lstStyle/>
          <a:p>
            <a:fld id="{E817BE7F-BC35-4461-B4E2-8102115FC3EE}" type="slidenum">
              <a:rPr lang="en-US" smtClean="0"/>
              <a:t>36</a:t>
            </a:fld>
            <a:endParaRPr lang="en-US"/>
          </a:p>
        </p:txBody>
      </p:sp>
    </p:spTree>
    <p:extLst>
      <p:ext uri="{BB962C8B-B14F-4D97-AF65-F5344CB8AC3E}">
        <p14:creationId xmlns:p14="http://schemas.microsoft.com/office/powerpoint/2010/main" val="26147716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Without compromising generality, we assume a square image of side size </a:t>
                </a:r>
                <a:r>
                  <a:rPr lang="en-US" sz="1200" i="1" kern="1200" dirty="0">
                    <a:solidFill>
                      <a:schemeClr val="tx1"/>
                    </a:solidFill>
                    <a:effectLst/>
                    <a:latin typeface="+mn-lt"/>
                    <a:ea typeface="+mn-ea"/>
                    <a:cs typeface="+mn-cs"/>
                  </a:rPr>
                  <a:t>M=</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2</m:t>
                        </m:r>
                      </m:e>
                      <m:sup>
                        <m:r>
                          <a:rPr lang="en-US" sz="1200" i="1" kern="1200">
                            <a:solidFill>
                              <a:schemeClr val="tx1"/>
                            </a:solidFill>
                            <a:effectLst/>
                            <a:latin typeface="Cambria Math" panose="02040503050406030204" pitchFamily="18" charset="0"/>
                            <a:ea typeface="+mn-ea"/>
                            <a:cs typeface="+mn-cs"/>
                          </a:rPr>
                          <m:t>𝑚</m:t>
                        </m:r>
                      </m:sup>
                    </m:sSup>
                  </m:oMath>
                </a14:m>
                <a:r>
                  <a:rPr lang="en-US" sz="1200" kern="1200" dirty="0">
                    <a:solidFill>
                      <a:schemeClr val="tx1"/>
                    </a:solidFill>
                    <a:effectLst/>
                    <a:latin typeface="+mn-lt"/>
                    <a:ea typeface="+mn-ea"/>
                    <a:cs typeface="+mn-cs"/>
                  </a:rPr>
                  <a:t> and a window of side size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𝑁</m:t>
                    </m:r>
                    <m:r>
                      <a:rPr lang="en-US" sz="1200" i="1" kern="1200">
                        <a:solidFill>
                          <a:schemeClr val="tx1"/>
                        </a:solidFill>
                        <a:effectLst/>
                        <a:latin typeface="Cambria Math" panose="02040503050406030204" pitchFamily="18" charset="0"/>
                        <a:ea typeface="+mn-ea"/>
                        <a:cs typeface="+mn-cs"/>
                      </a:rPr>
                      <m:t>=</m:t>
                    </m:r>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2</m:t>
                        </m:r>
                      </m:e>
                      <m:sup>
                        <m:r>
                          <a:rPr lang="en-US" sz="1200" i="1" kern="1200">
                            <a:solidFill>
                              <a:schemeClr val="tx1"/>
                            </a:solidFill>
                            <a:effectLst/>
                            <a:latin typeface="Cambria Math" panose="02040503050406030204" pitchFamily="18" charset="0"/>
                            <a:ea typeface="+mn-ea"/>
                            <a:cs typeface="+mn-cs"/>
                          </a:rPr>
                          <m:t>𝑛</m:t>
                        </m:r>
                      </m:sup>
                    </m:sSup>
                  </m:oMath>
                </a14:m>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where </a:t>
                </a:r>
                <a:r>
                  <a:rPr lang="en-US" sz="1200" i="1" kern="1200" dirty="0">
                    <a:solidFill>
                      <a:schemeClr val="tx1"/>
                    </a:solidFill>
                    <a:effectLst/>
                    <a:latin typeface="+mn-lt"/>
                    <a:ea typeface="+mn-ea"/>
                    <a:cs typeface="+mn-cs"/>
                  </a:rPr>
                  <a:t>n&lt;m </a:t>
                </a:r>
                <a:r>
                  <a:rPr lang="en-US" sz="1200" kern="1200" dirty="0">
                    <a:solidFill>
                      <a:schemeClr val="tx1"/>
                    </a:solidFill>
                    <a:effectLst/>
                    <a:latin typeface="+mn-lt"/>
                    <a:ea typeface="+mn-ea"/>
                    <a:cs typeface="+mn-cs"/>
                  </a:rPr>
                  <a:t> (zero paddings of the image might be needed when the image size m is nondyadic).</a:t>
                </a:r>
              </a:p>
              <a:p>
                <a:r>
                  <a:rPr lang="he-IL"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number of overlapping windows </a:t>
                </a:r>
                <a14:m>
                  <m:oMath xmlns:m="http://schemas.openxmlformats.org/officeDocument/2006/math">
                    <m:d>
                      <m:dPr>
                        <m:begChr m:val="|"/>
                        <m:endChr m:val="|"/>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𝑊</m:t>
                        </m:r>
                      </m:e>
                    </m:d>
                  </m:oMath>
                </a14:m>
                <a:r>
                  <a:rPr lang="en-US" sz="1200" kern="1200" dirty="0">
                    <a:solidFill>
                      <a:schemeClr val="tx1"/>
                    </a:solidFill>
                    <a:effectLst/>
                    <a:latin typeface="+mn-lt"/>
                    <a:ea typeface="+mn-ea"/>
                    <a:cs typeface="+mn-cs"/>
                  </a:rPr>
                  <a:t>for covering the image is given by:</a:t>
                </a:r>
              </a:p>
              <a:p>
                <a:r>
                  <a:rPr lang="en-US" sz="1200" kern="1200" dirty="0">
                    <a:solidFill>
                      <a:schemeClr val="tx1"/>
                    </a:solidFill>
                    <a:effectLst/>
                    <a:latin typeface="+mn-lt"/>
                    <a:ea typeface="+mn-ea"/>
                    <a:cs typeface="+mn-cs"/>
                  </a:rPr>
                  <a:t> </a:t>
                </a:r>
              </a:p>
              <a:p>
                <a14:m>
                  <m:oMath xmlns:m="http://schemas.openxmlformats.org/officeDocument/2006/math">
                    <m:d>
                      <m:dPr>
                        <m:begChr m:val="|"/>
                        <m:endChr m:val="|"/>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𝑊</m:t>
                        </m:r>
                      </m:e>
                    </m:d>
                    <m:r>
                      <a:rPr lang="en-US" sz="1200" i="1" kern="1200">
                        <a:solidFill>
                          <a:schemeClr val="tx1"/>
                        </a:solidFill>
                        <a:effectLst/>
                        <a:latin typeface="Cambria Math" panose="02040503050406030204" pitchFamily="18" charset="0"/>
                        <a:ea typeface="+mn-ea"/>
                        <a:cs typeface="+mn-cs"/>
                      </a:rPr>
                      <m:t> =</m:t>
                    </m:r>
                    <m:f>
                      <m:fPr>
                        <m:ctrlPr>
                          <a:rPr lang="en-US" sz="1200" i="1" kern="1200">
                            <a:solidFill>
                              <a:schemeClr val="tx1"/>
                            </a:solidFill>
                            <a:effectLst/>
                            <a:latin typeface="Cambria Math" panose="02040503050406030204" pitchFamily="18" charset="0"/>
                            <a:ea typeface="+mn-ea"/>
                            <a:cs typeface="+mn-cs"/>
                          </a:rPr>
                        </m:ctrlPr>
                      </m:fPr>
                      <m:num>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𝑀</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𝑁</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2</m:t>
                            </m:r>
                            <m:r>
                              <a:rPr lang="en-US" sz="1200" i="1" kern="1200">
                                <a:solidFill>
                                  <a:schemeClr val="tx1"/>
                                </a:solidFill>
                                <a:effectLst/>
                                <a:latin typeface="Cambria Math" panose="02040503050406030204" pitchFamily="18" charset="0"/>
                                <a:ea typeface="+mn-ea"/>
                                <a:cs typeface="+mn-cs"/>
                              </a:rPr>
                              <m:t>)</m:t>
                            </m:r>
                          </m:e>
                          <m:sup>
                            <m:r>
                              <a:rPr lang="en-US" sz="1200" i="1" kern="1200">
                                <a:solidFill>
                                  <a:schemeClr val="tx1"/>
                                </a:solidFill>
                                <a:effectLst/>
                                <a:latin typeface="Cambria Math" panose="02040503050406030204" pitchFamily="18" charset="0"/>
                                <a:ea typeface="+mn-ea"/>
                                <a:cs typeface="+mn-cs"/>
                              </a:rPr>
                              <m:t>2</m:t>
                            </m:r>
                          </m:sup>
                        </m:sSup>
                      </m:num>
                      <m:den>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𝑁</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2</m:t>
                            </m:r>
                            <m:r>
                              <a:rPr lang="en-US" sz="1200" i="1" kern="1200">
                                <a:solidFill>
                                  <a:schemeClr val="tx1"/>
                                </a:solidFill>
                                <a:effectLst/>
                                <a:latin typeface="Cambria Math" panose="02040503050406030204" pitchFamily="18" charset="0"/>
                                <a:ea typeface="+mn-ea"/>
                                <a:cs typeface="+mn-cs"/>
                              </a:rPr>
                              <m:t>)</m:t>
                            </m:r>
                          </m:e>
                          <m:sup>
                            <m:r>
                              <a:rPr lang="en-US" sz="1200" i="1" kern="1200">
                                <a:solidFill>
                                  <a:schemeClr val="tx1"/>
                                </a:solidFill>
                                <a:effectLst/>
                                <a:latin typeface="Cambria Math" panose="02040503050406030204" pitchFamily="18" charset="0"/>
                                <a:ea typeface="+mn-ea"/>
                                <a:cs typeface="+mn-cs"/>
                              </a:rPr>
                              <m:t>2</m:t>
                            </m:r>
                          </m:sup>
                        </m:sSup>
                      </m:den>
                    </m:f>
                  </m:oMath>
                </a14:m>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number of windows per row or column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d>
                          <m:dPr>
                            <m:begChr m:val="|"/>
                            <m:endChr m:val="|"/>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𝑊</m:t>
                            </m:r>
                          </m:e>
                        </m:d>
                      </m:e>
                      <m:sub>
                        <m:r>
                          <a:rPr lang="en-US" sz="1200" i="1" kern="1200">
                            <a:solidFill>
                              <a:schemeClr val="tx1"/>
                            </a:solidFill>
                            <a:effectLst/>
                            <a:latin typeface="Cambria Math" panose="02040503050406030204" pitchFamily="18" charset="0"/>
                            <a:ea typeface="+mn-ea"/>
                            <a:cs typeface="+mn-cs"/>
                          </a:rPr>
                          <m:t>𝑟𝑐</m:t>
                        </m:r>
                      </m:sub>
                    </m:sSub>
                  </m:oMath>
                </a14:m>
                <a:r>
                  <a:rPr lang="en-US" sz="1200" kern="1200" dirty="0">
                    <a:solidFill>
                      <a:schemeClr val="tx1"/>
                    </a:solidFill>
                    <a:effectLst/>
                    <a:latin typeface="+mn-lt"/>
                    <a:ea typeface="+mn-ea"/>
                    <a:cs typeface="+mn-cs"/>
                  </a:rPr>
                  <a:t> can be expressed as:</a:t>
                </a:r>
              </a:p>
              <a:p>
                <a:r>
                  <a:rPr lang="en-US" sz="1200" kern="1200" dirty="0">
                    <a:solidFill>
                      <a:schemeClr val="tx1"/>
                    </a:solidFill>
                    <a:effectLst/>
                    <a:latin typeface="+mn-lt"/>
                    <a:ea typeface="+mn-ea"/>
                    <a:cs typeface="+mn-cs"/>
                  </a:rPr>
                  <a:t> </a:t>
                </a:r>
              </a:p>
              <a:p>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d>
                          <m:dPr>
                            <m:begChr m:val="|"/>
                            <m:endChr m:val="|"/>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𝑊</m:t>
                            </m:r>
                          </m:e>
                        </m:d>
                      </m:e>
                      <m:sub>
                        <m:r>
                          <a:rPr lang="en-US" sz="1200" i="1" kern="1200">
                            <a:solidFill>
                              <a:schemeClr val="tx1"/>
                            </a:solidFill>
                            <a:effectLst/>
                            <a:latin typeface="Cambria Math" panose="02040503050406030204" pitchFamily="18" charset="0"/>
                            <a:ea typeface="+mn-ea"/>
                            <a:cs typeface="+mn-cs"/>
                          </a:rPr>
                          <m:t>𝑟𝑐</m:t>
                        </m:r>
                      </m:sub>
                    </m:sSub>
                    <m:r>
                      <a:rPr lang="en-US" sz="1200" i="1" kern="1200">
                        <a:solidFill>
                          <a:schemeClr val="tx1"/>
                        </a:solidFill>
                        <a:effectLst/>
                        <a:latin typeface="Cambria Math" panose="02040503050406030204" pitchFamily="18" charset="0"/>
                        <a:ea typeface="+mn-ea"/>
                        <a:cs typeface="+mn-cs"/>
                      </a:rPr>
                      <m:t> =</m:t>
                    </m:r>
                    <m:f>
                      <m:fPr>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𝑀</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𝑁</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2</m:t>
                        </m:r>
                      </m:num>
                      <m:den>
                        <m:r>
                          <a:rPr lang="en-US" sz="1200" i="1" kern="1200">
                            <a:solidFill>
                              <a:schemeClr val="tx1"/>
                            </a:solidFill>
                            <a:effectLst/>
                            <a:latin typeface="Cambria Math" panose="02040503050406030204" pitchFamily="18" charset="0"/>
                            <a:ea typeface="+mn-ea"/>
                            <a:cs typeface="+mn-cs"/>
                          </a:rPr>
                          <m:t>𝑁</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2</m:t>
                        </m:r>
                      </m:den>
                    </m:f>
                    <m:r>
                      <a:rPr lang="en-US" sz="1200" i="1" kern="1200">
                        <a:solidFill>
                          <a:schemeClr val="tx1"/>
                        </a:solidFill>
                        <a:effectLst/>
                        <a:latin typeface="Cambria Math" panose="02040503050406030204" pitchFamily="18" charset="0"/>
                        <a:ea typeface="+mn-ea"/>
                        <a:cs typeface="+mn-cs"/>
                      </a:rPr>
                      <m:t> = </m:t>
                    </m:r>
                    <m:f>
                      <m:fPr>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2</m:t>
                        </m:r>
                        <m:r>
                          <a:rPr lang="en-US" sz="1200" i="1" kern="1200">
                            <a:solidFill>
                              <a:schemeClr val="tx1"/>
                            </a:solidFill>
                            <a:effectLst/>
                            <a:latin typeface="Cambria Math" panose="02040503050406030204" pitchFamily="18" charset="0"/>
                            <a:ea typeface="+mn-ea"/>
                            <a:cs typeface="+mn-cs"/>
                          </a:rPr>
                          <m:t>𝑀</m:t>
                        </m:r>
                      </m:num>
                      <m:den>
                        <m:r>
                          <a:rPr lang="en-US" sz="1200" i="1" kern="1200">
                            <a:solidFill>
                              <a:schemeClr val="tx1"/>
                            </a:solidFill>
                            <a:effectLst/>
                            <a:latin typeface="Cambria Math" panose="02040503050406030204" pitchFamily="18" charset="0"/>
                            <a:ea typeface="+mn-ea"/>
                            <a:cs typeface="+mn-cs"/>
                          </a:rPr>
                          <m:t>𝑁</m:t>
                        </m:r>
                      </m:den>
                    </m:f>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1</m:t>
                    </m:r>
                  </m:oMath>
                </a14:m>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And for every window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𝑤</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1</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𝐸</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the window center position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𝑦</m:t>
                        </m:r>
                      </m:e>
                      <m: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𝑤</m:t>
                            </m:r>
                          </m:e>
                          <m:sub>
                            <m:r>
                              <a:rPr lang="en-US" sz="1200" i="1" kern="1200">
                                <a:solidFill>
                                  <a:schemeClr val="tx1"/>
                                </a:solidFill>
                                <a:effectLst/>
                                <a:latin typeface="Cambria Math" panose="02040503050406030204" pitchFamily="18" charset="0"/>
                                <a:ea typeface="+mn-ea"/>
                                <a:cs typeface="+mn-cs"/>
                              </a:rPr>
                              <m:t>𝑖</m:t>
                            </m:r>
                          </m:sub>
                        </m:sSub>
                      </m:sub>
                      <m:sup>
                        <m:r>
                          <a:rPr lang="en-US" sz="1200" i="1" kern="1200">
                            <a:solidFill>
                              <a:schemeClr val="tx1"/>
                            </a:solidFill>
                            <a:effectLst/>
                            <a:latin typeface="Cambria Math" panose="02040503050406030204" pitchFamily="18" charset="0"/>
                            <a:ea typeface="+mn-ea"/>
                            <a:cs typeface="+mn-cs"/>
                          </a:rPr>
                          <m:t>0</m:t>
                        </m:r>
                      </m:sup>
                    </m:sSubSup>
                    <m:r>
                      <a:rPr lang="en-US" sz="1200" i="1" kern="1200">
                        <a:solidFill>
                          <a:schemeClr val="tx1"/>
                        </a:solidFill>
                        <a:effectLst/>
                        <a:latin typeface="Cambria Math" panose="02040503050406030204" pitchFamily="18" charset="0"/>
                        <a:ea typeface="+mn-ea"/>
                        <a:cs typeface="+mn-cs"/>
                      </a:rPr>
                      <m:t>,</m:t>
                    </m:r>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𝑧</m:t>
                        </m:r>
                      </m:e>
                      <m: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𝑤</m:t>
                            </m:r>
                          </m:e>
                          <m:sub>
                            <m:r>
                              <a:rPr lang="en-US" sz="1200" i="1" kern="1200">
                                <a:solidFill>
                                  <a:schemeClr val="tx1"/>
                                </a:solidFill>
                                <a:effectLst/>
                                <a:latin typeface="Cambria Math" panose="02040503050406030204" pitchFamily="18" charset="0"/>
                                <a:ea typeface="+mn-ea"/>
                                <a:cs typeface="+mn-cs"/>
                              </a:rPr>
                              <m:t>𝑖</m:t>
                            </m:r>
                          </m:sub>
                        </m:sSub>
                      </m:sub>
                      <m:sup>
                        <m:r>
                          <a:rPr lang="en-US" sz="1200" i="1" kern="1200">
                            <a:solidFill>
                              <a:schemeClr val="tx1"/>
                            </a:solidFill>
                            <a:effectLst/>
                            <a:latin typeface="Cambria Math" panose="02040503050406030204" pitchFamily="18" charset="0"/>
                            <a:ea typeface="+mn-ea"/>
                            <a:cs typeface="+mn-cs"/>
                          </a:rPr>
                          <m:t>0</m:t>
                        </m:r>
                      </m:sup>
                    </m:sSubSup>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is given by:</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𝑦</m:t>
                        </m:r>
                      </m:e>
                      <m: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𝑤</m:t>
                            </m:r>
                          </m:e>
                          <m:sub>
                            <m:r>
                              <a:rPr lang="en-US" sz="1200" i="1" kern="1200">
                                <a:solidFill>
                                  <a:schemeClr val="tx1"/>
                                </a:solidFill>
                                <a:effectLst/>
                                <a:latin typeface="Cambria Math" panose="02040503050406030204" pitchFamily="18" charset="0"/>
                                <a:ea typeface="+mn-ea"/>
                                <a:cs typeface="+mn-cs"/>
                              </a:rPr>
                              <m:t>𝑖</m:t>
                            </m:r>
                          </m:sub>
                        </m:sSub>
                      </m:sub>
                      <m:sup>
                        <m:r>
                          <a:rPr lang="en-US" sz="1200" i="1" kern="1200">
                            <a:solidFill>
                              <a:schemeClr val="tx1"/>
                            </a:solidFill>
                            <a:effectLst/>
                            <a:latin typeface="Cambria Math" panose="02040503050406030204" pitchFamily="18" charset="0"/>
                            <a:ea typeface="+mn-ea"/>
                            <a:cs typeface="+mn-cs"/>
                          </a:rPr>
                          <m:t>0</m:t>
                        </m:r>
                      </m:sup>
                    </m:sSub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d>
                      <m:dPr>
                        <m:begChr m:val="⌊"/>
                        <m:endChr m:val=""/>
                        <m:ctrlPr>
                          <a:rPr lang="en-US" sz="1200" i="1" kern="1200">
                            <a:solidFill>
                              <a:schemeClr val="tx1"/>
                            </a:solidFill>
                            <a:effectLst/>
                            <a:latin typeface="Cambria Math" panose="02040503050406030204" pitchFamily="18" charset="0"/>
                            <a:ea typeface="+mn-ea"/>
                            <a:cs typeface="+mn-cs"/>
                          </a:rPr>
                        </m:ctrlPr>
                      </m:dPr>
                      <m:e>
                        <m:d>
                          <m:dPr>
                            <m:begChr m:val=""/>
                            <m:endChr m:val="⌋"/>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 </m:t>
                            </m:r>
                            <m:f>
                              <m:fPr>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𝑖</m:t>
                                </m:r>
                              </m:num>
                              <m:den>
                                <m:sSub>
                                  <m:sSubPr>
                                    <m:ctrlPr>
                                      <a:rPr lang="en-US" sz="1200" i="1" kern="1200">
                                        <a:solidFill>
                                          <a:schemeClr val="tx1"/>
                                        </a:solidFill>
                                        <a:effectLst/>
                                        <a:latin typeface="Cambria Math" panose="02040503050406030204" pitchFamily="18" charset="0"/>
                                        <a:ea typeface="+mn-ea"/>
                                        <a:cs typeface="+mn-cs"/>
                                      </a:rPr>
                                    </m:ctrlPr>
                                  </m:sSubPr>
                                  <m:e>
                                    <m:d>
                                      <m:dPr>
                                        <m:begChr m:val="|"/>
                                        <m:endChr m:val="|"/>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𝑊</m:t>
                                        </m:r>
                                      </m:e>
                                    </m:d>
                                  </m:e>
                                  <m:sub>
                                    <m:r>
                                      <a:rPr lang="en-US" sz="1200" i="1" kern="1200">
                                        <a:solidFill>
                                          <a:schemeClr val="tx1"/>
                                        </a:solidFill>
                                        <a:effectLst/>
                                        <a:latin typeface="Cambria Math" panose="02040503050406030204" pitchFamily="18" charset="0"/>
                                        <a:ea typeface="+mn-ea"/>
                                        <a:cs typeface="+mn-cs"/>
                                      </a:rPr>
                                      <m:t>𝑟𝑐</m:t>
                                    </m:r>
                                  </m:sub>
                                </m:sSub>
                              </m:den>
                            </m:f>
                          </m:e>
                        </m:d>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d>
                              <m:dPr>
                                <m:begChr m:val="|"/>
                                <m:endChr m:val="|"/>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𝑊</m:t>
                                </m:r>
                              </m:e>
                            </m:d>
                          </m:e>
                          <m:sub>
                            <m:r>
                              <a:rPr lang="en-US" sz="1200" i="1" kern="1200">
                                <a:solidFill>
                                  <a:schemeClr val="tx1"/>
                                </a:solidFill>
                                <a:effectLst/>
                                <a:latin typeface="Cambria Math" panose="02040503050406030204" pitchFamily="18" charset="0"/>
                                <a:ea typeface="+mn-ea"/>
                                <a:cs typeface="+mn-cs"/>
                              </a:rPr>
                              <m:t>𝑟𝑐</m:t>
                            </m:r>
                          </m:sub>
                        </m:sSub>
                        <m:r>
                          <a:rPr lang="en-US" sz="1200" i="1" kern="1200">
                            <a:solidFill>
                              <a:schemeClr val="tx1"/>
                            </a:solidFill>
                            <a:effectLst/>
                            <a:latin typeface="Cambria Math" panose="02040503050406030204" pitchFamily="18" charset="0"/>
                            <a:ea typeface="+mn-ea"/>
                            <a:cs typeface="+mn-cs"/>
                          </a:rPr>
                          <m:t>)</m:t>
                        </m:r>
                      </m:e>
                    </m:d>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𝑁</m:t>
                    </m:r>
                    <m:r>
                      <a:rPr lang="en-US" sz="1200" i="1" kern="1200">
                        <a:solidFill>
                          <a:schemeClr val="tx1"/>
                        </a:solidFill>
                        <a:effectLst/>
                        <a:latin typeface="Cambria Math" panose="02040503050406030204" pitchFamily="18" charset="0"/>
                        <a:ea typeface="+mn-ea"/>
                        <a:cs typeface="+mn-cs"/>
                      </a:rPr>
                      <m:t>−</m:t>
                    </m:r>
                    <m:f>
                      <m:fPr>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𝑁</m:t>
                        </m:r>
                      </m:num>
                      <m:den>
                        <m:r>
                          <a:rPr lang="en-US" sz="1200" i="1" kern="1200">
                            <a:solidFill>
                              <a:schemeClr val="tx1"/>
                            </a:solidFill>
                            <a:effectLst/>
                            <a:latin typeface="Cambria Math" panose="02040503050406030204" pitchFamily="18" charset="0"/>
                            <a:ea typeface="+mn-ea"/>
                            <a:cs typeface="+mn-cs"/>
                          </a:rPr>
                          <m:t>2</m:t>
                        </m:r>
                      </m:den>
                    </m:f>
                  </m:oMath>
                </a14:m>
                <a:r>
                  <a:rPr lang="en-US" sz="1200" i="1" kern="1200" dirty="0">
                    <a:solidFill>
                      <a:schemeClr val="tx1"/>
                    </a:solidFill>
                    <a:effectLst/>
                    <a:latin typeface="+mn-lt"/>
                    <a:ea typeface="+mn-ea"/>
                    <a:cs typeface="+mn-cs"/>
                  </a:rPr>
                  <a:t> ,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𝑧</m:t>
                        </m:r>
                      </m:e>
                      <m: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𝑤</m:t>
                            </m:r>
                          </m:e>
                          <m:sub>
                            <m:r>
                              <a:rPr lang="en-US" sz="1200" i="1" kern="1200">
                                <a:solidFill>
                                  <a:schemeClr val="tx1"/>
                                </a:solidFill>
                                <a:effectLst/>
                                <a:latin typeface="Cambria Math" panose="02040503050406030204" pitchFamily="18" charset="0"/>
                                <a:ea typeface="+mn-ea"/>
                                <a:cs typeface="+mn-cs"/>
                              </a:rPr>
                              <m:t>𝑖</m:t>
                            </m:r>
                          </m:sub>
                        </m:sSub>
                        <m:r>
                          <a:rPr lang="en-US" sz="1200" i="1" kern="1200">
                            <a:solidFill>
                              <a:schemeClr val="tx1"/>
                            </a:solidFill>
                            <a:effectLst/>
                            <a:latin typeface="Cambria Math" panose="02040503050406030204" pitchFamily="18" charset="0"/>
                            <a:ea typeface="+mn-ea"/>
                            <a:cs typeface="+mn-cs"/>
                          </a:rPr>
                          <m:t> </m:t>
                        </m:r>
                      </m:sub>
                      <m:sup>
                        <m:r>
                          <a:rPr lang="en-US" sz="1200" i="1" kern="1200">
                            <a:solidFill>
                              <a:schemeClr val="tx1"/>
                            </a:solidFill>
                            <a:effectLst/>
                            <a:latin typeface="Cambria Math" panose="02040503050406030204" pitchFamily="18" charset="0"/>
                            <a:ea typeface="+mn-ea"/>
                            <a:cs typeface="+mn-cs"/>
                          </a:rPr>
                          <m:t>0</m:t>
                        </m:r>
                      </m:sup>
                    </m:sSubSup>
                    <m:r>
                      <a:rPr lang="en-US" sz="1200" i="1" kern="1200">
                        <a:solidFill>
                          <a:schemeClr val="tx1"/>
                        </a:solidFill>
                        <a:effectLst/>
                        <a:latin typeface="Cambria Math" panose="02040503050406030204" pitchFamily="18" charset="0"/>
                        <a:ea typeface="+mn-ea"/>
                        <a:cs typeface="+mn-cs"/>
                      </a:rPr>
                      <m:t>= </m:t>
                    </m:r>
                    <m:d>
                      <m:dPr>
                        <m:begChr m:val="⌊"/>
                        <m:endChr m:val=""/>
                        <m:ctrlPr>
                          <a:rPr lang="en-US" sz="1200" i="1" kern="1200">
                            <a:solidFill>
                              <a:schemeClr val="tx1"/>
                            </a:solidFill>
                            <a:effectLst/>
                            <a:latin typeface="Cambria Math" panose="02040503050406030204" pitchFamily="18" charset="0"/>
                            <a:ea typeface="+mn-ea"/>
                            <a:cs typeface="+mn-cs"/>
                          </a:rPr>
                        </m:ctrlPr>
                      </m:dPr>
                      <m:e>
                        <m:d>
                          <m:dPr>
                            <m:begChr m:val=""/>
                            <m:endChr m:val="⌋"/>
                            <m:ctrlPr>
                              <a:rPr lang="en-US" sz="1200" i="1" kern="1200">
                                <a:solidFill>
                                  <a:schemeClr val="tx1"/>
                                </a:solidFill>
                                <a:effectLst/>
                                <a:latin typeface="Cambria Math" panose="02040503050406030204" pitchFamily="18" charset="0"/>
                                <a:ea typeface="+mn-ea"/>
                                <a:cs typeface="+mn-cs"/>
                              </a:rPr>
                            </m:ctrlPr>
                          </m:dPr>
                          <m:e>
                            <m:f>
                              <m:fPr>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𝑖</m:t>
                                </m:r>
                              </m:num>
                              <m:den>
                                <m:sSub>
                                  <m:sSubPr>
                                    <m:ctrlPr>
                                      <a:rPr lang="en-US" sz="1200" i="1" kern="1200">
                                        <a:solidFill>
                                          <a:schemeClr val="tx1"/>
                                        </a:solidFill>
                                        <a:effectLst/>
                                        <a:latin typeface="Cambria Math" panose="02040503050406030204" pitchFamily="18" charset="0"/>
                                        <a:ea typeface="+mn-ea"/>
                                        <a:cs typeface="+mn-cs"/>
                                      </a:rPr>
                                    </m:ctrlPr>
                                  </m:sSubPr>
                                  <m:e>
                                    <m:d>
                                      <m:dPr>
                                        <m:begChr m:val="|"/>
                                        <m:endChr m:val="|"/>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𝑊</m:t>
                                        </m:r>
                                      </m:e>
                                    </m:d>
                                  </m:e>
                                  <m:sub>
                                    <m:r>
                                      <a:rPr lang="en-US" sz="1200" i="1" kern="1200">
                                        <a:solidFill>
                                          <a:schemeClr val="tx1"/>
                                        </a:solidFill>
                                        <a:effectLst/>
                                        <a:latin typeface="Cambria Math" panose="02040503050406030204" pitchFamily="18" charset="0"/>
                                        <a:ea typeface="+mn-ea"/>
                                        <a:cs typeface="+mn-cs"/>
                                      </a:rPr>
                                      <m:t>𝑟𝑐</m:t>
                                    </m:r>
                                  </m:sub>
                                </m:sSub>
                              </m:den>
                            </m:f>
                          </m:e>
                        </m:d>
                      </m:e>
                    </m:d>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1</m:t>
                    </m:r>
                  </m:oMath>
                </a14:m>
                <a:r>
                  <a:rPr lang="en-US" sz="1200" kern="1200" dirty="0">
                    <a:solidFill>
                      <a:schemeClr val="tx1"/>
                    </a:solidFill>
                    <a:effectLst/>
                    <a:latin typeface="+mn-lt"/>
                    <a:ea typeface="+mn-ea"/>
                    <a:cs typeface="+mn-cs"/>
                  </a:rPr>
                  <a:t>		</a:t>
                </a:r>
                <a:endParaRPr lang="en-US" dirty="0"/>
              </a:p>
            </p:txBody>
          </p:sp>
        </mc:Choice>
        <mc:Fallback xmlns="">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Without compromising generality, we assume a square image of side size </a:t>
                </a:r>
                <a:r>
                  <a:rPr lang="en-US" sz="1200" i="1" kern="1200" dirty="0">
                    <a:solidFill>
                      <a:schemeClr val="tx1"/>
                    </a:solidFill>
                    <a:effectLst/>
                    <a:latin typeface="+mn-lt"/>
                    <a:ea typeface="+mn-ea"/>
                    <a:cs typeface="+mn-cs"/>
                  </a:rPr>
                  <a:t>M=</a:t>
                </a:r>
                <a:r>
                  <a:rPr lang="en-US" sz="1200" i="0" kern="1200">
                    <a:solidFill>
                      <a:schemeClr val="tx1"/>
                    </a:solidFill>
                    <a:effectLst/>
                    <a:latin typeface="+mn-lt"/>
                    <a:ea typeface="+mn-ea"/>
                    <a:cs typeface="+mn-cs"/>
                  </a:rPr>
                  <a:t>2^𝑚</a:t>
                </a:r>
                <a:r>
                  <a:rPr lang="en-US" sz="1200" kern="1200" dirty="0">
                    <a:solidFill>
                      <a:schemeClr val="tx1"/>
                    </a:solidFill>
                    <a:effectLst/>
                    <a:latin typeface="+mn-lt"/>
                    <a:ea typeface="+mn-ea"/>
                    <a:cs typeface="+mn-cs"/>
                  </a:rPr>
                  <a:t> and a window of side size </a:t>
                </a:r>
                <a:r>
                  <a:rPr lang="en-US" sz="1200" i="0" kern="1200">
                    <a:solidFill>
                      <a:schemeClr val="tx1"/>
                    </a:solidFill>
                    <a:effectLst/>
                    <a:latin typeface="+mn-lt"/>
                    <a:ea typeface="+mn-ea"/>
                    <a:cs typeface="+mn-cs"/>
                  </a:rPr>
                  <a:t>𝑁=2^𝑛</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where </a:t>
                </a:r>
                <a:r>
                  <a:rPr lang="en-US" sz="1200" i="1" kern="1200" dirty="0">
                    <a:solidFill>
                      <a:schemeClr val="tx1"/>
                    </a:solidFill>
                    <a:effectLst/>
                    <a:latin typeface="+mn-lt"/>
                    <a:ea typeface="+mn-ea"/>
                    <a:cs typeface="+mn-cs"/>
                  </a:rPr>
                  <a:t>n&lt;m </a:t>
                </a:r>
                <a:r>
                  <a:rPr lang="en-US" sz="1200" kern="1200" dirty="0">
                    <a:solidFill>
                      <a:schemeClr val="tx1"/>
                    </a:solidFill>
                    <a:effectLst/>
                    <a:latin typeface="+mn-lt"/>
                    <a:ea typeface="+mn-ea"/>
                    <a:cs typeface="+mn-cs"/>
                  </a:rPr>
                  <a:t> (zero paddings of the image might be needed when the image size m is nondyadic).</a:t>
                </a:r>
              </a:p>
              <a:p>
                <a:r>
                  <a:rPr lang="he-IL"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number of overlapping windows </a:t>
                </a:r>
                <a:r>
                  <a:rPr lang="en-US" sz="1200" i="0" kern="1200">
                    <a:solidFill>
                      <a:schemeClr val="tx1"/>
                    </a:solidFill>
                    <a:effectLst/>
                    <a:latin typeface="+mn-lt"/>
                    <a:ea typeface="+mn-ea"/>
                    <a:cs typeface="+mn-cs"/>
                  </a:rPr>
                  <a:t>|𝑊|</a:t>
                </a:r>
                <a:r>
                  <a:rPr lang="en-US" sz="1200" kern="1200" dirty="0">
                    <a:solidFill>
                      <a:schemeClr val="tx1"/>
                    </a:solidFill>
                    <a:effectLst/>
                    <a:latin typeface="+mn-lt"/>
                    <a:ea typeface="+mn-ea"/>
                    <a:cs typeface="+mn-cs"/>
                  </a:rPr>
                  <a:t>for covering the image is given by:</a:t>
                </a:r>
              </a:p>
              <a:p>
                <a:r>
                  <a:rPr lang="en-US" sz="1200" kern="1200" dirty="0">
                    <a:solidFill>
                      <a:schemeClr val="tx1"/>
                    </a:solidFill>
                    <a:effectLst/>
                    <a:latin typeface="+mn-lt"/>
                    <a:ea typeface="+mn-ea"/>
                    <a:cs typeface="+mn-cs"/>
                  </a:rPr>
                  <a:t> </a:t>
                </a:r>
              </a:p>
              <a:p>
                <a:r>
                  <a:rPr lang="en-US" sz="1200" i="0" kern="1200">
                    <a:solidFill>
                      <a:schemeClr val="tx1"/>
                    </a:solidFill>
                    <a:effectLst/>
                    <a:latin typeface="+mn-lt"/>
                    <a:ea typeface="+mn-ea"/>
                    <a:cs typeface="+mn-cs"/>
                  </a:rPr>
                  <a:t>|𝑊|  =〖(𝑀−𝑁/2)〗^2/〖(𝑁/2)〗^2 </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number of windows per row or column </a:t>
                </a:r>
                <a:r>
                  <a:rPr lang="en-US" sz="1200" i="0" kern="1200">
                    <a:solidFill>
                      <a:schemeClr val="tx1"/>
                    </a:solidFill>
                    <a:effectLst/>
                    <a:latin typeface="+mn-lt"/>
                    <a:ea typeface="+mn-ea"/>
                    <a:cs typeface="+mn-cs"/>
                  </a:rPr>
                  <a:t>|𝑊|_𝑟𝑐</a:t>
                </a:r>
                <a:r>
                  <a:rPr lang="en-US" sz="1200" kern="1200" dirty="0">
                    <a:solidFill>
                      <a:schemeClr val="tx1"/>
                    </a:solidFill>
                    <a:effectLst/>
                    <a:latin typeface="+mn-lt"/>
                    <a:ea typeface="+mn-ea"/>
                    <a:cs typeface="+mn-cs"/>
                  </a:rPr>
                  <a:t> can be expressed as:</a:t>
                </a:r>
              </a:p>
              <a:p>
                <a:r>
                  <a:rPr lang="en-US" sz="1200" kern="1200" dirty="0">
                    <a:solidFill>
                      <a:schemeClr val="tx1"/>
                    </a:solidFill>
                    <a:effectLst/>
                    <a:latin typeface="+mn-lt"/>
                    <a:ea typeface="+mn-ea"/>
                    <a:cs typeface="+mn-cs"/>
                  </a:rPr>
                  <a:t> </a:t>
                </a:r>
              </a:p>
              <a:p>
                <a:r>
                  <a:rPr lang="en-US" sz="1200" i="0" kern="1200">
                    <a:solidFill>
                      <a:schemeClr val="tx1"/>
                    </a:solidFill>
                    <a:effectLst/>
                    <a:latin typeface="+mn-lt"/>
                    <a:ea typeface="+mn-ea"/>
                    <a:cs typeface="+mn-cs"/>
                  </a:rPr>
                  <a:t>|𝑊|_𝑟𝑐  =(𝑀−𝑁/2)/(𝑁/2)  =  2𝑀/𝑁−1</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And for every window </a:t>
                </a:r>
                <a:r>
                  <a:rPr lang="en-US" sz="1200" i="0" kern="1200">
                    <a:solidFill>
                      <a:schemeClr val="tx1"/>
                    </a:solidFill>
                    <a:effectLst/>
                    <a:latin typeface="+mn-lt"/>
                    <a:ea typeface="+mn-ea"/>
                    <a:cs typeface="+mn-cs"/>
                  </a:rPr>
                  <a:t>𝑤_𝑖</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𝑖∈ {1..𝐸}</a:t>
                </a:r>
                <a:r>
                  <a:rPr lang="en-US" sz="1200" kern="1200" dirty="0">
                    <a:solidFill>
                      <a:schemeClr val="tx1"/>
                    </a:solidFill>
                    <a:effectLst/>
                    <a:latin typeface="+mn-lt"/>
                    <a:ea typeface="+mn-ea"/>
                    <a:cs typeface="+mn-cs"/>
                  </a:rPr>
                  <a:t> the window center position </a:t>
                </a:r>
                <a:r>
                  <a:rPr lang="en-US" sz="1200" i="0" kern="1200">
                    <a:solidFill>
                      <a:schemeClr val="tx1"/>
                    </a:solidFill>
                    <a:effectLst/>
                    <a:latin typeface="+mn-lt"/>
                    <a:ea typeface="+mn-ea"/>
                    <a:cs typeface="+mn-cs"/>
                  </a:rPr>
                  <a:t>𝑦_(𝑤_𝑖)^0,𝑧_(𝑤_𝑖)^0   </a:t>
                </a:r>
                <a:r>
                  <a:rPr lang="en-US" sz="1200" kern="1200" dirty="0">
                    <a:solidFill>
                      <a:schemeClr val="tx1"/>
                    </a:solidFill>
                    <a:effectLst/>
                    <a:latin typeface="+mn-lt"/>
                    <a:ea typeface="+mn-ea"/>
                    <a:cs typeface="+mn-cs"/>
                  </a:rPr>
                  <a:t>is given by:</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𝑦_(𝑤_𝑖)^0=(𝑖−⌊├  𝑖/|𝑊|_𝑟𝑐 ⌋ 〖∙|𝑊|〗_𝑟𝑐)┤∙𝑁−𝑁/2</a:t>
                </a:r>
                <a:r>
                  <a:rPr lang="en-US" sz="1200" i="1" kern="1200" dirty="0">
                    <a:solidFill>
                      <a:schemeClr val="tx1"/>
                    </a:solidFill>
                    <a:effectLst/>
                    <a:latin typeface="+mn-lt"/>
                    <a:ea typeface="+mn-ea"/>
                    <a:cs typeface="+mn-cs"/>
                  </a:rPr>
                  <a:t> , </a:t>
                </a:r>
                <a:r>
                  <a:rPr lang="en-US" sz="1200" i="0" kern="1200">
                    <a:solidFill>
                      <a:schemeClr val="tx1"/>
                    </a:solidFill>
                    <a:effectLst/>
                    <a:latin typeface="+mn-lt"/>
                    <a:ea typeface="+mn-ea"/>
                    <a:cs typeface="+mn-cs"/>
                  </a:rPr>
                  <a:t>〖     𝑧〗_(𝑤_𝑖  )^0= ⌊├ 𝑖/|𝑊|_𝑟𝑐 ⌋┤  +1</a:t>
                </a:r>
                <a:r>
                  <a:rPr lang="en-US" sz="1200" kern="1200" dirty="0">
                    <a:solidFill>
                      <a:schemeClr val="tx1"/>
                    </a:solidFill>
                    <a:effectLst/>
                    <a:latin typeface="+mn-lt"/>
                    <a:ea typeface="+mn-ea"/>
                    <a:cs typeface="+mn-cs"/>
                  </a:rPr>
                  <a:t>		</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37</a:t>
            </a:fld>
            <a:endParaRPr lang="en-US"/>
          </a:p>
        </p:txBody>
      </p:sp>
    </p:spTree>
    <p:extLst>
      <p:ext uri="{BB962C8B-B14F-4D97-AF65-F5344CB8AC3E}">
        <p14:creationId xmlns:p14="http://schemas.microsoft.com/office/powerpoint/2010/main" val="15574116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38</a:t>
            </a:fld>
            <a:endParaRPr lang="en-US"/>
          </a:p>
        </p:txBody>
      </p:sp>
    </p:spTree>
    <p:extLst>
      <p:ext uri="{BB962C8B-B14F-4D97-AF65-F5344CB8AC3E}">
        <p14:creationId xmlns:p14="http://schemas.microsoft.com/office/powerpoint/2010/main" val="37489787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20,000 cases</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false detection case, we set two levels of significance -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𝛼</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5</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and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𝛼</m:t>
                        </m:r>
                      </m:e>
                      <m:sub>
                        <m:r>
                          <a:rPr lang="en-US" sz="1200" i="1" kern="1200">
                            <a:solidFill>
                              <a:schemeClr val="tx1"/>
                            </a:solidFill>
                            <a:effectLst/>
                            <a:latin typeface="Cambria Math" panose="02040503050406030204" pitchFamily="18" charset="0"/>
                            <a:ea typeface="+mn-ea"/>
                            <a:cs typeface="+mn-cs"/>
                          </a:rPr>
                          <m:t>2</m:t>
                        </m:r>
                      </m:sub>
                    </m:sSub>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1</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.We also evaluate the type II error probabilities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𝛽</m:t>
                    </m:r>
                  </m:oMath>
                </a14:m>
                <a:r>
                  <a:rPr lang="en-US" sz="1200" kern="1200" dirty="0">
                    <a:solidFill>
                      <a:schemeClr val="tx1"/>
                    </a:solidFill>
                    <a:effectLst/>
                    <a:latin typeface="+mn-lt"/>
                    <a:ea typeface="+mn-ea"/>
                    <a:cs typeface="+mn-cs"/>
                  </a:rPr>
                  <a:t>, the probability of not detecting a line when it exists. We can evaluate the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𝛽</m:t>
                        </m:r>
                      </m:e>
                      <m:sup>
                        <m:r>
                          <a:rPr lang="en-US" sz="1200" i="1" kern="1200">
                            <a:solidFill>
                              <a:schemeClr val="tx1"/>
                            </a:solidFill>
                            <a:effectLst/>
                            <a:latin typeface="Cambria Math" panose="02040503050406030204" pitchFamily="18" charset="0"/>
                            <a:ea typeface="+mn-ea"/>
                            <a:cs typeface="+mn-cs"/>
                          </a:rPr>
                          <m:t>′</m:t>
                        </m:r>
                      </m:sup>
                    </m:sSup>
                    <m:r>
                      <m:rPr>
                        <m:sty m:val="p"/>
                      </m:rPr>
                      <a:rPr lang="en-US" sz="1200" kern="1200">
                        <a:solidFill>
                          <a:schemeClr val="tx1"/>
                        </a:solidFill>
                        <a:effectLst/>
                        <a:latin typeface="Cambria Math" panose="02040503050406030204" pitchFamily="18" charset="0"/>
                        <a:ea typeface="+mn-ea"/>
                        <a:cs typeface="+mn-cs"/>
                      </a:rPr>
                      <m:t>s</m:t>
                    </m:r>
                  </m:oMath>
                </a14:m>
                <a:r>
                  <a:rPr lang="en-US" sz="1200" kern="1200" dirty="0">
                    <a:solidFill>
                      <a:schemeClr val="tx1"/>
                    </a:solidFill>
                    <a:effectLst/>
                    <a:latin typeface="+mn-lt"/>
                    <a:ea typeface="+mn-ea"/>
                    <a:cs typeface="+mn-cs"/>
                  </a:rPr>
                  <a:t> for each SNR because the alternative hypothesis is explicit for a given specific line.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decide to set fix values for </a:t>
                </a:r>
                <a14:m>
                  <m:oMath xmlns:m="http://schemas.openxmlformats.org/officeDocument/2006/math">
                    <m:r>
                      <m:rPr>
                        <m:sty m:val="p"/>
                      </m:rPr>
                      <a:rPr lang="en-US" sz="1200" kern="1200">
                        <a:solidFill>
                          <a:schemeClr val="tx1"/>
                        </a:solidFill>
                        <a:effectLst/>
                        <a:latin typeface="Cambria Math" panose="02040503050406030204" pitchFamily="18" charset="0"/>
                        <a:ea typeface="+mn-ea"/>
                        <a:cs typeface="+mn-cs"/>
                      </a:rPr>
                      <m:t>α</m:t>
                    </m:r>
                  </m:oMath>
                </a14:m>
                <a:r>
                  <a:rPr lang="en-US" sz="1200" kern="1200" dirty="0">
                    <a:solidFill>
                      <a:schemeClr val="tx1"/>
                    </a:solidFill>
                    <a:effectLst/>
                    <a:latin typeface="+mn-lt"/>
                    <a:ea typeface="+mn-ea"/>
                    <a:cs typeface="+mn-cs"/>
                  </a:rPr>
                  <a:t> and then derive the corresponding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𝛽</m:t>
                    </m:r>
                  </m:oMath>
                </a14:m>
                <a:r>
                  <a:rPr lang="en-US" sz="1200" kern="1200" dirty="0">
                    <a:solidFill>
                      <a:schemeClr val="tx1"/>
                    </a:solidFill>
                    <a:effectLst/>
                    <a:latin typeface="+mn-lt"/>
                    <a:ea typeface="+mn-ea"/>
                    <a:cs typeface="+mn-cs"/>
                  </a:rPr>
                  <a:t> and not the other way around because it is more critical for our application to avoid uncontrolled type I error than not detecting a line when there is one based on type II error, as the algorithm can detect the line in the next frame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Comparison of the statistics of ‘with offset’ to the statistics of lines with '</a:t>
                </a:r>
                <a:r>
                  <a:rPr lang="en-US" sz="1200" u="sng" kern="1200" dirty="0">
                    <a:solidFill>
                      <a:schemeClr val="tx1"/>
                    </a:solidFill>
                    <a:effectLst/>
                    <a:latin typeface="+mn-lt"/>
                    <a:ea typeface="+mn-ea"/>
                    <a:cs typeface="+mn-cs"/>
                    <a:hlinkClick r:id="rId3" action="ppaction://hlinkfile"/>
                  </a:rPr>
                  <a:t>no-offset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The results are degraded, and the required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𝛽</m:t>
                        </m:r>
                      </m:e>
                      <m:sup>
                        <m:r>
                          <a:rPr lang="en-US" sz="1200" i="1" kern="1200">
                            <a:solidFill>
                              <a:schemeClr val="tx1"/>
                            </a:solidFill>
                            <a:effectLst/>
                            <a:latin typeface="Cambria Math" panose="02040503050406030204" pitchFamily="18" charset="0"/>
                            <a:ea typeface="+mn-ea"/>
                            <a:cs typeface="+mn-cs"/>
                          </a:rPr>
                          <m:t>′</m:t>
                        </m:r>
                      </m:sup>
                    </m:sSup>
                    <m:r>
                      <a:rPr lang="en-US" sz="1200" i="1" kern="1200">
                        <a:solidFill>
                          <a:schemeClr val="tx1"/>
                        </a:solidFill>
                        <a:effectLst/>
                        <a:latin typeface="Cambria Math" panose="02040503050406030204" pitchFamily="18" charset="0"/>
                        <a:ea typeface="+mn-ea"/>
                        <a:cs typeface="+mn-cs"/>
                      </a:rPr>
                      <m:t>𝑠</m:t>
                    </m:r>
                  </m:oMath>
                </a14:m>
                <a:r>
                  <a:rPr lang="en-US" sz="1200" kern="1200" dirty="0">
                    <a:solidFill>
                      <a:schemeClr val="tx1"/>
                    </a:solidFill>
                    <a:effectLst/>
                    <a:latin typeface="+mn-lt"/>
                    <a:ea typeface="+mn-ea"/>
                    <a:cs typeface="+mn-cs"/>
                  </a:rPr>
                  <a:t> achieved by SNR, which is 0.5 higher than in the case of 'no-offset.' This happens since the lines become shorter as the offset increases.</a:t>
                </a:r>
              </a:p>
              <a:p>
                <a:endParaRPr lang="en-US" dirty="0"/>
              </a:p>
              <a:p>
                <a:r>
                  <a:rPr lang="en-US" sz="1200" kern="1200" dirty="0">
                    <a:solidFill>
                      <a:schemeClr val="tx1"/>
                    </a:solidFill>
                    <a:effectLst/>
                    <a:latin typeface="+mn-lt"/>
                    <a:ea typeface="+mn-ea"/>
                    <a:cs typeface="+mn-cs"/>
                  </a:rPr>
                  <a:t>Conclusions regarding the choice of the </a:t>
                </a:r>
                <a:r>
                  <a:rPr lang="en-US" sz="1200" u="sng" kern="1200" dirty="0">
                    <a:solidFill>
                      <a:schemeClr val="tx1"/>
                    </a:solidFill>
                    <a:effectLst/>
                    <a:latin typeface="+mn-lt"/>
                    <a:ea typeface="+mn-ea"/>
                    <a:cs typeface="+mn-cs"/>
                    <a:hlinkClick r:id="rId4" action="ppaction://hlinkfile"/>
                  </a:rPr>
                  <a:t>'critical value'</a:t>
                </a:r>
                <a:r>
                  <a:rPr lang="en-US" sz="1200" kern="1200" dirty="0">
                    <a:solidFill>
                      <a:schemeClr val="tx1"/>
                    </a:solidFill>
                    <a:effectLst/>
                    <a:latin typeface="+mn-lt"/>
                    <a:ea typeface="+mn-ea"/>
                    <a:cs typeface="+mn-cs"/>
                  </a:rPr>
                  <a:t>:</a:t>
                </a:r>
              </a:p>
              <a:p>
                <a:pPr lvl="0"/>
                <a:r>
                  <a:rPr lang="en-US" sz="1200" kern="1200" dirty="0">
                    <a:solidFill>
                      <a:schemeClr val="tx1"/>
                    </a:solidFill>
                    <a:effectLst/>
                    <a:latin typeface="+mn-lt"/>
                    <a:ea typeface="+mn-ea"/>
                    <a:cs typeface="+mn-cs"/>
                  </a:rPr>
                  <a:t>For each scenario, we would like to find the lowest SNR for which our statistical decision process meets the type I and type II error probability requirements. Once we find this '</a:t>
                </a:r>
                <a:r>
                  <a:rPr lang="en-US" sz="1200" u="sng" kern="1200" dirty="0">
                    <a:solidFill>
                      <a:schemeClr val="tx1"/>
                    </a:solidFill>
                    <a:effectLst/>
                    <a:latin typeface="+mn-lt"/>
                    <a:ea typeface="+mn-ea"/>
                    <a:cs typeface="+mn-cs"/>
                  </a:rPr>
                  <a:t>critical SNR</a:t>
                </a:r>
                <a:r>
                  <a:rPr lang="en-US" sz="1200" kern="1200" dirty="0">
                    <a:solidFill>
                      <a:schemeClr val="tx1"/>
                    </a:solidFill>
                    <a:effectLst/>
                    <a:latin typeface="+mn-lt"/>
                    <a:ea typeface="+mn-ea"/>
                    <a:cs typeface="+mn-cs"/>
                  </a:rPr>
                  <a:t>,' we know that our method can handle SNR from this value and up but might not function well for lower SNR.</a:t>
                </a:r>
              </a:p>
              <a:p>
                <a:pPr lvl="0"/>
                <a:r>
                  <a:rPr lang="en-US" sz="1200" kern="1200" dirty="0">
                    <a:solidFill>
                      <a:schemeClr val="tx1"/>
                    </a:solidFill>
                    <a:effectLst/>
                    <a:latin typeface="+mn-lt"/>
                    <a:ea typeface="+mn-ea"/>
                    <a:cs typeface="+mn-cs"/>
                  </a:rPr>
                  <a:t>The scenario </a:t>
                </a:r>
                <a:r>
                  <a:rPr lang="en-US" sz="1200" u="sng" kern="1200" dirty="0">
                    <a:solidFill>
                      <a:schemeClr val="tx1"/>
                    </a:solidFill>
                    <a:effectLst/>
                    <a:latin typeface="+mn-lt"/>
                    <a:ea typeface="+mn-ea"/>
                    <a:cs typeface="+mn-cs"/>
                  </a:rPr>
                  <a:t>'critical value' </a:t>
                </a:r>
                <a:r>
                  <a:rPr lang="en-US" sz="1200" kern="1200" dirty="0">
                    <a:solidFill>
                      <a:schemeClr val="tx1"/>
                    </a:solidFill>
                    <a:effectLst/>
                    <a:latin typeface="+mn-lt"/>
                    <a:ea typeface="+mn-ea"/>
                    <a:cs typeface="+mn-cs"/>
                  </a:rPr>
                  <a:t>is determined by the lowest SNR for which the corresponding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𝛽</m:t>
                    </m:r>
                  </m:oMath>
                </a14:m>
                <a:r>
                  <a:rPr lang="en-US" sz="1200" kern="1200" dirty="0">
                    <a:solidFill>
                      <a:schemeClr val="tx1"/>
                    </a:solidFill>
                    <a:effectLst/>
                    <a:latin typeface="+mn-lt"/>
                    <a:ea typeface="+mn-ea"/>
                    <a:cs typeface="+mn-cs"/>
                  </a:rPr>
                  <a:t> meets the type II error requirement of not detecting an existing line.</a:t>
                </a:r>
              </a:p>
              <a:p>
                <a:pPr lvl="0"/>
                <a:r>
                  <a:rPr lang="en-US" sz="1200" kern="1200" dirty="0">
                    <a:solidFill>
                      <a:schemeClr val="tx1"/>
                    </a:solidFill>
                    <a:effectLst/>
                    <a:latin typeface="+mn-lt"/>
                    <a:ea typeface="+mn-ea"/>
                    <a:cs typeface="+mn-cs"/>
                  </a:rPr>
                  <a:t>To determine that a cube contains only-noise, the scenario </a:t>
                </a:r>
                <a:r>
                  <a:rPr lang="en-US" sz="1200" u="sng" kern="1200" dirty="0">
                    <a:solidFill>
                      <a:schemeClr val="tx1"/>
                    </a:solidFill>
                    <a:effectLst/>
                    <a:latin typeface="+mn-lt"/>
                    <a:ea typeface="+mn-ea"/>
                    <a:cs typeface="+mn-cs"/>
                    <a:hlinkClick r:id="rId4" action="ppaction://hlinkfile"/>
                  </a:rPr>
                  <a:t>'critical value'</a:t>
                </a:r>
                <a:r>
                  <a:rPr lang="en-US" sz="1200" kern="1200" dirty="0">
                    <a:solidFill>
                      <a:schemeClr val="tx1"/>
                    </a:solidFill>
                    <a:effectLst/>
                    <a:latin typeface="+mn-lt"/>
                    <a:ea typeface="+mn-ea"/>
                    <a:cs typeface="+mn-cs"/>
                  </a:rPr>
                  <a:t> is used as an upper threshold for the 'maximum coefficient' magnitude. </a:t>
                </a:r>
              </a:p>
              <a:p>
                <a:r>
                  <a:rPr lang="en-US" sz="1200" kern="1200" dirty="0">
                    <a:solidFill>
                      <a:schemeClr val="tx1"/>
                    </a:solidFill>
                    <a:effectLst/>
                    <a:latin typeface="+mn-lt"/>
                    <a:ea typeface="+mn-ea"/>
                    <a:cs typeface="+mn-cs"/>
                  </a:rPr>
                  <a:t>For detection of lines with an offset from the cube center, we see in the above results a degradation in the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𝛽</m:t>
                        </m:r>
                      </m:e>
                      <m:sup>
                        <m:r>
                          <a:rPr lang="en-US" sz="1200" i="1" kern="1200">
                            <a:solidFill>
                              <a:schemeClr val="tx1"/>
                            </a:solidFill>
                            <a:effectLst/>
                            <a:latin typeface="Cambria Math" panose="02040503050406030204" pitchFamily="18" charset="0"/>
                            <a:ea typeface="+mn-ea"/>
                            <a:cs typeface="+mn-cs"/>
                          </a:rPr>
                          <m:t>′</m:t>
                        </m:r>
                      </m:sup>
                    </m:sSup>
                    <m:r>
                      <a:rPr lang="en-US" sz="1200" i="1" kern="1200">
                        <a:solidFill>
                          <a:schemeClr val="tx1"/>
                        </a:solidFill>
                        <a:effectLst/>
                        <a:latin typeface="Cambria Math" panose="02040503050406030204" pitchFamily="18" charset="0"/>
                        <a:ea typeface="+mn-ea"/>
                        <a:cs typeface="+mn-cs"/>
                      </a:rPr>
                      <m:t>𝑠</m:t>
                    </m:r>
                  </m:oMath>
                </a14:m>
                <a:r>
                  <a:rPr lang="en-US" sz="1200" kern="1200" dirty="0">
                    <a:solidFill>
                      <a:schemeClr val="tx1"/>
                    </a:solidFill>
                    <a:effectLst/>
                    <a:latin typeface="+mn-lt"/>
                    <a:ea typeface="+mn-ea"/>
                    <a:cs typeface="+mn-cs"/>
                  </a:rPr>
                  <a:t>, so we can conclude that higher </a:t>
                </a:r>
                <a:r>
                  <a:rPr lang="en-US" sz="1200" u="sng" kern="1200" dirty="0">
                    <a:solidFill>
                      <a:schemeClr val="tx1"/>
                    </a:solidFill>
                    <a:effectLst/>
                    <a:latin typeface="+mn-lt"/>
                    <a:ea typeface="+mn-ea"/>
                    <a:cs typeface="+mn-cs"/>
                    <a:hlinkClick r:id="rId5" action="ppaction://hlinkfile"/>
                  </a:rPr>
                  <a:t>'critical SNR'</a:t>
                </a:r>
                <a:r>
                  <a:rPr lang="en-US" sz="1200" kern="1200" dirty="0">
                    <a:solidFill>
                      <a:schemeClr val="tx1"/>
                    </a:solidFill>
                    <a:effectLst/>
                    <a:latin typeface="+mn-lt"/>
                    <a:ea typeface="+mn-ea"/>
                    <a:cs typeface="+mn-cs"/>
                  </a:rPr>
                  <a:t> is needed for this case</a:t>
                </a:r>
              </a:p>
              <a:p>
                <a:endParaRPr lang="en-US" sz="1200" kern="1200" dirty="0">
                  <a:solidFill>
                    <a:schemeClr val="tx1"/>
                  </a:solidFill>
                  <a:effectLst/>
                  <a:latin typeface="+mn-lt"/>
                  <a:ea typeface="+mn-ea"/>
                  <a:cs typeface="+mn-cs"/>
                </a:endParaRPr>
              </a:p>
              <a:p>
                <a:r>
                  <a:rPr lang="en-US" dirty="0"/>
                  <a:t>-----------------------------------------------------------------------------</a:t>
                </a:r>
              </a:p>
              <a:p>
                <a:r>
                  <a:rPr lang="en-US" sz="1200" b="0" i="0" u="none" strike="noStrike" kern="1200" dirty="0">
                    <a:solidFill>
                      <a:schemeClr val="tx1"/>
                    </a:solidFill>
                    <a:effectLst/>
                    <a:latin typeface="+mn-lt"/>
                    <a:ea typeface="+mn-ea"/>
                    <a:cs typeface="+mn-cs"/>
                  </a:rPr>
                  <a:t>the </a:t>
                </a:r>
                <a:r>
                  <a:rPr lang="en-US" sz="1200" b="1" i="0" u="none" strike="noStrike" kern="1200" dirty="0">
                    <a:solidFill>
                      <a:schemeClr val="tx1"/>
                    </a:solidFill>
                    <a:effectLst/>
                    <a:latin typeface="+mn-lt"/>
                    <a:ea typeface="+mn-ea"/>
                    <a:cs typeface="+mn-cs"/>
                  </a:rPr>
                  <a:t>posterior probability</a:t>
                </a:r>
                <a:r>
                  <a:rPr lang="en-US" sz="1200" b="0" i="0" u="none" strike="noStrike" kern="1200" dirty="0">
                    <a:solidFill>
                      <a:schemeClr val="tx1"/>
                    </a:solidFill>
                    <a:effectLst/>
                    <a:latin typeface="+mn-lt"/>
                    <a:ea typeface="+mn-ea"/>
                    <a:cs typeface="+mn-cs"/>
                  </a:rPr>
                  <a:t> of a </a:t>
                </a:r>
                <a:r>
                  <a:rPr lang="en-US" sz="1200" b="0" i="0" u="none" strike="noStrike" kern="1200" dirty="0">
                    <a:solidFill>
                      <a:schemeClr val="tx1"/>
                    </a:solidFill>
                    <a:effectLst/>
                    <a:latin typeface="+mn-lt"/>
                    <a:ea typeface="+mn-ea"/>
                    <a:cs typeface="+mn-cs"/>
                    <a:hlinkClick r:id="rId6" tooltip="Random event"/>
                  </a:rPr>
                  <a:t>random event</a:t>
                </a:r>
                <a:r>
                  <a:rPr lang="en-US" sz="1200" b="0" i="0" u="none" strike="noStrike" kern="1200" baseline="300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is the </a:t>
                </a:r>
                <a:r>
                  <a:rPr lang="en-US" sz="1200" b="0" i="0" u="none" strike="noStrike" kern="1200" dirty="0">
                    <a:solidFill>
                      <a:schemeClr val="tx1"/>
                    </a:solidFill>
                    <a:effectLst/>
                    <a:latin typeface="+mn-lt"/>
                    <a:ea typeface="+mn-ea"/>
                    <a:cs typeface="+mn-cs"/>
                    <a:hlinkClick r:id="rId7" tooltip="Conditional probability"/>
                  </a:rPr>
                  <a:t>conditional probability</a:t>
                </a:r>
                <a:r>
                  <a:rPr lang="en-US" sz="1200" b="0" i="0" u="none" strike="noStrike" kern="1200" dirty="0">
                    <a:solidFill>
                      <a:schemeClr val="tx1"/>
                    </a:solidFill>
                    <a:effectLst/>
                    <a:latin typeface="+mn-lt"/>
                    <a:ea typeface="+mn-ea"/>
                    <a:cs typeface="+mn-cs"/>
                  </a:rPr>
                  <a:t> that is assigned after the relevant </a:t>
                </a:r>
                <a:r>
                  <a:rPr lang="en-US" sz="1200" b="0" i="0" u="none" strike="noStrike" kern="1200" dirty="0">
                    <a:solidFill>
                      <a:schemeClr val="tx1"/>
                    </a:solidFill>
                    <a:effectLst/>
                    <a:latin typeface="+mn-lt"/>
                    <a:ea typeface="+mn-ea"/>
                    <a:cs typeface="+mn-cs"/>
                    <a:hlinkClick r:id="rId8" tooltip="Scientific evidence"/>
                  </a:rPr>
                  <a:t>evidence</a:t>
                </a:r>
                <a:r>
                  <a:rPr lang="en-US" sz="1200" b="0" i="0" u="none" strike="noStrike" kern="1200" dirty="0">
                    <a:solidFill>
                      <a:schemeClr val="tx1"/>
                    </a:solidFill>
                    <a:effectLst/>
                    <a:latin typeface="+mn-lt"/>
                    <a:ea typeface="+mn-ea"/>
                    <a:cs typeface="+mn-cs"/>
                  </a:rPr>
                  <a:t> or background is taken into account</a:t>
                </a:r>
              </a:p>
              <a:p>
                <a:pPr lvl="0"/>
                <a:endParaRPr lang="en-US" sz="1200" b="1"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Given the empirical distribution, we can evaluate the correct line detection probability when our assumptions hold. We set a few levels for the probability of tracking failure -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5</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1</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0</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1</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0</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and for each level, we evaluate the lowest SNR for which the error probability stays below the given level</a:t>
                </a:r>
              </a:p>
              <a:p>
                <a:endParaRPr lang="en-US" dirty="0"/>
              </a:p>
              <a:p>
                <a:r>
                  <a:rPr lang="en-US" dirty="0"/>
                  <a:t>Straight:</a:t>
                </a:r>
              </a:p>
              <a:p>
                <a:endParaRPr lang="en-US" dirty="0"/>
              </a:p>
              <a:p>
                <a:pPr lvl="0" rtl="0"/>
                <a:r>
                  <a:rPr lang="en-US" sz="1200" u="sng" kern="1200" dirty="0">
                    <a:solidFill>
                      <a:schemeClr val="tx1"/>
                    </a:solidFill>
                    <a:effectLst/>
                    <a:latin typeface="+mn-lt"/>
                    <a:ea typeface="+mn-ea"/>
                    <a:cs typeface="+mn-cs"/>
                    <a:hlinkClick r:id="rId9" action="ppaction://hlinkfile"/>
                  </a:rPr>
                  <a:t>Mode-1</a:t>
                </a:r>
                <a:r>
                  <a:rPr lang="en-US" sz="1200" kern="1200" dirty="0">
                    <a:solidFill>
                      <a:schemeClr val="tx1"/>
                    </a:solidFill>
                    <a:effectLst/>
                    <a:latin typeface="+mn-lt"/>
                    <a:ea typeface="+mn-ea"/>
                    <a:cs typeface="+mn-cs"/>
                  </a:rPr>
                  <a:t> and </a:t>
                </a:r>
                <a:r>
                  <a:rPr lang="en-US" sz="1200" u="sng" kern="1200" dirty="0">
                    <a:solidFill>
                      <a:schemeClr val="tx1"/>
                    </a:solidFill>
                    <a:effectLst/>
                    <a:latin typeface="+mn-lt"/>
                    <a:ea typeface="+mn-ea"/>
                    <a:cs typeface="+mn-cs"/>
                    <a:hlinkClick r:id="rId10" action="ppaction://hlinkfile"/>
                  </a:rPr>
                  <a:t>Mode-2 offset 1</a:t>
                </a:r>
                <a:r>
                  <a:rPr lang="en-US" sz="1200" kern="1200" dirty="0">
                    <a:solidFill>
                      <a:schemeClr val="tx1"/>
                    </a:solidFill>
                    <a:effectLst/>
                    <a:latin typeface="+mn-lt"/>
                    <a:ea typeface="+mn-ea"/>
                    <a:cs typeface="+mn-cs"/>
                  </a:rPr>
                  <a:t> exhibit higher performance than </a:t>
                </a:r>
                <a:r>
                  <a:rPr lang="en-US" sz="1200" u="sng" kern="1200" dirty="0">
                    <a:solidFill>
                      <a:schemeClr val="tx1"/>
                    </a:solidFill>
                    <a:effectLst/>
                    <a:latin typeface="+mn-lt"/>
                    <a:ea typeface="+mn-ea"/>
                    <a:cs typeface="+mn-cs"/>
                    <a:hlinkClick r:id="rId11" action="ppaction://hlinkfile"/>
                  </a:rPr>
                  <a:t>Mode-0</a:t>
                </a:r>
                <a:r>
                  <a:rPr lang="en-US" sz="1200" kern="1200" dirty="0">
                    <a:solidFill>
                      <a:schemeClr val="tx1"/>
                    </a:solidFill>
                    <a:effectLst/>
                    <a:latin typeface="+mn-lt"/>
                    <a:ea typeface="+mn-ea"/>
                    <a:cs typeface="+mn-cs"/>
                  </a:rPr>
                  <a:t>  for every error level.</a:t>
                </a:r>
              </a:p>
              <a:p>
                <a:pPr lvl="0"/>
                <a:r>
                  <a:rPr lang="en-US" sz="1200" kern="1200" dirty="0">
                    <a:solidFill>
                      <a:schemeClr val="tx1"/>
                    </a:solidFill>
                    <a:effectLst/>
                    <a:latin typeface="+mn-lt"/>
                    <a:ea typeface="+mn-ea"/>
                    <a:cs typeface="+mn-cs"/>
                  </a:rPr>
                  <a:t>The 16-pixels lines gain the best predictions for any error levels as expected.</a:t>
                </a:r>
              </a:p>
              <a:p>
                <a:endParaRPr lang="en-US" dirty="0"/>
              </a:p>
              <a:p>
                <a:r>
                  <a:rPr lang="en-US" dirty="0"/>
                  <a:t>Curved:</a:t>
                </a:r>
              </a:p>
              <a:p>
                <a:pPr lvl="0" rtl="0"/>
                <a:r>
                  <a:rPr lang="en-US" sz="1200" kern="1200" dirty="0">
                    <a:solidFill>
                      <a:schemeClr val="tx1"/>
                    </a:solidFill>
                    <a:effectLst/>
                    <a:latin typeface="+mn-lt"/>
                    <a:ea typeface="+mn-ea"/>
                    <a:cs typeface="+mn-cs"/>
                  </a:rPr>
                  <a:t>16-pixels lines exhibit higher performance results than 8-pixels lines for low error levels</a:t>
                </a:r>
              </a:p>
              <a:p>
                <a:pPr lvl="0"/>
                <a:r>
                  <a:rPr lang="en-US" sz="1200" kern="1200" dirty="0">
                    <a:solidFill>
                      <a:schemeClr val="tx1"/>
                    </a:solidFill>
                    <a:effectLst/>
                    <a:latin typeface="+mn-lt"/>
                    <a:ea typeface="+mn-ea"/>
                    <a:cs typeface="+mn-cs"/>
                  </a:rPr>
                  <a:t>For 16-pixels cube:</a:t>
                </a:r>
              </a:p>
              <a:p>
                <a:pPr lvl="1"/>
                <a:r>
                  <a:rPr lang="en-US" sz="1200" kern="1200" dirty="0">
                    <a:solidFill>
                      <a:schemeClr val="tx1"/>
                    </a:solidFill>
                    <a:effectLst/>
                    <a:latin typeface="+mn-lt"/>
                    <a:ea typeface="+mn-ea"/>
                    <a:cs typeface="+mn-cs"/>
                  </a:rPr>
                  <a:t>For 97% of the curved lines, the 'maximum coefficient' represents a line with mid-point up to one pixel offset from the cube center, for SNR 3.5 and above. </a:t>
                </a:r>
              </a:p>
              <a:p>
                <a:pPr lvl="1"/>
                <a:r>
                  <a:rPr lang="en-US" sz="1200" kern="1200" dirty="0">
                    <a:solidFill>
                      <a:schemeClr val="tx1"/>
                    </a:solidFill>
                    <a:effectLst/>
                    <a:latin typeface="+mn-lt"/>
                    <a:ea typeface="+mn-ea"/>
                    <a:cs typeface="+mn-cs"/>
                  </a:rPr>
                  <a:t> For 99% of the curved lines, the 'maximum coefficient' represents a line with mid-point up to two pixels offset from the cube center at SNR 3 and 100% at SNR 8.</a:t>
                </a:r>
              </a:p>
              <a:p>
                <a:endParaRPr lang="en-US" dirty="0"/>
              </a:p>
              <a:p>
                <a:r>
                  <a:rPr lang="en-US" sz="1200" kern="1200" dirty="0">
                    <a:solidFill>
                      <a:schemeClr val="tx1"/>
                    </a:solidFill>
                    <a:effectLst/>
                    <a:latin typeface="+mn-lt"/>
                    <a:ea typeface="+mn-ea"/>
                    <a:cs typeface="+mn-cs"/>
                  </a:rPr>
                  <a:t>The conclusions regarding the use of the 'maximum coefficient' - line offset as tracking criteria:</a:t>
                </a:r>
              </a:p>
              <a:p>
                <a:pPr lvl="0"/>
                <a:r>
                  <a:rPr lang="en-US" sz="1200" kern="1200" dirty="0">
                    <a:solidFill>
                      <a:schemeClr val="tx1"/>
                    </a:solidFill>
                    <a:effectLst/>
                    <a:latin typeface="+mn-lt"/>
                    <a:ea typeface="+mn-ea"/>
                    <a:cs typeface="+mn-cs"/>
                  </a:rPr>
                  <a:t>Straight lines could be 99% tracked using 16-pixels cube at SNR 2, and using 8-pixels cube at SNR 2.5.</a:t>
                </a:r>
              </a:p>
              <a:p>
                <a:pPr lvl="0"/>
                <a:r>
                  <a:rPr lang="en-US" sz="1200" kern="1200" dirty="0">
                    <a:solidFill>
                      <a:schemeClr val="tx1"/>
                    </a:solidFill>
                    <a:effectLst/>
                    <a:latin typeface="+mn-lt"/>
                    <a:ea typeface="+mn-ea"/>
                    <a:cs typeface="+mn-cs"/>
                  </a:rPr>
                  <a:t>Once we get a 'maximum coefficient' representing a line offset higher or equal to one pixel, we should prefer 16-pixels cube as for low error levels, it is preferred over 8-pixels cube. </a:t>
                </a:r>
              </a:p>
              <a:p>
                <a:r>
                  <a:rPr lang="en-US" dirty="0"/>
                  <a:t> --------------</a:t>
                </a:r>
              </a:p>
              <a:p>
                <a:r>
                  <a:rPr lang="en-US" dirty="0"/>
                  <a:t>Quarter – offset </a:t>
                </a:r>
              </a:p>
              <a:p>
                <a:endParaRPr lang="en-US" dirty="0"/>
              </a:p>
              <a:p>
                <a:pPr lvl="0" rtl="0"/>
                <a:r>
                  <a:rPr lang="en-US" sz="1200" kern="1200" dirty="0">
                    <a:solidFill>
                      <a:schemeClr val="tx1"/>
                    </a:solidFill>
                    <a:effectLst/>
                    <a:latin typeface="+mn-lt"/>
                    <a:ea typeface="+mn-ea"/>
                    <a:cs typeface="+mn-cs"/>
                  </a:rPr>
                  <a:t>There is a slight reduction in the successful tracking probabilities compared with the </a:t>
                </a:r>
                <a:r>
                  <a:rPr lang="en-US" sz="1200" u="sng" kern="1200" dirty="0">
                    <a:solidFill>
                      <a:schemeClr val="tx1"/>
                    </a:solidFill>
                    <a:effectLst/>
                    <a:latin typeface="+mn-lt"/>
                    <a:ea typeface="+mn-ea"/>
                    <a:cs typeface="+mn-cs"/>
                    <a:hlinkClick r:id="rId3" action="ppaction://hlinkfile"/>
                  </a:rPr>
                  <a:t>'no-offset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case, and the minimal SNR increased by up to 0.5 in most cases.</a:t>
                </a:r>
              </a:p>
              <a:p>
                <a:pPr lvl="0"/>
                <a:r>
                  <a:rPr lang="en-US" sz="1200" kern="1200" dirty="0">
                    <a:solidFill>
                      <a:schemeClr val="tx1"/>
                    </a:solidFill>
                    <a:effectLst/>
                    <a:latin typeface="+mn-lt"/>
                    <a:ea typeface="+mn-ea"/>
                    <a:cs typeface="+mn-cs"/>
                  </a:rPr>
                  <a:t>There is a small number of lines, less than 2%, that cannot be tracked with an offset up to one even for the noise-free case. </a:t>
                </a:r>
              </a:p>
              <a:p>
                <a:pPr lvl="0"/>
                <a:r>
                  <a:rPr lang="en-US" sz="1200" kern="1200" dirty="0">
                    <a:solidFill>
                      <a:schemeClr val="tx1"/>
                    </a:solidFill>
                    <a:effectLst/>
                    <a:latin typeface="+mn-lt"/>
                    <a:ea typeface="+mn-ea"/>
                    <a:cs typeface="+mn-cs"/>
                  </a:rPr>
                  <a:t>For the </a:t>
                </a:r>
                <a:r>
                  <a:rPr lang="en-US" sz="1200" u="sng" kern="1200" dirty="0">
                    <a:solidFill>
                      <a:schemeClr val="tx1"/>
                    </a:solidFill>
                    <a:effectLst/>
                    <a:latin typeface="+mn-lt"/>
                    <a:ea typeface="+mn-ea"/>
                    <a:cs typeface="+mn-cs"/>
                    <a:hlinkClick r:id="rId10" action="ppaction://hlinkfile"/>
                  </a:rPr>
                  <a:t>Mode-2</a:t>
                </a:r>
                <a:r>
                  <a:rPr lang="en-US" sz="1200" kern="1200" dirty="0">
                    <a:solidFill>
                      <a:schemeClr val="tx1"/>
                    </a:solidFill>
                    <a:effectLst/>
                    <a:latin typeface="+mn-lt"/>
                    <a:ea typeface="+mn-ea"/>
                    <a:cs typeface="+mn-cs"/>
                  </a:rPr>
                  <a:t> offset-one case, at SNR 8 and 10, we get a probability slightly higher by up to ~0.5% than for the noise-free case due to noise effect.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From the analysis and results above, we can conclude that :</a:t>
                </a:r>
              </a:p>
              <a:p>
                <a:r>
                  <a:rPr lang="en-US" sz="1200" kern="1200" dirty="0">
                    <a:solidFill>
                      <a:schemeClr val="tx1"/>
                    </a:solidFill>
                    <a:effectLst/>
                    <a:latin typeface="+mn-lt"/>
                    <a:ea typeface="+mn-ea"/>
                    <a:cs typeface="+mn-cs"/>
                  </a:rPr>
                  <a:t>For both straight lines and curved lines with up to </a:t>
                </a:r>
                <a:r>
                  <a:rPr lang="en-US" sz="1200" u="sng" kern="1200" dirty="0">
                    <a:solidFill>
                      <a:schemeClr val="tx1"/>
                    </a:solidFill>
                    <a:effectLst/>
                    <a:latin typeface="+mn-lt"/>
                    <a:ea typeface="+mn-ea"/>
                    <a:cs typeface="+mn-cs"/>
                    <a:hlinkClick r:id="rId12" action="ppaction://hlinkfile"/>
                  </a:rPr>
                  <a:t>'quarter-offset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in order to have the same tracking performance as a line with </a:t>
                </a:r>
                <a:r>
                  <a:rPr lang="en-US" sz="1200" u="sng" kern="1200" dirty="0">
                    <a:solidFill>
                      <a:schemeClr val="tx1"/>
                    </a:solidFill>
                    <a:effectLst/>
                    <a:latin typeface="+mn-lt"/>
                    <a:ea typeface="+mn-ea"/>
                    <a:cs typeface="+mn-cs"/>
                    <a:hlinkClick r:id="rId3" action="ppaction://hlinkfile"/>
                  </a:rPr>
                  <a:t>'no-offset'</a:t>
                </a:r>
                <a:r>
                  <a:rPr lang="en-US" sz="1200" kern="1200" dirty="0">
                    <a:solidFill>
                      <a:schemeClr val="tx1"/>
                    </a:solidFill>
                    <a:effectLst/>
                    <a:latin typeface="+mn-lt"/>
                    <a:ea typeface="+mn-ea"/>
                    <a:cs typeface="+mn-cs"/>
                  </a:rPr>
                  <a:t>, the SNR needs to be higher by up to +0.5.</a:t>
                </a:r>
              </a:p>
              <a:p>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the false detection case, we set two levels of significance - </a:t>
                </a:r>
                <a:r>
                  <a:rPr lang="en-US" sz="1200" i="0" kern="1200">
                    <a:solidFill>
                      <a:schemeClr val="tx1"/>
                    </a:solidFill>
                    <a:effectLst/>
                    <a:latin typeface="+mn-lt"/>
                    <a:ea typeface="+mn-ea"/>
                    <a:cs typeface="+mn-cs"/>
                  </a:rPr>
                  <a:t>𝛼_1= 5%</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𝛼_2= 1%</a:t>
                </a:r>
                <a:r>
                  <a:rPr lang="en-US" sz="1200" kern="1200" dirty="0">
                    <a:solidFill>
                      <a:schemeClr val="tx1"/>
                    </a:solidFill>
                    <a:effectLst/>
                    <a:latin typeface="+mn-lt"/>
                    <a:ea typeface="+mn-ea"/>
                    <a:cs typeface="+mn-cs"/>
                  </a:rPr>
                  <a:t>.We also evaluate the type II error probabilities </a:t>
                </a:r>
                <a:r>
                  <a:rPr lang="en-US" sz="1200" i="0" kern="1200">
                    <a:solidFill>
                      <a:schemeClr val="tx1"/>
                    </a:solidFill>
                    <a:effectLst/>
                    <a:latin typeface="+mn-lt"/>
                    <a:ea typeface="+mn-ea"/>
                    <a:cs typeface="+mn-cs"/>
                  </a:rPr>
                  <a:t>𝛽</a:t>
                </a:r>
                <a:r>
                  <a:rPr lang="en-US" sz="1200" kern="1200" dirty="0">
                    <a:solidFill>
                      <a:schemeClr val="tx1"/>
                    </a:solidFill>
                    <a:effectLst/>
                    <a:latin typeface="+mn-lt"/>
                    <a:ea typeface="+mn-ea"/>
                    <a:cs typeface="+mn-cs"/>
                  </a:rPr>
                  <a:t>, the probability of not detecting a line when it exists. We can evaluate the </a:t>
                </a:r>
                <a:r>
                  <a:rPr lang="en-US" sz="1200" i="0" kern="1200">
                    <a:solidFill>
                      <a:schemeClr val="tx1"/>
                    </a:solidFill>
                    <a:effectLst/>
                    <a:latin typeface="+mn-lt"/>
                    <a:ea typeface="+mn-ea"/>
                    <a:cs typeface="+mn-cs"/>
                  </a:rPr>
                  <a:t>𝛽^′ s</a:t>
                </a:r>
                <a:r>
                  <a:rPr lang="en-US" sz="1200" kern="1200" dirty="0">
                    <a:solidFill>
                      <a:schemeClr val="tx1"/>
                    </a:solidFill>
                    <a:effectLst/>
                    <a:latin typeface="+mn-lt"/>
                    <a:ea typeface="+mn-ea"/>
                    <a:cs typeface="+mn-cs"/>
                  </a:rPr>
                  <a:t> for each SNR because the alternative hypothesis is explicit for a given specific line.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decide to set fix values for </a:t>
                </a:r>
                <a:r>
                  <a:rPr lang="en-US" sz="1200" i="0" kern="1200">
                    <a:solidFill>
                      <a:schemeClr val="tx1"/>
                    </a:solidFill>
                    <a:effectLst/>
                    <a:latin typeface="+mn-lt"/>
                    <a:ea typeface="+mn-ea"/>
                    <a:cs typeface="+mn-cs"/>
                  </a:rPr>
                  <a:t>α</a:t>
                </a:r>
                <a:r>
                  <a:rPr lang="en-US" sz="1200" kern="1200" dirty="0">
                    <a:solidFill>
                      <a:schemeClr val="tx1"/>
                    </a:solidFill>
                    <a:effectLst/>
                    <a:latin typeface="+mn-lt"/>
                    <a:ea typeface="+mn-ea"/>
                    <a:cs typeface="+mn-cs"/>
                  </a:rPr>
                  <a:t> and then derive the corresponding </a:t>
                </a:r>
                <a:r>
                  <a:rPr lang="en-US" sz="1200" i="0" kern="1200">
                    <a:solidFill>
                      <a:schemeClr val="tx1"/>
                    </a:solidFill>
                    <a:effectLst/>
                    <a:latin typeface="+mn-lt"/>
                    <a:ea typeface="+mn-ea"/>
                    <a:cs typeface="+mn-cs"/>
                  </a:rPr>
                  <a:t>𝛽</a:t>
                </a:r>
                <a:r>
                  <a:rPr lang="en-US" sz="1200" kern="1200" dirty="0">
                    <a:solidFill>
                      <a:schemeClr val="tx1"/>
                    </a:solidFill>
                    <a:effectLst/>
                    <a:latin typeface="+mn-lt"/>
                    <a:ea typeface="+mn-ea"/>
                    <a:cs typeface="+mn-cs"/>
                  </a:rPr>
                  <a:t> and not the other way around because it is more critical for our application to avoid uncontrolled type I error than not detecting a line when there is one based on type II error, as the algorithm can detect the line in the next frame</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39</a:t>
            </a:fld>
            <a:endParaRPr lang="en-US"/>
          </a:p>
        </p:txBody>
      </p:sp>
    </p:spTree>
    <p:extLst>
      <p:ext uri="{BB962C8B-B14F-4D97-AF65-F5344CB8AC3E}">
        <p14:creationId xmlns:p14="http://schemas.microsoft.com/office/powerpoint/2010/main" val="38521137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1" kern="1200" dirty="0">
                <a:solidFill>
                  <a:schemeClr val="tx1"/>
                </a:solidFill>
                <a:effectLst/>
                <a:latin typeface="+mn-lt"/>
                <a:ea typeface="+mn-ea"/>
                <a:cs typeface="+mn-cs"/>
              </a:rPr>
              <a:t>No-offset</a:t>
            </a:r>
            <a:r>
              <a:rPr lang="en-US" sz="1200" kern="1200" dirty="0">
                <a:solidFill>
                  <a:schemeClr val="tx1"/>
                </a:solidFill>
                <a:effectLst/>
                <a:latin typeface="+mn-lt"/>
                <a:ea typeface="+mn-ea"/>
                <a:cs typeface="+mn-cs"/>
              </a:rPr>
              <a:t> – The line mid-point aligned with the cube center.</a:t>
            </a:r>
          </a:p>
          <a:p>
            <a:pPr lvl="1"/>
            <a:r>
              <a:rPr lang="en-US" sz="1200" b="1" kern="1200" dirty="0">
                <a:solidFill>
                  <a:schemeClr val="tx1"/>
                </a:solidFill>
                <a:effectLst/>
                <a:latin typeface="+mn-lt"/>
                <a:ea typeface="+mn-ea"/>
                <a:cs typeface="+mn-cs"/>
              </a:rPr>
              <a:t>Quarter-offset</a:t>
            </a:r>
            <a:r>
              <a:rPr lang="en-US" sz="1200" kern="1200" dirty="0">
                <a:solidFill>
                  <a:schemeClr val="tx1"/>
                </a:solidFill>
                <a:effectLst/>
                <a:latin typeface="+mn-lt"/>
                <a:ea typeface="+mn-ea"/>
                <a:cs typeface="+mn-cs"/>
              </a:rPr>
              <a:t> –The line mid-point is in an offset of a quarter of cube side size from the cube center. This offset definition enables us to evaluate the ability to cover the full cube by cubic windows overlapping each other by half of their side size As the cube side size is even number, the center of the cube is not equally spaced from the cube boundary, and we defined:</a:t>
            </a:r>
          </a:p>
          <a:p>
            <a:pPr lvl="2"/>
            <a:r>
              <a:rPr lang="en-US" sz="1200" b="1" kern="1200" dirty="0">
                <a:solidFill>
                  <a:schemeClr val="tx1"/>
                </a:solidFill>
                <a:effectLst/>
                <a:latin typeface="+mn-lt"/>
                <a:ea typeface="+mn-ea"/>
                <a:cs typeface="+mn-cs"/>
              </a:rPr>
              <a:t>Plus-quarter</a:t>
            </a:r>
            <a:r>
              <a:rPr lang="en-US" sz="1200" kern="1200" dirty="0">
                <a:solidFill>
                  <a:schemeClr val="tx1"/>
                </a:solidFill>
                <a:effectLst/>
                <a:latin typeface="+mn-lt"/>
                <a:ea typeface="+mn-ea"/>
                <a:cs typeface="+mn-cs"/>
              </a:rPr>
              <a:t> offset - An offset of a quarter of the cube side size in the positive direction from the center of the cube.</a:t>
            </a:r>
          </a:p>
          <a:p>
            <a:pPr lvl="2"/>
            <a:r>
              <a:rPr lang="en-US" sz="1200" b="1" kern="1200" dirty="0">
                <a:solidFill>
                  <a:schemeClr val="tx1"/>
                </a:solidFill>
                <a:effectLst/>
                <a:latin typeface="+mn-lt"/>
                <a:ea typeface="+mn-ea"/>
                <a:cs typeface="+mn-cs"/>
              </a:rPr>
              <a:t>Minus-quarter</a:t>
            </a:r>
            <a:r>
              <a:rPr lang="en-US" sz="1200" kern="1200" dirty="0">
                <a:solidFill>
                  <a:schemeClr val="tx1"/>
                </a:solidFill>
                <a:effectLst/>
                <a:latin typeface="+mn-lt"/>
                <a:ea typeface="+mn-ea"/>
                <a:cs typeface="+mn-cs"/>
              </a:rPr>
              <a:t> offset – An offset in the negative direction from the center of the cube, which is smaller by one pixel from the 'plus-quarter' as the center is shifted by one from its geometric center in this direction.</a:t>
            </a:r>
          </a:p>
          <a:p>
            <a:endParaRPr lang="en-US" dirty="0"/>
          </a:p>
          <a:p>
            <a:r>
              <a:rPr lang="en-US" sz="1200" kern="1200" dirty="0">
                <a:solidFill>
                  <a:schemeClr val="tx1"/>
                </a:solidFill>
                <a:effectLst/>
                <a:latin typeface="+mn-lt"/>
                <a:ea typeface="+mn-ea"/>
                <a:cs typeface="+mn-cs"/>
              </a:rPr>
              <a:t>The curved lines created from joining two different halves of straight-line segments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Group I (</a:t>
            </a:r>
            <a:r>
              <a:rPr lang="en-US" sz="1200" b="1" kern="1200" dirty="0">
                <a:solidFill>
                  <a:schemeClr val="tx1"/>
                </a:solidFill>
                <a:effectLst/>
                <a:latin typeface="+mn-lt"/>
                <a:ea typeface="+mn-ea"/>
                <a:cs typeface="+mn-cs"/>
              </a:rPr>
              <a:t>high</a:t>
            </a:r>
            <a:r>
              <a:rPr lang="en-US" sz="1200" kern="1200" dirty="0">
                <a:solidFill>
                  <a:schemeClr val="tx1"/>
                </a:solidFill>
                <a:effectLst/>
                <a:latin typeface="+mn-lt"/>
                <a:ea typeface="+mn-ea"/>
                <a:cs typeface="+mn-cs"/>
              </a:rPr>
              <a:t>) – </a:t>
            </a:r>
          </a:p>
          <a:p>
            <a:r>
              <a:rPr lang="en-US" sz="1200" kern="1200" dirty="0">
                <a:solidFill>
                  <a:schemeClr val="tx1"/>
                </a:solidFill>
                <a:effectLst/>
                <a:latin typeface="+mn-lt"/>
                <a:ea typeface="+mn-ea"/>
                <a:cs typeface="+mn-cs"/>
              </a:rPr>
              <a:t>If for any axis </a:t>
            </a:r>
          </a:p>
          <a:p>
            <a:r>
              <a:rPr lang="en-US" sz="1200" kern="1200" dirty="0">
                <a:solidFill>
                  <a:schemeClr val="tx1"/>
                </a:solidFill>
                <a:effectLst/>
                <a:latin typeface="+mn-lt"/>
                <a:ea typeface="+mn-ea"/>
                <a:cs typeface="+mn-cs"/>
              </a:rPr>
              <a:t>         (First half segment, slope index is higher than 'half-horizontal' indices</a:t>
            </a:r>
          </a:p>
          <a:p>
            <a:r>
              <a:rPr lang="en-US" sz="1200" kern="1200" dirty="0">
                <a:solidFill>
                  <a:schemeClr val="tx1"/>
                </a:solidFill>
                <a:effectLst/>
                <a:latin typeface="+mn-lt"/>
                <a:ea typeface="+mn-ea"/>
                <a:cs typeface="+mn-cs"/>
              </a:rPr>
              <a:t>               and </a:t>
            </a:r>
          </a:p>
          <a:p>
            <a:r>
              <a:rPr lang="en-US" sz="1200" kern="1200" dirty="0">
                <a:solidFill>
                  <a:schemeClr val="tx1"/>
                </a:solidFill>
                <a:effectLst/>
                <a:latin typeface="+mn-lt"/>
                <a:ea typeface="+mn-ea"/>
                <a:cs typeface="+mn-cs"/>
              </a:rPr>
              <a:t>         Second half segment, slope index is lower than 'half-horizontal' indices)</a:t>
            </a:r>
          </a:p>
          <a:p>
            <a:r>
              <a:rPr lang="en-US" sz="1200" kern="1200" dirty="0">
                <a:solidFill>
                  <a:schemeClr val="tx1"/>
                </a:solidFill>
                <a:effectLst/>
                <a:latin typeface="+mn-lt"/>
                <a:ea typeface="+mn-ea"/>
                <a:cs typeface="+mn-cs"/>
              </a:rPr>
              <a:t>	or</a:t>
            </a:r>
          </a:p>
          <a:p>
            <a:r>
              <a:rPr lang="en-US" sz="1200" kern="1200" dirty="0">
                <a:solidFill>
                  <a:schemeClr val="tx1"/>
                </a:solidFill>
                <a:effectLst/>
                <a:latin typeface="+mn-lt"/>
                <a:ea typeface="+mn-ea"/>
                <a:cs typeface="+mn-cs"/>
              </a:rPr>
              <a:t>         Second half segment, slope index is higher than 'half-horizontal' indices</a:t>
            </a:r>
          </a:p>
          <a:p>
            <a:r>
              <a:rPr lang="en-US" sz="1200" kern="1200" dirty="0">
                <a:solidFill>
                  <a:schemeClr val="tx1"/>
                </a:solidFill>
                <a:effectLst/>
                <a:latin typeface="+mn-lt"/>
                <a:ea typeface="+mn-ea"/>
                <a:cs typeface="+mn-cs"/>
              </a:rPr>
              <a:t>	and </a:t>
            </a:r>
          </a:p>
          <a:p>
            <a:r>
              <a:rPr lang="en-US" sz="1200" kern="1200" dirty="0">
                <a:solidFill>
                  <a:schemeClr val="tx1"/>
                </a:solidFill>
                <a:effectLst/>
                <a:latin typeface="+mn-lt"/>
                <a:ea typeface="+mn-ea"/>
                <a:cs typeface="+mn-cs"/>
              </a:rPr>
              <a:t>         First half segment, slope index is lower than 'half-horizontal' indices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Group II (</a:t>
            </a:r>
            <a:r>
              <a:rPr lang="en-US" sz="1200" b="1" kern="1200" dirty="0">
                <a:solidFill>
                  <a:schemeClr val="tx1"/>
                </a:solidFill>
                <a:effectLst/>
                <a:latin typeface="+mn-lt"/>
                <a:ea typeface="+mn-ea"/>
                <a:cs typeface="+mn-cs"/>
              </a:rPr>
              <a:t>med</a:t>
            </a:r>
            <a:r>
              <a:rPr lang="en-US" sz="1200" kern="1200" dirty="0">
                <a:solidFill>
                  <a:schemeClr val="tx1"/>
                </a:solidFill>
                <a:effectLst/>
                <a:latin typeface="+mn-lt"/>
                <a:ea typeface="+mn-ea"/>
                <a:cs typeface="+mn-cs"/>
              </a:rPr>
              <a:t>) – </a:t>
            </a:r>
          </a:p>
          <a:p>
            <a:r>
              <a:rPr lang="en-US" sz="1200" kern="1200" dirty="0">
                <a:solidFill>
                  <a:schemeClr val="tx1"/>
                </a:solidFill>
                <a:effectLst/>
                <a:latin typeface="+mn-lt"/>
                <a:ea typeface="+mn-ea"/>
                <a:cs typeface="+mn-cs"/>
              </a:rPr>
              <a:t>If the conditions of Group I are not satisfied </a:t>
            </a:r>
          </a:p>
          <a:p>
            <a:r>
              <a:rPr lang="en-US" sz="1200" kern="1200" dirty="0">
                <a:solidFill>
                  <a:schemeClr val="tx1"/>
                </a:solidFill>
                <a:effectLst/>
                <a:latin typeface="+mn-lt"/>
                <a:ea typeface="+mn-ea"/>
                <a:cs typeface="+mn-cs"/>
              </a:rPr>
              <a:t>      and  </a:t>
            </a:r>
          </a:p>
          <a:p>
            <a:r>
              <a:rPr lang="en-US" sz="1200" kern="1200" dirty="0">
                <a:solidFill>
                  <a:schemeClr val="tx1"/>
                </a:solidFill>
                <a:effectLst/>
                <a:latin typeface="+mn-lt"/>
                <a:ea typeface="+mn-ea"/>
                <a:cs typeface="+mn-cs"/>
              </a:rPr>
              <a:t>for any axis </a:t>
            </a:r>
          </a:p>
          <a:p>
            <a:r>
              <a:rPr lang="en-US" sz="1200" kern="1200" dirty="0">
                <a:solidFill>
                  <a:schemeClr val="tx1"/>
                </a:solidFill>
                <a:effectLst/>
                <a:latin typeface="+mn-lt"/>
                <a:ea typeface="+mn-ea"/>
                <a:cs typeface="+mn-cs"/>
              </a:rPr>
              <a:t>       Any half segment, slope index is in the 'half-horizontal'</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indices range</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Group III (</a:t>
            </a:r>
            <a:r>
              <a:rPr lang="en-US" sz="1200" b="1" kern="1200" dirty="0">
                <a:solidFill>
                  <a:schemeClr val="tx1"/>
                </a:solidFill>
                <a:effectLst/>
                <a:latin typeface="+mn-lt"/>
                <a:ea typeface="+mn-ea"/>
                <a:cs typeface="+mn-cs"/>
              </a:rPr>
              <a:t>low</a:t>
            </a:r>
            <a:r>
              <a:rPr lang="en-US" sz="1200" kern="1200" dirty="0">
                <a:solidFill>
                  <a:schemeClr val="tx1"/>
                </a:solidFill>
                <a:effectLst/>
                <a:latin typeface="+mn-lt"/>
                <a:ea typeface="+mn-ea"/>
                <a:cs typeface="+mn-cs"/>
              </a:rPr>
              <a:t>) –                                                                              </a:t>
            </a:r>
          </a:p>
          <a:p>
            <a:r>
              <a:rPr lang="en-US" sz="1200" kern="1200" dirty="0">
                <a:solidFill>
                  <a:schemeClr val="tx1"/>
                </a:solidFill>
                <a:effectLst/>
                <a:latin typeface="+mn-lt"/>
                <a:ea typeface="+mn-ea"/>
                <a:cs typeface="+mn-cs"/>
              </a:rPr>
              <a:t>  If the conditions of Group I and II are not satisfied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40</a:t>
            </a:fld>
            <a:endParaRPr lang="en-US"/>
          </a:p>
        </p:txBody>
      </p:sp>
    </p:spTree>
    <p:extLst>
      <p:ext uri="{BB962C8B-B14F-4D97-AF65-F5344CB8AC3E}">
        <p14:creationId xmlns:p14="http://schemas.microsoft.com/office/powerpoint/2010/main" val="777141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5</a:t>
            </a:fld>
            <a:endParaRPr lang="en-US"/>
          </a:p>
        </p:txBody>
      </p:sp>
    </p:spTree>
    <p:extLst>
      <p:ext uri="{BB962C8B-B14F-4D97-AF65-F5344CB8AC3E}">
        <p14:creationId xmlns:p14="http://schemas.microsoft.com/office/powerpoint/2010/main" val="2113564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0" rtl="0"/>
                <a:r>
                  <a:rPr lang="en-US" sz="1200" kern="1200" dirty="0">
                    <a:solidFill>
                      <a:schemeClr val="tx1"/>
                    </a:solidFill>
                    <a:effectLst/>
                    <a:latin typeface="+mn-lt"/>
                    <a:ea typeface="+mn-ea"/>
                    <a:cs typeface="+mn-cs"/>
                  </a:rPr>
                  <a:t>For straights lines: For every SNR and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𝛼</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the lowest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𝛽</m:t>
                        </m:r>
                      </m:e>
                      <m:sup>
                        <m:r>
                          <a:rPr lang="en-US" sz="1200" i="1" kern="1200">
                            <a:solidFill>
                              <a:schemeClr val="tx1"/>
                            </a:solidFill>
                            <a:effectLst/>
                            <a:latin typeface="Cambria Math" panose="02040503050406030204" pitchFamily="18" charset="0"/>
                            <a:ea typeface="+mn-ea"/>
                            <a:cs typeface="+mn-cs"/>
                          </a:rPr>
                          <m:t>′</m:t>
                        </m:r>
                      </m:sup>
                    </m:sSup>
                    <m:r>
                      <a:rPr lang="en-US" sz="1200" i="1" kern="1200">
                        <a:solidFill>
                          <a:schemeClr val="tx1"/>
                        </a:solidFill>
                        <a:effectLst/>
                        <a:latin typeface="Cambria Math" panose="02040503050406030204" pitchFamily="18" charset="0"/>
                        <a:ea typeface="+mn-ea"/>
                        <a:cs typeface="+mn-cs"/>
                      </a:rPr>
                      <m:t>𝑠</m:t>
                    </m:r>
                  </m:oMath>
                </a14:m>
                <a:r>
                  <a:rPr lang="en-US" sz="1200" kern="1200" dirty="0">
                    <a:solidFill>
                      <a:schemeClr val="tx1"/>
                    </a:solidFill>
                    <a:effectLst/>
                    <a:latin typeface="+mn-lt"/>
                    <a:ea typeface="+mn-ea"/>
                    <a:cs typeface="+mn-cs"/>
                  </a:rPr>
                  <a:t> obtained for the 'maximum coefficient,' then for 'maximum coefficient's difference' and the highest is for the 'second-largest coefficient.'</a:t>
                </a:r>
              </a:p>
              <a:p>
                <a:pPr lvl="0"/>
                <a:r>
                  <a:rPr lang="en-US" sz="1200" kern="1200" dirty="0">
                    <a:solidFill>
                      <a:schemeClr val="tx1"/>
                    </a:solidFill>
                    <a:effectLst/>
                    <a:latin typeface="+mn-lt"/>
                    <a:ea typeface="+mn-ea"/>
                    <a:cs typeface="+mn-cs"/>
                  </a:rPr>
                  <a:t>For curved lines: The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𝛽</m:t>
                        </m:r>
                      </m:e>
                      <m:sup>
                        <m:r>
                          <a:rPr lang="en-US" sz="1200" i="1" kern="1200">
                            <a:solidFill>
                              <a:schemeClr val="tx1"/>
                            </a:solidFill>
                            <a:effectLst/>
                            <a:latin typeface="Cambria Math" panose="02040503050406030204" pitchFamily="18" charset="0"/>
                            <a:ea typeface="+mn-ea"/>
                            <a:cs typeface="+mn-cs"/>
                          </a:rPr>
                          <m:t>′</m:t>
                        </m:r>
                      </m:sup>
                    </m:sSup>
                    <m:r>
                      <a:rPr lang="en-US" sz="1200" i="1" kern="1200">
                        <a:solidFill>
                          <a:schemeClr val="tx1"/>
                        </a:solidFill>
                        <a:effectLst/>
                        <a:latin typeface="Cambria Math" panose="02040503050406030204" pitchFamily="18" charset="0"/>
                        <a:ea typeface="+mn-ea"/>
                        <a:cs typeface="+mn-cs"/>
                      </a:rPr>
                      <m:t>𝑠</m:t>
                    </m:r>
                  </m:oMath>
                </a14:m>
                <a:r>
                  <a:rPr lang="en-US" sz="1200" kern="1200" dirty="0">
                    <a:solidFill>
                      <a:schemeClr val="tx1"/>
                    </a:solidFill>
                    <a:effectLst/>
                    <a:latin typeface="+mn-lt"/>
                    <a:ea typeface="+mn-ea"/>
                    <a:cs typeface="+mn-cs"/>
                  </a:rPr>
                  <a:t> for the 'maximum coefficient' and 'second-largest coefficients' are very tight up to SNR 3, and then the 'maximum coefficient' gains advantage over the 'second-Largest coefficient.' The 'maximum coefficient difference' has the worst results.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Conclusions regarding the parameter choice for the 'critical value' criteria:</a:t>
                </a:r>
              </a:p>
              <a:p>
                <a:r>
                  <a:rPr lang="en-US" sz="1200" kern="1200" dirty="0">
                    <a:solidFill>
                      <a:schemeClr val="tx1"/>
                    </a:solidFill>
                    <a:effectLst/>
                    <a:latin typeface="+mn-lt"/>
                    <a:ea typeface="+mn-ea"/>
                    <a:cs typeface="+mn-cs"/>
                  </a:rPr>
                  <a:t>For both line types, the 'maximum coefficient' has shown the best results, and it was decided to use for the detection criteria. </a:t>
                </a:r>
              </a:p>
              <a:p>
                <a:endParaRPr lang="en-US" sz="12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pPr lvl="0" rtl="0"/>
                <a:r>
                  <a:rPr lang="en-US" sz="1200" kern="1200" dirty="0">
                    <a:solidFill>
                      <a:schemeClr val="tx1"/>
                    </a:solidFill>
                    <a:effectLst/>
                    <a:latin typeface="+mn-lt"/>
                    <a:ea typeface="+mn-ea"/>
                    <a:cs typeface="+mn-cs"/>
                  </a:rPr>
                  <a:t>For straights lines: For every SNR and </a:t>
                </a:r>
                <a:r>
                  <a:rPr lang="en-US" sz="1200" i="0" kern="1200">
                    <a:solidFill>
                      <a:schemeClr val="tx1"/>
                    </a:solidFill>
                    <a:effectLst/>
                    <a:latin typeface="+mn-lt"/>
                    <a:ea typeface="+mn-ea"/>
                    <a:cs typeface="+mn-cs"/>
                  </a:rPr>
                  <a:t>𝛼,</a:t>
                </a:r>
                <a:r>
                  <a:rPr lang="en-US" sz="1200" kern="1200" dirty="0">
                    <a:solidFill>
                      <a:schemeClr val="tx1"/>
                    </a:solidFill>
                    <a:effectLst/>
                    <a:latin typeface="+mn-lt"/>
                    <a:ea typeface="+mn-ea"/>
                    <a:cs typeface="+mn-cs"/>
                  </a:rPr>
                  <a:t> the lowest </a:t>
                </a:r>
                <a:r>
                  <a:rPr lang="en-US" sz="1200" i="0" kern="1200">
                    <a:solidFill>
                      <a:schemeClr val="tx1"/>
                    </a:solidFill>
                    <a:effectLst/>
                    <a:latin typeface="+mn-lt"/>
                    <a:ea typeface="+mn-ea"/>
                    <a:cs typeface="+mn-cs"/>
                  </a:rPr>
                  <a:t>𝛽^′ 𝑠</a:t>
                </a:r>
                <a:r>
                  <a:rPr lang="en-US" sz="1200" kern="1200" dirty="0">
                    <a:solidFill>
                      <a:schemeClr val="tx1"/>
                    </a:solidFill>
                    <a:effectLst/>
                    <a:latin typeface="+mn-lt"/>
                    <a:ea typeface="+mn-ea"/>
                    <a:cs typeface="+mn-cs"/>
                  </a:rPr>
                  <a:t> obtained for the 'maximum coefficient,' then for 'maximum coefficient's difference' and the highest is for the 'second-largest coefficient.'</a:t>
                </a:r>
              </a:p>
              <a:p>
                <a:pPr lvl="0"/>
                <a:r>
                  <a:rPr lang="en-US" sz="1200" kern="1200" dirty="0">
                    <a:solidFill>
                      <a:schemeClr val="tx1"/>
                    </a:solidFill>
                    <a:effectLst/>
                    <a:latin typeface="+mn-lt"/>
                    <a:ea typeface="+mn-ea"/>
                    <a:cs typeface="+mn-cs"/>
                  </a:rPr>
                  <a:t>For curved lines: The </a:t>
                </a:r>
                <a:r>
                  <a:rPr lang="en-US" sz="1200" i="0" kern="1200">
                    <a:solidFill>
                      <a:schemeClr val="tx1"/>
                    </a:solidFill>
                    <a:effectLst/>
                    <a:latin typeface="+mn-lt"/>
                    <a:ea typeface="+mn-ea"/>
                    <a:cs typeface="+mn-cs"/>
                  </a:rPr>
                  <a:t>𝛽^′ 𝑠</a:t>
                </a:r>
                <a:r>
                  <a:rPr lang="en-US" sz="1200" kern="1200" dirty="0">
                    <a:solidFill>
                      <a:schemeClr val="tx1"/>
                    </a:solidFill>
                    <a:effectLst/>
                    <a:latin typeface="+mn-lt"/>
                    <a:ea typeface="+mn-ea"/>
                    <a:cs typeface="+mn-cs"/>
                  </a:rPr>
                  <a:t> for the 'maximum coefficient' and 'second-largest coefficients' are very tight up to SNR 3, and then the 'maximum coefficient' gains advantage over the 'second-Largest coefficient.' The 'maximum coefficient difference' has the worst results.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Conclusions regarding the parameter choice for the 'critical value' criteria:</a:t>
                </a:r>
              </a:p>
              <a:p>
                <a:r>
                  <a:rPr lang="en-US" sz="1200" kern="1200" dirty="0">
                    <a:solidFill>
                      <a:schemeClr val="tx1"/>
                    </a:solidFill>
                    <a:effectLst/>
                    <a:latin typeface="+mn-lt"/>
                    <a:ea typeface="+mn-ea"/>
                    <a:cs typeface="+mn-cs"/>
                  </a:rPr>
                  <a:t>For both line types, the 'maximum coefficient' has shown the best results, and it was decided to use for the detection criteria. </a:t>
                </a:r>
              </a:p>
              <a:p>
                <a:endParaRPr lang="en-US" sz="1200" kern="1200" dirty="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41</a:t>
            </a:fld>
            <a:endParaRPr lang="en-US"/>
          </a:p>
        </p:txBody>
      </p:sp>
    </p:spTree>
    <p:extLst>
      <p:ext uri="{BB962C8B-B14F-4D97-AF65-F5344CB8AC3E}">
        <p14:creationId xmlns:p14="http://schemas.microsoft.com/office/powerpoint/2010/main" val="32645640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dirty="0"/>
              <a:t>-----------------------------------------------------</a:t>
            </a:r>
          </a:p>
          <a:p>
            <a:pPr lvl="0" algn="ctr" rtl="0"/>
            <a:r>
              <a:rPr lang="en-US" sz="1200" kern="1200" dirty="0">
                <a:solidFill>
                  <a:schemeClr val="tx1"/>
                </a:solidFill>
                <a:effectLst/>
                <a:latin typeface="+mn-lt"/>
                <a:ea typeface="+mn-ea"/>
                <a:cs typeface="+mn-cs"/>
              </a:rPr>
              <a:t>The 'maximum coefficient' and 'second-largest coefficient' empirical pdf's for noise are almost overlapping and has a smaller mean compared with the case of lines signals as expected.</a:t>
            </a:r>
          </a:p>
          <a:p>
            <a:pPr algn="ctr"/>
            <a:r>
              <a:rPr lang="en-US" sz="1200" kern="1200" dirty="0">
                <a:solidFill>
                  <a:schemeClr val="tx1"/>
                </a:solidFill>
                <a:effectLst/>
                <a:latin typeface="+mn-lt"/>
                <a:ea typeface="+mn-ea"/>
                <a:cs typeface="+mn-cs"/>
              </a:rPr>
              <a:t>The 'maximum coefficient' and the 'second-largest coefficient' empirical pdf's for curved lines are respectively closer to each other than for straight lines, especially as the SNR increases and more distinctly for the 16-pixels line</a:t>
            </a:r>
          </a:p>
          <a:p>
            <a:pPr algn="ctr"/>
            <a:endParaRPr lang="en-US" sz="1200" kern="1200" dirty="0">
              <a:solidFill>
                <a:schemeClr val="tx1"/>
              </a:solidFill>
              <a:effectLst/>
              <a:latin typeface="+mn-lt"/>
              <a:ea typeface="+mn-ea"/>
              <a:cs typeface="+mn-cs"/>
            </a:endParaRPr>
          </a:p>
          <a:p>
            <a:pPr algn="ctr"/>
            <a:endParaRPr lang="en-US" sz="1200" kern="1200" dirty="0">
              <a:solidFill>
                <a:schemeClr val="tx1"/>
              </a:solidFill>
              <a:effectLst/>
              <a:latin typeface="+mn-lt"/>
              <a:ea typeface="+mn-ea"/>
              <a:cs typeface="+mn-cs"/>
            </a:endParaRPr>
          </a:p>
          <a:p>
            <a:pPr algn="ctr"/>
            <a:r>
              <a:rPr lang="en-US" sz="1200" kern="1200" dirty="0">
                <a:solidFill>
                  <a:schemeClr val="tx1"/>
                </a:solidFill>
                <a:effectLst/>
                <a:latin typeface="+mn-lt"/>
                <a:ea typeface="+mn-ea"/>
                <a:cs typeface="+mn-cs"/>
              </a:rPr>
              <a:t>----------------------------</a:t>
            </a:r>
          </a:p>
          <a:p>
            <a:pPr algn="ctr"/>
            <a:r>
              <a:rPr lang="en-US" sz="1200" kern="1200" dirty="0">
                <a:solidFill>
                  <a:schemeClr val="tx1"/>
                </a:solidFill>
                <a:effectLst/>
                <a:latin typeface="+mn-lt"/>
                <a:ea typeface="+mn-ea"/>
                <a:cs typeface="+mn-cs"/>
              </a:rPr>
              <a:t>For curved lines, the difference is closed to zero with high probability as the curved line is built from two halves of different straight lines, which can be represented by the two highest coefficients, one for each segment with approximately the same weighted sum. </a:t>
            </a:r>
          </a:p>
          <a:p>
            <a:r>
              <a:rPr lang="en-US" sz="1200" kern="1200" dirty="0">
                <a:solidFill>
                  <a:schemeClr val="tx1"/>
                </a:solidFill>
                <a:effectLst/>
                <a:latin typeface="+mn-lt"/>
                <a:ea typeface="+mn-ea"/>
                <a:cs typeface="+mn-cs"/>
              </a:rPr>
              <a:t>For straight lines, the likelihood for the difference that is close to zero is minimal, as we expect that a single coefficient will have the best overlap with the line, and the 'second-largest coefficient' will have only partial overlap, so we expect the difference between them to be relatively significant</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lvl="0" rtl="0"/>
            <a:r>
              <a:rPr lang="en-US" sz="1200" kern="1200" dirty="0">
                <a:solidFill>
                  <a:schemeClr val="tx1"/>
                </a:solidFill>
                <a:effectLst/>
                <a:latin typeface="+mn-lt"/>
                <a:ea typeface="+mn-ea"/>
                <a:cs typeface="+mn-cs"/>
              </a:rPr>
              <a:t>The difference between the 'maximum coefficient' and the 'second-largest coefficient' can be used as an indicator to distinguish between straight and curved lines by setting an appropriate threshold. </a:t>
            </a:r>
          </a:p>
          <a:p>
            <a:pPr lvl="0"/>
            <a:r>
              <a:rPr lang="en-US" sz="1200" kern="1200" dirty="0">
                <a:solidFill>
                  <a:schemeClr val="tx1"/>
                </a:solidFill>
                <a:effectLst/>
                <a:latin typeface="+mn-lt"/>
                <a:ea typeface="+mn-ea"/>
                <a:cs typeface="+mn-cs"/>
              </a:rPr>
              <a:t>It is more effective for 16-pixels cube and high SNR.</a:t>
            </a:r>
          </a:p>
          <a:p>
            <a:r>
              <a:rPr lang="en-US" sz="1200" kern="1200" dirty="0">
                <a:solidFill>
                  <a:schemeClr val="tx1"/>
                </a:solidFill>
                <a:effectLst/>
                <a:latin typeface="+mn-lt"/>
                <a:ea typeface="+mn-ea"/>
                <a:cs typeface="+mn-cs"/>
              </a:rPr>
              <a:t>We will note that this approach is expected to be sensitive to choose of lines and discretization system, and therefore we will not recommend relying on it unless the line discretization is very fine, resulting in a small discretization effect/</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42</a:t>
            </a:fld>
            <a:endParaRPr lang="en-US"/>
          </a:p>
        </p:txBody>
      </p:sp>
    </p:spTree>
    <p:extLst>
      <p:ext uri="{BB962C8B-B14F-4D97-AF65-F5344CB8AC3E}">
        <p14:creationId xmlns:p14="http://schemas.microsoft.com/office/powerpoint/2010/main" val="35103257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ST1, ST2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overall tracking performance in the case of </a:t>
                </a:r>
                <a:r>
                  <a:rPr lang="en-US" sz="1200" u="sng" kern="1200" dirty="0">
                    <a:solidFill>
                      <a:schemeClr val="tx1"/>
                    </a:solidFill>
                    <a:effectLst/>
                    <a:latin typeface="+mn-lt"/>
                    <a:ea typeface="+mn-ea"/>
                    <a:cs typeface="+mn-cs"/>
                    <a:hlinkClick r:id="rId3" action="ppaction://hlinkfile"/>
                  </a:rPr>
                  <a:t>'quarter-offset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is lower in comparison to the </a:t>
                </a:r>
                <a:r>
                  <a:rPr lang="en-US" sz="1200" u="sng" kern="1200" dirty="0">
                    <a:solidFill>
                      <a:schemeClr val="tx1"/>
                    </a:solidFill>
                    <a:effectLst/>
                    <a:latin typeface="+mn-lt"/>
                    <a:ea typeface="+mn-ea"/>
                    <a:cs typeface="+mn-cs"/>
                    <a:hlinkClick r:id="rId4" action="ppaction://hlinkfile"/>
                  </a:rPr>
                  <a:t>'no-offset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case as expected. The increase is by up to ~0.5 in the SNR to get 100% PD, and the degradation in the performance is especially noticeable for the </a:t>
                </a:r>
                <a:r>
                  <a:rPr lang="en-US" sz="1200" u="sng" kern="1200" dirty="0">
                    <a:solidFill>
                      <a:schemeClr val="tx1"/>
                    </a:solidFill>
                    <a:effectLst/>
                    <a:latin typeface="+mn-lt"/>
                    <a:ea typeface="+mn-ea"/>
                    <a:cs typeface="+mn-cs"/>
                    <a:hlinkClick r:id="rId5" action="ppaction://hlinkfile"/>
                  </a:rPr>
                  <a:t>'plus-quarter</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offset case, as the offset, in this case, is higher by one pixel than for the </a:t>
                </a:r>
                <a:r>
                  <a:rPr lang="en-US" sz="1200" u="sng" kern="1200" dirty="0">
                    <a:solidFill>
                      <a:schemeClr val="tx1"/>
                    </a:solidFill>
                    <a:effectLst/>
                    <a:latin typeface="+mn-lt"/>
                    <a:ea typeface="+mn-ea"/>
                    <a:cs typeface="+mn-cs"/>
                    <a:hlinkClick r:id="rId6" action="ppaction://hlinkfile"/>
                  </a:rPr>
                  <a:t>'minus-quarter</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offset case.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CT1,CT2 High-Sharp – Second derivative of 0.25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STwMN:</a:t>
                </a:r>
              </a:p>
              <a:p>
                <a:r>
                  <a:rPr lang="en-US" sz="1200" kern="1200" dirty="0">
                    <a:solidFill>
                      <a:schemeClr val="tx1"/>
                    </a:solidFill>
                    <a:effectLst/>
                    <a:latin typeface="+mn-lt"/>
                    <a:ea typeface="+mn-ea"/>
                    <a:cs typeface="+mn-cs"/>
                  </a:rPr>
                  <a:t>The Dynamic SHAS algorithm can be successfully used as the basis for a tracking algorithm. The result of 100% PD at SNR 2.5 for 16-pixels window, is eligible for competition with some of the accepted popular tracking methods, for straight and up to medium curvature trajectories.</a:t>
                </a:r>
              </a:p>
              <a:p>
                <a:r>
                  <a:rPr lang="en-US" sz="1200" kern="1200" dirty="0">
                    <a:solidFill>
                      <a:schemeClr val="tx1"/>
                    </a:solidFill>
                    <a:effectLst/>
                    <a:latin typeface="+mn-lt"/>
                    <a:ea typeface="+mn-ea"/>
                    <a:cs typeface="+mn-cs"/>
                  </a:rPr>
                  <a:t>The result of 100% PD at SNR 3.5 for the 8-pixels window is a faster version with a higher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𝑆𝑁𝑅</m:t>
                        </m:r>
                      </m:e>
                      <m:sub>
                        <m:r>
                          <a:rPr lang="en-US" sz="1200" i="1" kern="1200">
                            <a:solidFill>
                              <a:schemeClr val="tx1"/>
                            </a:solidFill>
                            <a:effectLst/>
                            <a:latin typeface="Cambria Math" panose="02040503050406030204" pitchFamily="18" charset="0"/>
                            <a:ea typeface="+mn-ea"/>
                            <a:cs typeface="+mn-cs"/>
                          </a:rPr>
                          <m:t>𝑝𝑑</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100</m:t>
                        </m:r>
                        <m:r>
                          <a:rPr lang="en-US" sz="1200" i="1" kern="1200">
                            <a:solidFill>
                              <a:schemeClr val="tx1"/>
                            </a:solidFill>
                            <a:effectLst/>
                            <a:latin typeface="Cambria Math" panose="02040503050406030204" pitchFamily="18" charset="0"/>
                            <a:ea typeface="+mn-ea"/>
                            <a:cs typeface="+mn-cs"/>
                          </a:rPr>
                          <m:t>%</m:t>
                        </m:r>
                      </m:sub>
                    </m:sSub>
                  </m:oMath>
                </a14:m>
                <a:r>
                  <a:rPr lang="en-US" sz="1200" kern="1200" dirty="0">
                    <a:solidFill>
                      <a:schemeClr val="tx1"/>
                    </a:solidFill>
                    <a:effectLst/>
                    <a:latin typeface="+mn-lt"/>
                    <a:ea typeface="+mn-ea"/>
                    <a:cs typeface="+mn-cs"/>
                  </a:rPr>
                  <a:t> penalty.</a:t>
                </a:r>
              </a:p>
              <a:p>
                <a:r>
                  <a:rPr lang="en-US" sz="1200" kern="1200" dirty="0">
                    <a:solidFill>
                      <a:schemeClr val="tx1"/>
                    </a:solidFill>
                    <a:effectLst/>
                    <a:latin typeface="+mn-lt"/>
                    <a:ea typeface="+mn-ea"/>
                    <a:cs typeface="+mn-cs"/>
                  </a:rPr>
                  <a:t> A minor exception is in order to reach 100% PD for STwMN trajectory with a </a:t>
                </a:r>
                <a:r>
                  <a:rPr lang="en-US" sz="1200" u="sng" kern="1200" dirty="0">
                    <a:solidFill>
                      <a:schemeClr val="tx1"/>
                    </a:solidFill>
                    <a:effectLst/>
                    <a:latin typeface="+mn-lt"/>
                    <a:ea typeface="+mn-ea"/>
                    <a:cs typeface="+mn-cs"/>
                    <a:hlinkClick r:id="rId5" action="ppaction://hlinkfile"/>
                  </a:rPr>
                  <a:t>'plus-quarter</a:t>
                </a:r>
                <a:r>
                  <a:rPr lang="en-US" sz="1200" kern="1200" dirty="0">
                    <a:solidFill>
                      <a:schemeClr val="tx1"/>
                    </a:solidFill>
                    <a:effectLst/>
                    <a:latin typeface="+mn-lt"/>
                    <a:ea typeface="+mn-ea"/>
                    <a:cs typeface="+mn-cs"/>
                  </a:rPr>
                  <a:t>' offset within the </a:t>
                </a:r>
                <a:r>
                  <a:rPr lang="en-US" sz="1200" u="sng" kern="1200" dirty="0">
                    <a:solidFill>
                      <a:schemeClr val="tx1"/>
                    </a:solidFill>
                    <a:effectLst/>
                    <a:latin typeface="+mn-lt"/>
                    <a:ea typeface="+mn-ea"/>
                    <a:cs typeface="+mn-cs"/>
                    <a:hlinkClick r:id="rId7" action="ppaction://hlinkfile"/>
                  </a:rPr>
                  <a:t>Tracking Ratio</a:t>
                </a:r>
                <a:r>
                  <a:rPr lang="en-US" sz="1200" kern="1200" dirty="0">
                    <a:solidFill>
                      <a:schemeClr val="tx1"/>
                    </a:solidFill>
                    <a:effectLst/>
                    <a:latin typeface="+mn-lt"/>
                    <a:ea typeface="+mn-ea"/>
                    <a:cs typeface="+mn-cs"/>
                  </a:rPr>
                  <a:t> delta we defined, a higher SNR (up to ~0.5) is required.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r>
                  <a:rPr lang="en-US" dirty="0"/>
                  <a:t>ST1, ST2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overall tracking performance in the case of </a:t>
                </a:r>
                <a:r>
                  <a:rPr lang="en-US" sz="1200" u="sng" kern="1200" dirty="0">
                    <a:solidFill>
                      <a:schemeClr val="tx1"/>
                    </a:solidFill>
                    <a:effectLst/>
                    <a:latin typeface="+mn-lt"/>
                    <a:ea typeface="+mn-ea"/>
                    <a:cs typeface="+mn-cs"/>
                    <a:hlinkClick r:id="rId8" action="ppaction://hlinkfile"/>
                  </a:rPr>
                  <a:t>'quarter-offset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is lower in comparison to the </a:t>
                </a:r>
                <a:r>
                  <a:rPr lang="en-US" sz="1200" u="sng" kern="1200" dirty="0">
                    <a:solidFill>
                      <a:schemeClr val="tx1"/>
                    </a:solidFill>
                    <a:effectLst/>
                    <a:latin typeface="+mn-lt"/>
                    <a:ea typeface="+mn-ea"/>
                    <a:cs typeface="+mn-cs"/>
                    <a:hlinkClick r:id="rId9" action="ppaction://hlinkfile"/>
                  </a:rPr>
                  <a:t>'no-offset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case as expected. The increase is by up to ~0.5 in the SNR to get 100% PD, and the degradation in the performance is especially noticeable for the </a:t>
                </a:r>
                <a:r>
                  <a:rPr lang="en-US" sz="1200" u="sng" kern="1200" dirty="0">
                    <a:solidFill>
                      <a:schemeClr val="tx1"/>
                    </a:solidFill>
                    <a:effectLst/>
                    <a:latin typeface="+mn-lt"/>
                    <a:ea typeface="+mn-ea"/>
                    <a:cs typeface="+mn-cs"/>
                    <a:hlinkClick r:id="rId10" action="ppaction://hlinkfile"/>
                  </a:rPr>
                  <a:t>'plus-quarter</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offset case, as the offset, in this case, is higher by one pixel than for the </a:t>
                </a:r>
                <a:r>
                  <a:rPr lang="en-US" sz="1200" u="sng" kern="1200" dirty="0">
                    <a:solidFill>
                      <a:schemeClr val="tx1"/>
                    </a:solidFill>
                    <a:effectLst/>
                    <a:latin typeface="+mn-lt"/>
                    <a:ea typeface="+mn-ea"/>
                    <a:cs typeface="+mn-cs"/>
                    <a:hlinkClick r:id="rId11" action="ppaction://hlinkfile"/>
                  </a:rPr>
                  <a:t>'minus-quarter</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offset case.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CT1,CT2 High-Sharp – Second derivative of 0.25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STwMN:</a:t>
                </a:r>
              </a:p>
              <a:p>
                <a:r>
                  <a:rPr lang="en-US" sz="1200" kern="1200" dirty="0">
                    <a:solidFill>
                      <a:schemeClr val="tx1"/>
                    </a:solidFill>
                    <a:effectLst/>
                    <a:latin typeface="+mn-lt"/>
                    <a:ea typeface="+mn-ea"/>
                    <a:cs typeface="+mn-cs"/>
                  </a:rPr>
                  <a:t>The Dynamic SHAS algorithm can be successfully used as the basis for a tracking algorithm. The result of 100% PD at SNR 2.5 for 16-pixels window, is eligible for competition with some of the accepted popular tracking methods, for straight and up to medium curvature trajectories.</a:t>
                </a:r>
              </a:p>
              <a:p>
                <a:r>
                  <a:rPr lang="en-US" sz="1200" kern="1200" dirty="0">
                    <a:solidFill>
                      <a:schemeClr val="tx1"/>
                    </a:solidFill>
                    <a:effectLst/>
                    <a:latin typeface="+mn-lt"/>
                    <a:ea typeface="+mn-ea"/>
                    <a:cs typeface="+mn-cs"/>
                  </a:rPr>
                  <a:t>The result of 100% PD at SNR 3.5 for the 8-pixels window is a faster version with a higher </a:t>
                </a:r>
                <a:r>
                  <a:rPr lang="en-US" sz="1200" i="0" kern="1200">
                    <a:solidFill>
                      <a:schemeClr val="tx1"/>
                    </a:solidFill>
                    <a:effectLst/>
                    <a:latin typeface="+mn-lt"/>
                    <a:ea typeface="+mn-ea"/>
                    <a:cs typeface="+mn-cs"/>
                  </a:rPr>
                  <a:t>〖𝑆𝑁𝑅〗_(𝑝𝑑=100%)</a:t>
                </a:r>
                <a:r>
                  <a:rPr lang="en-US" sz="1200" kern="1200" dirty="0">
                    <a:solidFill>
                      <a:schemeClr val="tx1"/>
                    </a:solidFill>
                    <a:effectLst/>
                    <a:latin typeface="+mn-lt"/>
                    <a:ea typeface="+mn-ea"/>
                    <a:cs typeface="+mn-cs"/>
                  </a:rPr>
                  <a:t> penalty.</a:t>
                </a:r>
              </a:p>
              <a:p>
                <a:r>
                  <a:rPr lang="en-US" sz="1200" kern="1200" dirty="0">
                    <a:solidFill>
                      <a:schemeClr val="tx1"/>
                    </a:solidFill>
                    <a:effectLst/>
                    <a:latin typeface="+mn-lt"/>
                    <a:ea typeface="+mn-ea"/>
                    <a:cs typeface="+mn-cs"/>
                  </a:rPr>
                  <a:t> A minor exception is in order to reach 100% PD for STwMN trajectory with a </a:t>
                </a:r>
                <a:r>
                  <a:rPr lang="en-US" sz="1200" u="sng" kern="1200" dirty="0">
                    <a:solidFill>
                      <a:schemeClr val="tx1"/>
                    </a:solidFill>
                    <a:effectLst/>
                    <a:latin typeface="+mn-lt"/>
                    <a:ea typeface="+mn-ea"/>
                    <a:cs typeface="+mn-cs"/>
                    <a:hlinkClick r:id="rId10" action="ppaction://hlinkfile"/>
                  </a:rPr>
                  <a:t>'plus-quarter</a:t>
                </a:r>
                <a:r>
                  <a:rPr lang="en-US" sz="1200" kern="1200" dirty="0">
                    <a:solidFill>
                      <a:schemeClr val="tx1"/>
                    </a:solidFill>
                    <a:effectLst/>
                    <a:latin typeface="+mn-lt"/>
                    <a:ea typeface="+mn-ea"/>
                    <a:cs typeface="+mn-cs"/>
                  </a:rPr>
                  <a:t>' offset within the </a:t>
                </a:r>
                <a:r>
                  <a:rPr lang="en-US" sz="1200" u="sng" kern="1200" dirty="0">
                    <a:solidFill>
                      <a:schemeClr val="tx1"/>
                    </a:solidFill>
                    <a:effectLst/>
                    <a:latin typeface="+mn-lt"/>
                    <a:ea typeface="+mn-ea"/>
                    <a:cs typeface="+mn-cs"/>
                    <a:hlinkClick r:id="rId12" action="ppaction://hlinkfile"/>
                  </a:rPr>
                  <a:t>Tracking Ratio</a:t>
                </a:r>
                <a:r>
                  <a:rPr lang="en-US" sz="1200" kern="1200" dirty="0">
                    <a:solidFill>
                      <a:schemeClr val="tx1"/>
                    </a:solidFill>
                    <a:effectLst/>
                    <a:latin typeface="+mn-lt"/>
                    <a:ea typeface="+mn-ea"/>
                    <a:cs typeface="+mn-cs"/>
                  </a:rPr>
                  <a:t> delta we defined, a higher SNR (up to ~0.5) is required.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43</a:t>
            </a:fld>
            <a:endParaRPr lang="en-US"/>
          </a:p>
        </p:txBody>
      </p:sp>
    </p:spTree>
    <p:extLst>
      <p:ext uri="{BB962C8B-B14F-4D97-AF65-F5344CB8AC3E}">
        <p14:creationId xmlns:p14="http://schemas.microsoft.com/office/powerpoint/2010/main" val="15094174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every step, in the X direction, the shift of the window is bounded by one pixel in each direction base on the target scenario limitation.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This PD definition is counted for the probability of staying close enough to the ground truth and making overall successful trajectory detection inside the image boundaries. This probability is a good performance measure because it requires that both measures will get high enough values.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817BE7F-BC35-4461-B4E2-8102115FC3EE}" type="slidenum">
              <a:rPr lang="en-US" smtClean="0"/>
              <a:t>44</a:t>
            </a:fld>
            <a:endParaRPr lang="en-US"/>
          </a:p>
        </p:txBody>
      </p:sp>
    </p:spTree>
    <p:extLst>
      <p:ext uri="{BB962C8B-B14F-4D97-AF65-F5344CB8AC3E}">
        <p14:creationId xmlns:p14="http://schemas.microsoft.com/office/powerpoint/2010/main" val="955253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45</a:t>
            </a:fld>
            <a:endParaRPr lang="en-US"/>
          </a:p>
        </p:txBody>
      </p:sp>
    </p:spTree>
    <p:extLst>
      <p:ext uri="{BB962C8B-B14F-4D97-AF65-F5344CB8AC3E}">
        <p14:creationId xmlns:p14="http://schemas.microsoft.com/office/powerpoint/2010/main" val="33887405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a:p>
                <a:pPr lvl="0" rtl="0"/>
                <a:r>
                  <a:rPr lang="en-US" sz="1200" kern="1200" dirty="0">
                    <a:solidFill>
                      <a:schemeClr val="tx1"/>
                    </a:solidFill>
                    <a:effectLst/>
                    <a:latin typeface="+mn-lt"/>
                    <a:ea typeface="+mn-ea"/>
                    <a:cs typeface="+mn-cs"/>
                  </a:rPr>
                  <a:t>The performance deteriorated for thickening the system of lines, as in this case, the noise in </a:t>
                </a:r>
                <a14:m>
                  <m:oMath xmlns:m="http://schemas.openxmlformats.org/officeDocument/2006/math">
                    <m:acc>
                      <m:accPr>
                        <m:chr m:val="̂"/>
                        <m:ctrlPr>
                          <a:rPr lang="en-US" sz="1200" i="1" kern="1200">
                            <a:solidFill>
                              <a:schemeClr val="tx1"/>
                            </a:solidFill>
                            <a:effectLst/>
                            <a:latin typeface="Cambria Math" panose="02040503050406030204" pitchFamily="18" charset="0"/>
                            <a:ea typeface="+mn-ea"/>
                            <a:cs typeface="+mn-cs"/>
                          </a:rPr>
                        </m:ctrlPr>
                      </m:accPr>
                      <m:e>
                        <m:r>
                          <a:rPr lang="en-US" sz="1200" i="1" kern="1200">
                            <a:solidFill>
                              <a:schemeClr val="tx1"/>
                            </a:solidFill>
                            <a:effectLst/>
                            <a:latin typeface="Cambria Math" panose="02040503050406030204" pitchFamily="18" charset="0"/>
                            <a:ea typeface="+mn-ea"/>
                            <a:cs typeface="+mn-cs"/>
                          </a:rPr>
                          <m:t>𝜒</m:t>
                        </m:r>
                        <m:r>
                          <a:rPr lang="en-US" sz="1200" i="1" kern="1200">
                            <a:solidFill>
                              <a:schemeClr val="tx1"/>
                            </a:solidFill>
                            <a:effectLst/>
                            <a:latin typeface="Cambria Math" panose="02040503050406030204" pitchFamily="18" charset="0"/>
                            <a:ea typeface="+mn-ea"/>
                            <a:cs typeface="+mn-cs"/>
                          </a:rPr>
                          <m:t>𝑓</m:t>
                        </m:r>
                      </m:e>
                    </m:acc>
                  </m:oMath>
                </a14:m>
                <a:r>
                  <a:rPr lang="en-US" sz="1200" kern="1200" dirty="0">
                    <a:solidFill>
                      <a:schemeClr val="tx1"/>
                    </a:solidFill>
                    <a:effectLst/>
                    <a:latin typeface="+mn-lt"/>
                    <a:ea typeface="+mn-ea"/>
                    <a:cs typeface="+mn-cs"/>
                  </a:rPr>
                  <a:t> is larger than in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𝜒</m:t>
                    </m:r>
                    <m:r>
                      <a:rPr lang="en-US" sz="1200" i="1" kern="1200">
                        <a:solidFill>
                          <a:schemeClr val="tx1"/>
                        </a:solidFill>
                        <a:effectLst/>
                        <a:latin typeface="Cambria Math" panose="02040503050406030204" pitchFamily="18" charset="0"/>
                        <a:ea typeface="+mn-ea"/>
                        <a:cs typeface="+mn-cs"/>
                      </a:rPr>
                      <m:t>𝑓</m:t>
                    </m:r>
                  </m:oMath>
                </a14:m>
                <a:r>
                  <a:rPr lang="en-US" sz="1200" kern="1200" dirty="0">
                    <a:solidFill>
                      <a:schemeClr val="tx1"/>
                    </a:solidFill>
                    <a:effectLst/>
                    <a:latin typeface="+mn-lt"/>
                    <a:ea typeface="+mn-ea"/>
                    <a:cs typeface="+mn-cs"/>
                  </a:rPr>
                  <a:t> due to the summation. </a:t>
                </a:r>
              </a:p>
              <a:p>
                <a:r>
                  <a:rPr lang="en-US" sz="1200" kern="1200" dirty="0">
                    <a:solidFill>
                      <a:schemeClr val="tx1"/>
                    </a:solidFill>
                    <a:effectLst/>
                    <a:latin typeface="+mn-lt"/>
                    <a:ea typeface="+mn-ea"/>
                    <a:cs typeface="+mn-cs"/>
                  </a:rPr>
                  <a:t>We next present the results of the second approach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is a significant improvement for the approach of </a:t>
                </a:r>
                <a:r>
                  <a:rPr lang="en-US" sz="1200" kern="1200" dirty="0" err="1">
                    <a:solidFill>
                      <a:schemeClr val="tx1"/>
                    </a:solidFill>
                    <a:effectLst/>
                    <a:latin typeface="+mn-lt"/>
                    <a:ea typeface="+mn-ea"/>
                    <a:cs typeface="+mn-cs"/>
                  </a:rPr>
                  <a:t>finner</a:t>
                </a:r>
                <a:r>
                  <a:rPr lang="en-US" sz="1200" kern="1200" dirty="0">
                    <a:solidFill>
                      <a:schemeClr val="tx1"/>
                    </a:solidFill>
                    <a:effectLst/>
                    <a:latin typeface="+mn-lt"/>
                    <a:ea typeface="+mn-ea"/>
                    <a:cs typeface="+mn-cs"/>
                  </a:rPr>
                  <a:t> sampling, specifically, when there is a significant overlap between the trajectory segments and the new system of lines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decided to work with the oversampling approach (I) increasing only the intersection granularity as although the (III) oversampling approach using both higher granularity of slopes and intersection showed the best results, the performance improvement is not significant in comparison to (I) approach and does not justify in out view the increase in computational effort.</a:t>
                </a:r>
              </a:p>
            </p:txBody>
          </p:sp>
        </mc:Choice>
        <mc:Fallback xmlns="">
          <p:sp>
            <p:nvSpPr>
              <p:cNvPr id="3" name="Notes Placeholder 2"/>
              <p:cNvSpPr>
                <a:spLocks noGrp="1"/>
              </p:cNvSpPr>
              <p:nvPr>
                <p:ph type="body" idx="1"/>
              </p:nvPr>
            </p:nvSpPr>
            <p:spPr/>
            <p:txBody>
              <a:bodyPr/>
              <a:lstStyle/>
              <a:p>
                <a:pPr/>
                <a:endParaRPr lang="en-US" dirty="0"/>
              </a:p>
              <a:p>
                <a:pPr lvl="0" rtl="0"/>
                <a:r>
                  <a:rPr lang="en-US" sz="1200" kern="1200" dirty="0">
                    <a:solidFill>
                      <a:schemeClr val="tx1"/>
                    </a:solidFill>
                    <a:effectLst/>
                    <a:latin typeface="+mn-lt"/>
                    <a:ea typeface="+mn-ea"/>
                    <a:cs typeface="+mn-cs"/>
                  </a:rPr>
                  <a:t>The performance deteriorated for thickening the system of lines, as in this case, the noise in </a:t>
                </a:r>
                <a:r>
                  <a:rPr lang="en-US" sz="1200" i="0" kern="1200">
                    <a:solidFill>
                      <a:schemeClr val="tx1"/>
                    </a:solidFill>
                    <a:effectLst/>
                    <a:latin typeface="+mn-lt"/>
                    <a:ea typeface="+mn-ea"/>
                    <a:cs typeface="+mn-cs"/>
                  </a:rPr>
                  <a:t>(𝜒𝑓) ̂</a:t>
                </a:r>
                <a:r>
                  <a:rPr lang="en-US" sz="1200" kern="1200" dirty="0">
                    <a:solidFill>
                      <a:schemeClr val="tx1"/>
                    </a:solidFill>
                    <a:effectLst/>
                    <a:latin typeface="+mn-lt"/>
                    <a:ea typeface="+mn-ea"/>
                    <a:cs typeface="+mn-cs"/>
                  </a:rPr>
                  <a:t> is larger than in </a:t>
                </a:r>
                <a:r>
                  <a:rPr lang="en-US" sz="1200" i="0" kern="1200">
                    <a:solidFill>
                      <a:schemeClr val="tx1"/>
                    </a:solidFill>
                    <a:effectLst/>
                    <a:latin typeface="+mn-lt"/>
                    <a:ea typeface="+mn-ea"/>
                    <a:cs typeface="+mn-cs"/>
                  </a:rPr>
                  <a:t>𝜒𝑓</a:t>
                </a:r>
                <a:r>
                  <a:rPr lang="en-US" sz="1200" kern="1200" dirty="0">
                    <a:solidFill>
                      <a:schemeClr val="tx1"/>
                    </a:solidFill>
                    <a:effectLst/>
                    <a:latin typeface="+mn-lt"/>
                    <a:ea typeface="+mn-ea"/>
                    <a:cs typeface="+mn-cs"/>
                  </a:rPr>
                  <a:t> due to the summation. </a:t>
                </a:r>
              </a:p>
              <a:p>
                <a:r>
                  <a:rPr lang="en-US" sz="1200" kern="1200" dirty="0">
                    <a:solidFill>
                      <a:schemeClr val="tx1"/>
                    </a:solidFill>
                    <a:effectLst/>
                    <a:latin typeface="+mn-lt"/>
                    <a:ea typeface="+mn-ea"/>
                    <a:cs typeface="+mn-cs"/>
                  </a:rPr>
                  <a:t>We next present the results of the second approach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is a significant improvement for the approach of </a:t>
                </a:r>
                <a:r>
                  <a:rPr lang="en-US" sz="1200" kern="1200" dirty="0" err="1">
                    <a:solidFill>
                      <a:schemeClr val="tx1"/>
                    </a:solidFill>
                    <a:effectLst/>
                    <a:latin typeface="+mn-lt"/>
                    <a:ea typeface="+mn-ea"/>
                    <a:cs typeface="+mn-cs"/>
                  </a:rPr>
                  <a:t>finner</a:t>
                </a:r>
                <a:r>
                  <a:rPr lang="en-US" sz="1200" kern="1200" dirty="0">
                    <a:solidFill>
                      <a:schemeClr val="tx1"/>
                    </a:solidFill>
                    <a:effectLst/>
                    <a:latin typeface="+mn-lt"/>
                    <a:ea typeface="+mn-ea"/>
                    <a:cs typeface="+mn-cs"/>
                  </a:rPr>
                  <a:t> sampling, specifically, when there is a significant overlap between the trajectory segments and the new system of lines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decided to work with the oversampling approach (I) increasing only the intersection granularity as although the (III) oversampling approach using both higher granularity of slopes and intersection showed the best results, the performance improvement is not significant in comparison to (I) approach and does not justify in out view the increase in computational effort.</a:t>
                </a: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46</a:t>
            </a:fld>
            <a:endParaRPr lang="en-US"/>
          </a:p>
        </p:txBody>
      </p:sp>
    </p:spTree>
    <p:extLst>
      <p:ext uri="{BB962C8B-B14F-4D97-AF65-F5344CB8AC3E}">
        <p14:creationId xmlns:p14="http://schemas.microsoft.com/office/powerpoint/2010/main" val="36809787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Algorithm that give solution to best path in hidden state Markov model</a:t>
            </a:r>
          </a:p>
          <a:p>
            <a:endParaRPr lang="en-US" dirty="0"/>
          </a:p>
          <a:p>
            <a:r>
              <a:rPr lang="en-US" dirty="0"/>
              <a:t>Discrete-State HMMs </a:t>
            </a:r>
          </a:p>
          <a:p>
            <a:r>
              <a:rPr lang="en-US" dirty="0"/>
              <a:t>	Inference:  Filtering, smoothing, Viterbi, classification </a:t>
            </a:r>
          </a:p>
          <a:p>
            <a:r>
              <a:rPr lang="en-US" dirty="0"/>
              <a:t>	Learning:  EM algorithm</a:t>
            </a:r>
          </a:p>
          <a:p>
            <a:r>
              <a:rPr lang="en-US" dirty="0"/>
              <a:t>Continuous-State HMMs </a:t>
            </a:r>
          </a:p>
          <a:p>
            <a:r>
              <a:rPr lang="en-US" dirty="0"/>
              <a:t>	Linear state space models:  Kalman filters </a:t>
            </a:r>
          </a:p>
          <a:p>
            <a:r>
              <a:rPr lang="en-US" dirty="0"/>
              <a:t>	Nonlinear dynamical systems:  Particle filters</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 testing scenarios, the target is born in the first image and never dies.</a:t>
            </a:r>
          </a:p>
          <a:p>
            <a:endParaRPr lang="en-US" dirty="0"/>
          </a:p>
          <a:p>
            <a:endParaRPr lang="en-US" dirty="0"/>
          </a:p>
          <a:p>
            <a:r>
              <a:rPr lang="en-US" sz="1200" b="0" i="0" u="none" strike="noStrike" kern="1200" dirty="0">
                <a:solidFill>
                  <a:schemeClr val="tx1"/>
                </a:solidFill>
                <a:effectLst/>
                <a:latin typeface="+mn-lt"/>
                <a:ea typeface="+mn-ea"/>
                <a:cs typeface="+mn-cs"/>
              </a:rPr>
              <a:t>Dynamic Programming idea is to simply store the results of subproblems, so that we do not have to re-compute them when needed later. </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47</a:t>
            </a:fld>
            <a:endParaRPr lang="en-US"/>
          </a:p>
        </p:txBody>
      </p:sp>
    </p:spTree>
    <p:extLst>
      <p:ext uri="{BB962C8B-B14F-4D97-AF65-F5344CB8AC3E}">
        <p14:creationId xmlns:p14="http://schemas.microsoft.com/office/powerpoint/2010/main" val="29940707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48</a:t>
            </a:fld>
            <a:endParaRPr lang="en-US"/>
          </a:p>
        </p:txBody>
      </p:sp>
    </p:spTree>
    <p:extLst>
      <p:ext uri="{BB962C8B-B14F-4D97-AF65-F5344CB8AC3E}">
        <p14:creationId xmlns:p14="http://schemas.microsoft.com/office/powerpoint/2010/main" val="30410453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49</a:t>
            </a:fld>
            <a:endParaRPr lang="en-US"/>
          </a:p>
        </p:txBody>
      </p:sp>
    </p:spTree>
    <p:extLst>
      <p:ext uri="{BB962C8B-B14F-4D97-AF65-F5344CB8AC3E}">
        <p14:creationId xmlns:p14="http://schemas.microsoft.com/office/powerpoint/2010/main" val="4134726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sSub>
                      <m:sSubPr>
                        <m:ctrlPr>
                          <a:rPr lang="en-US" i="1" smtClean="0">
                            <a:latin typeface="Cambria Math" panose="020405030504060302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𝑆𝑁𝑅</m:t>
                        </m:r>
                      </m:e>
                      <m:sub>
                        <m:r>
                          <a:rPr lang="en-US" i="1">
                            <a:latin typeface="Cambria Math" panose="02040503050406030204" pitchFamily="18" charset="0"/>
                            <a:ea typeface="Times New Roman" panose="02020603050405020304" pitchFamily="18" charset="0"/>
                            <a:cs typeface="David" panose="020E0502060401010101" pitchFamily="34" charset="-79"/>
                          </a:rPr>
                          <m:t>𝑝𝑑</m:t>
                        </m:r>
                        <m:r>
                          <a:rPr lang="en-US" i="1">
                            <a:latin typeface="Cambria Math" panose="02040503050406030204" pitchFamily="18" charset="0"/>
                            <a:ea typeface="Times New Roman" panose="02020603050405020304" pitchFamily="18" charset="0"/>
                            <a:cs typeface="David" panose="020E0502060401010101" pitchFamily="34" charset="-79"/>
                          </a:rPr>
                          <m:t>=</m:t>
                        </m:r>
                        <m:r>
                          <a:rPr lang="en-US" i="1">
                            <a:latin typeface="Cambria Math" panose="02040503050406030204" pitchFamily="18" charset="0"/>
                            <a:ea typeface="Times New Roman" panose="02020603050405020304" pitchFamily="18" charset="0"/>
                            <a:cs typeface="David" panose="020E0502060401010101" pitchFamily="34" charset="-79"/>
                          </a:rPr>
                          <m:t>100</m:t>
                        </m:r>
                        <m:r>
                          <a:rPr lang="en-US" i="1">
                            <a:latin typeface="Cambria Math" panose="02040503050406030204" pitchFamily="18" charset="0"/>
                            <a:ea typeface="Times New Roman" panose="02020603050405020304" pitchFamily="18" charset="0"/>
                            <a:cs typeface="David" panose="020E0502060401010101" pitchFamily="34" charset="-79"/>
                          </a:rPr>
                          <m:t>%</m:t>
                        </m:r>
                      </m:sub>
                    </m:sSub>
                  </m:oMath>
                </a14:m>
                <a:r>
                  <a:rPr lang="en-US" dirty="0">
                    <a:latin typeface="David" panose="020E0502060401010101" pitchFamily="34" charset="-79"/>
                    <a:ea typeface="Times New Roman" panose="02020603050405020304" pitchFamily="18" charset="0"/>
                  </a:rPr>
                  <a:t> (100% tracking PD at Max. SNR ) </a:t>
                </a:r>
                <a:endParaRPr lang="en-US" dirty="0"/>
              </a:p>
            </p:txBody>
          </p:sp>
        </mc:Choice>
        <mc:Fallback xmlns="">
          <p:sp>
            <p:nvSpPr>
              <p:cNvPr id="3" name="Notes Placeholder 2"/>
              <p:cNvSpPr>
                <a:spLocks noGrp="1"/>
              </p:cNvSpPr>
              <p:nvPr>
                <p:ph type="body" idx="1"/>
              </p:nvPr>
            </p:nvSpPr>
            <p:spPr/>
            <p:txBody>
              <a:bodyPr/>
              <a:lstStyle/>
              <a:p>
                <a:r>
                  <a:rPr lang="en-US" i="0">
                    <a:latin typeface="Cambria Math" panose="02040503050406030204" pitchFamily="18" charset="0"/>
                    <a:cs typeface="David" panose="020E0502060401010101" pitchFamily="34" charset="-79"/>
                  </a:rPr>
                  <a:t>〖</a:t>
                </a:r>
                <a:r>
                  <a:rPr lang="en-US" i="0">
                    <a:latin typeface="Cambria Math" panose="02040503050406030204" pitchFamily="18" charset="0"/>
                    <a:ea typeface="Times New Roman" panose="02020603050405020304" pitchFamily="18" charset="0"/>
                    <a:cs typeface="David" panose="020E0502060401010101" pitchFamily="34" charset="-79"/>
                  </a:rPr>
                  <a:t>𝑆𝑁𝑅〗_(𝑝𝑑=100%)</a:t>
                </a:r>
                <a:r>
                  <a:rPr lang="en-US" dirty="0">
                    <a:latin typeface="David" panose="020E0502060401010101" pitchFamily="34" charset="-79"/>
                    <a:ea typeface="Times New Roman" panose="02020603050405020304" pitchFamily="18" charset="0"/>
                  </a:rPr>
                  <a:t> (100% tracking PD at Max. SNR ) </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50</a:t>
            </a:fld>
            <a:endParaRPr lang="en-US"/>
          </a:p>
        </p:txBody>
      </p:sp>
    </p:spTree>
    <p:extLst>
      <p:ext uri="{BB962C8B-B14F-4D97-AF65-F5344CB8AC3E}">
        <p14:creationId xmlns:p14="http://schemas.microsoft.com/office/powerpoint/2010/main" val="2451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interest is in the detection of a sub-pixel target, which is significantly smaller than pixel size, where there is no need to take into account the target point spread function, which is assumed to have its entire support inside a single pixel.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Multiscale based algorithm – develop by Boris Efrati in its thesis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Dynamic Mono-scale based algorithm – this thesis</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6</a:t>
            </a:fld>
            <a:endParaRPr lang="en-US"/>
          </a:p>
        </p:txBody>
      </p:sp>
    </p:spTree>
    <p:extLst>
      <p:ext uri="{BB962C8B-B14F-4D97-AF65-F5344CB8AC3E}">
        <p14:creationId xmlns:p14="http://schemas.microsoft.com/office/powerpoint/2010/main" val="22000254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Performance -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implementation of our proposed tracking algorithm using the C implementation of the Dynamic SHAS, on Intel® Core™ i7-6700K CPU @ 4. 00GHz. </a:t>
                </a:r>
              </a:p>
              <a:p>
                <a:r>
                  <a:rPr lang="en-US" sz="1200" kern="1200" dirty="0">
                    <a:solidFill>
                      <a:schemeClr val="tx1"/>
                    </a:solidFill>
                    <a:effectLst/>
                    <a:latin typeface="+mn-lt"/>
                    <a:ea typeface="+mn-ea"/>
                    <a:cs typeface="+mn-cs"/>
                  </a:rPr>
                  <a:t>The declared rate of 100 fps / 1000 fps can be achieved, assuming a maximum of 10msec  / 1msec per frame used for updating the coefficients, with one step in the X-direction and up to one step in both Y and Z direction.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During the initial phase of the algorithm for the accumulated first window-size minus one frame, each frame demands an update for one step in the X-direction, taking ~1.6msec / ~120µsec. While in the next (window-size number) frame, the algorithm allows up to a quarter of window size moves in both the Y and Z direction to align the center of the window with the estimated trajectory line segment mid-point; this increases the update time to a maximum of 30 </a:t>
                </a:r>
                <a:r>
                  <a:rPr lang="en-US" sz="1200" kern="1200" dirty="0" err="1">
                    <a:solidFill>
                      <a:schemeClr val="tx1"/>
                    </a:solidFill>
                    <a:effectLst/>
                    <a:latin typeface="+mn-lt"/>
                    <a:ea typeface="+mn-ea"/>
                    <a:cs typeface="+mn-cs"/>
                  </a:rPr>
                  <a:t>msec</a:t>
                </a:r>
                <a:r>
                  <a:rPr lang="en-US" sz="1200" kern="1200" dirty="0">
                    <a:solidFill>
                      <a:schemeClr val="tx1"/>
                    </a:solidFill>
                    <a:effectLst/>
                    <a:latin typeface="+mn-lt"/>
                    <a:ea typeface="+mn-ea"/>
                    <a:cs typeface="+mn-cs"/>
                  </a:rPr>
                  <a:t> / 3 </a:t>
                </a:r>
                <a:r>
                  <a:rPr lang="en-US" sz="1200" kern="1200" dirty="0" err="1">
                    <a:solidFill>
                      <a:schemeClr val="tx1"/>
                    </a:solidFill>
                    <a:effectLst/>
                    <a:latin typeface="+mn-lt"/>
                    <a:ea typeface="+mn-ea"/>
                    <a:cs typeface="+mn-cs"/>
                  </a:rPr>
                  <a:t>msec</a:t>
                </a:r>
                <a:r>
                  <a:rPr lang="en-US" sz="1200" kern="1200" dirty="0">
                    <a:solidFill>
                      <a:schemeClr val="tx1"/>
                    </a:solidFill>
                    <a:effectLst/>
                    <a:latin typeface="+mn-lt"/>
                    <a:ea typeface="+mn-ea"/>
                    <a:cs typeface="+mn-cs"/>
                  </a:rPr>
                  <a:t> for this one frame after which only up to 10msec / 1msec is needed per frame to track the target.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comparison to the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implementation of the Viterbi TBD algorithm, the 8-pixels window version of the Dynamic SHAS exhibits similar running time where the 16-pixels window takes about eight times more than the Viterbi algorithm.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lvl="0" rtl="0"/>
                <a:r>
                  <a:rPr lang="en-US" sz="1200" kern="1200" dirty="0">
                    <a:solidFill>
                      <a:schemeClr val="tx1"/>
                    </a:solidFill>
                    <a:effectLst/>
                    <a:latin typeface="+mn-lt"/>
                    <a:ea typeface="+mn-ea"/>
                    <a:cs typeface="+mn-cs"/>
                  </a:rPr>
                  <a:t> - Find a 'critical value' threshold for the 'maximum coefficient' based on a 'statistical hypothesis testing' for a chosen  SNR and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𝛼</m:t>
                    </m:r>
                  </m:oMath>
                </a14:m>
                <a:r>
                  <a:rPr lang="en-US" sz="1200" kern="1200" dirty="0">
                    <a:solidFill>
                      <a:schemeClr val="tx1"/>
                    </a:solidFill>
                    <a:effectLst/>
                    <a:latin typeface="+mn-lt"/>
                    <a:ea typeface="+mn-ea"/>
                    <a:cs typeface="+mn-cs"/>
                  </a:rPr>
                  <a:t> level of significance. The statistics are gathered for a moving window on an AGWN image.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 Use a simple threshold test based on the 'critical value' to determine if the current window contains noise only. To increase the confidence in triggering a 'lost event,' </a:t>
                </a:r>
                <a:r>
                  <a:rPr lang="en-US" sz="1200" b="1" kern="1200" dirty="0">
                    <a:solidFill>
                      <a:schemeClr val="tx1"/>
                    </a:solidFill>
                    <a:effectLst/>
                    <a:latin typeface="+mn-lt"/>
                    <a:ea typeface="+mn-ea"/>
                    <a:cs typeface="+mn-cs"/>
                  </a:rPr>
                  <a:t>as in a low SNR scenario, there might be high likelihood of type two error </a:t>
                </a:r>
                <a:r>
                  <a:rPr lang="en-US" sz="1200" kern="1200" dirty="0">
                    <a:solidFill>
                      <a:schemeClr val="tx1"/>
                    </a:solidFill>
                    <a:effectLst/>
                    <a:latin typeface="+mn-lt"/>
                    <a:ea typeface="+mn-ea"/>
                    <a:cs typeface="+mn-cs"/>
                  </a:rPr>
                  <a:t>once a step with a loss is declared, a second test is </a:t>
                </a:r>
                <a:r>
                  <a:rPr lang="en-US" sz="1200" b="1" kern="1200" dirty="0">
                    <a:solidFill>
                      <a:schemeClr val="tx1"/>
                    </a:solidFill>
                    <a:effectLst/>
                    <a:latin typeface="+mn-lt"/>
                    <a:ea typeface="+mn-ea"/>
                    <a:cs typeface="+mn-cs"/>
                  </a:rPr>
                  <a:t>issued after window-size steps  </a:t>
                </a:r>
                <a:r>
                  <a:rPr lang="en-US" sz="1200" kern="1200" dirty="0">
                    <a:solidFill>
                      <a:schemeClr val="tx1"/>
                    </a:solidFill>
                    <a:effectLst/>
                    <a:latin typeface="+mn-lt"/>
                    <a:ea typeface="+mn-ea"/>
                    <a:cs typeface="+mn-cs"/>
                  </a:rPr>
                  <a:t>(to reduce the potential effect of single-pixel with extreme value in the window on the decision) and only fails in both tests triggers the 'Lost event.' We use a threshold for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𝛼</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1</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for both tests.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above procedure, we reach a ~2% FAP (False alarm probability) for running 10000 moving window tests. In each test, a check for 'Lost event' is made after tracking for n (8,16) steps in an AGWN image using the n-pixels size window.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average PD for tracking </a:t>
                </a:r>
                <a:r>
                  <a:rPr lang="en-US" sz="1200" u="sng" kern="1200" dirty="0">
                    <a:solidFill>
                      <a:schemeClr val="tx1"/>
                    </a:solidFill>
                    <a:effectLst/>
                    <a:latin typeface="+mn-lt"/>
                    <a:ea typeface="+mn-ea"/>
                    <a:cs typeface="+mn-cs"/>
                    <a:hlinkClick r:id="rId3" action="ppaction://hlinkfile"/>
                  </a:rPr>
                  <a:t>STwMN</a:t>
                </a:r>
                <a:r>
                  <a:rPr lang="en-US" sz="1200" kern="1200" dirty="0">
                    <a:solidFill>
                      <a:schemeClr val="tx1"/>
                    </a:solidFill>
                    <a:effectLst/>
                    <a:latin typeface="+mn-lt"/>
                    <a:ea typeface="+mn-ea"/>
                    <a:cs typeface="+mn-cs"/>
                  </a:rPr>
                  <a:t> trajectories in the scenario of SNR 2.5 applying the above tracking lost procedure for a 16-pixels window is ~92%, and for a scenario of SNR 3 and an 8-pixels window size is ~91%. The PD vs. SNR for </a:t>
                </a:r>
                <a:r>
                  <a:rPr lang="en-US" sz="1200" u="sng" kern="1200" dirty="0">
                    <a:solidFill>
                      <a:schemeClr val="tx1"/>
                    </a:solidFill>
                    <a:effectLst/>
                    <a:latin typeface="+mn-lt"/>
                    <a:ea typeface="+mn-ea"/>
                    <a:cs typeface="+mn-cs"/>
                    <a:hlinkClick r:id="rId3" action="ppaction://hlinkfile"/>
                  </a:rPr>
                  <a:t>STwMN</a:t>
                </a:r>
                <a:r>
                  <a:rPr lang="en-US" sz="1200" kern="1200" dirty="0">
                    <a:solidFill>
                      <a:schemeClr val="tx1"/>
                    </a:solidFill>
                    <a:effectLst/>
                    <a:latin typeface="+mn-lt"/>
                    <a:ea typeface="+mn-ea"/>
                    <a:cs typeface="+mn-cs"/>
                  </a:rPr>
                  <a:t> trajectories applying the detection lost procedure is presented in the next figure: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mc:Choice>
        <mc:Fallback xmlns="">
          <p:sp>
            <p:nvSpPr>
              <p:cNvPr id="3" name="Notes Placeholder 2"/>
              <p:cNvSpPr>
                <a:spLocks noGrp="1"/>
              </p:cNvSpPr>
              <p:nvPr>
                <p:ph type="body" idx="1"/>
              </p:nvPr>
            </p:nvSpPr>
            <p:spPr/>
            <p:txBody>
              <a:bodyPr/>
              <a:lstStyle/>
              <a:p>
                <a:r>
                  <a:rPr lang="en-US" dirty="0"/>
                  <a:t>Performance -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implementation of our proposed tracking algorithm using the C implementation of the Dynamic SHAS, on Intel® Core™ i7-6700K CPU @ 4. 00GHz. </a:t>
                </a:r>
              </a:p>
              <a:p>
                <a:r>
                  <a:rPr lang="en-US" sz="1200" kern="1200" dirty="0">
                    <a:solidFill>
                      <a:schemeClr val="tx1"/>
                    </a:solidFill>
                    <a:effectLst/>
                    <a:latin typeface="+mn-lt"/>
                    <a:ea typeface="+mn-ea"/>
                    <a:cs typeface="+mn-cs"/>
                  </a:rPr>
                  <a:t>The declared rate of 100 fps / 1000 fps can be achieved, assuming a maximum of 10msec  / 1msec per frame used for updating the coefficients, with one step in the X-direction and up to one step in both Y and Z direction.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During the initial phase of the algorithm for the accumulated first window-size minus one frame, each frame demands an update for one step in the X-direction, taking ~1.6msec / ~120µsec. While in the next (window-size number) frame, the algorithm allows up to a quarter of window size moves in both the Y and Z direction to align the center of the window with the estimated trajectory line segment mid-point; this increases the update time to a maximum of 30 </a:t>
                </a:r>
                <a:r>
                  <a:rPr lang="en-US" sz="1200" kern="1200" dirty="0" err="1">
                    <a:solidFill>
                      <a:schemeClr val="tx1"/>
                    </a:solidFill>
                    <a:effectLst/>
                    <a:latin typeface="+mn-lt"/>
                    <a:ea typeface="+mn-ea"/>
                    <a:cs typeface="+mn-cs"/>
                  </a:rPr>
                  <a:t>msec</a:t>
                </a:r>
                <a:r>
                  <a:rPr lang="en-US" sz="1200" kern="1200" dirty="0">
                    <a:solidFill>
                      <a:schemeClr val="tx1"/>
                    </a:solidFill>
                    <a:effectLst/>
                    <a:latin typeface="+mn-lt"/>
                    <a:ea typeface="+mn-ea"/>
                    <a:cs typeface="+mn-cs"/>
                  </a:rPr>
                  <a:t> / 3 </a:t>
                </a:r>
                <a:r>
                  <a:rPr lang="en-US" sz="1200" kern="1200" dirty="0" err="1">
                    <a:solidFill>
                      <a:schemeClr val="tx1"/>
                    </a:solidFill>
                    <a:effectLst/>
                    <a:latin typeface="+mn-lt"/>
                    <a:ea typeface="+mn-ea"/>
                    <a:cs typeface="+mn-cs"/>
                  </a:rPr>
                  <a:t>msec</a:t>
                </a:r>
                <a:r>
                  <a:rPr lang="en-US" sz="1200" kern="1200" dirty="0">
                    <a:solidFill>
                      <a:schemeClr val="tx1"/>
                    </a:solidFill>
                    <a:effectLst/>
                    <a:latin typeface="+mn-lt"/>
                    <a:ea typeface="+mn-ea"/>
                    <a:cs typeface="+mn-cs"/>
                  </a:rPr>
                  <a:t> for this one frame after which only up to 10msec / 1msec is needed per frame to track the target.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comparison to the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implementation of the Viterbi TBD algorithm, the 8-pixels window version of the Dynamic SHAS exhibits similar running time where the 16-pixels window takes about eight times more than the Viterbi algorithm.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lvl="0" rtl="0"/>
                <a:r>
                  <a:rPr lang="en-US" sz="1200" kern="1200" dirty="0">
                    <a:solidFill>
                      <a:schemeClr val="tx1"/>
                    </a:solidFill>
                    <a:effectLst/>
                    <a:latin typeface="+mn-lt"/>
                    <a:ea typeface="+mn-ea"/>
                    <a:cs typeface="+mn-cs"/>
                  </a:rPr>
                  <a:t> - Find a 'critical value' threshold for the 'maximum coefficient' based on a 'statistical hypothesis testing' for a chosen  SNR and </a:t>
                </a:r>
                <a:r>
                  <a:rPr lang="en-US" sz="1200" i="0" kern="1200">
                    <a:solidFill>
                      <a:schemeClr val="tx1"/>
                    </a:solidFill>
                    <a:effectLst/>
                    <a:latin typeface="+mn-lt"/>
                    <a:ea typeface="+mn-ea"/>
                    <a:cs typeface="+mn-cs"/>
                  </a:rPr>
                  <a:t>𝛼</a:t>
                </a:r>
                <a:r>
                  <a:rPr lang="en-US" sz="1200" kern="1200" dirty="0">
                    <a:solidFill>
                      <a:schemeClr val="tx1"/>
                    </a:solidFill>
                    <a:effectLst/>
                    <a:latin typeface="+mn-lt"/>
                    <a:ea typeface="+mn-ea"/>
                    <a:cs typeface="+mn-cs"/>
                  </a:rPr>
                  <a:t> level of significance. The statistics are gathered for a moving window on an AGWN image.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 Use a simple threshold test based on the 'critical value' to determine if the current window contains noise only. To increase the confidence in triggering a 'lost event,' </a:t>
                </a:r>
                <a:r>
                  <a:rPr lang="en-US" sz="1200" b="1" kern="1200" dirty="0">
                    <a:solidFill>
                      <a:schemeClr val="tx1"/>
                    </a:solidFill>
                    <a:effectLst/>
                    <a:latin typeface="+mn-lt"/>
                    <a:ea typeface="+mn-ea"/>
                    <a:cs typeface="+mn-cs"/>
                  </a:rPr>
                  <a:t>as in a low SNR scenario, there might be high likelihood of type two error </a:t>
                </a:r>
                <a:r>
                  <a:rPr lang="en-US" sz="1200" kern="1200" dirty="0">
                    <a:solidFill>
                      <a:schemeClr val="tx1"/>
                    </a:solidFill>
                    <a:effectLst/>
                    <a:latin typeface="+mn-lt"/>
                    <a:ea typeface="+mn-ea"/>
                    <a:cs typeface="+mn-cs"/>
                  </a:rPr>
                  <a:t>once a step with a loss is declared, a second test is </a:t>
                </a:r>
                <a:r>
                  <a:rPr lang="en-US" sz="1200" b="1" kern="1200" dirty="0">
                    <a:solidFill>
                      <a:schemeClr val="tx1"/>
                    </a:solidFill>
                    <a:effectLst/>
                    <a:latin typeface="+mn-lt"/>
                    <a:ea typeface="+mn-ea"/>
                    <a:cs typeface="+mn-cs"/>
                  </a:rPr>
                  <a:t>issued after window-size steps  </a:t>
                </a:r>
                <a:r>
                  <a:rPr lang="en-US" sz="1200" kern="1200" dirty="0">
                    <a:solidFill>
                      <a:schemeClr val="tx1"/>
                    </a:solidFill>
                    <a:effectLst/>
                    <a:latin typeface="+mn-lt"/>
                    <a:ea typeface="+mn-ea"/>
                    <a:cs typeface="+mn-cs"/>
                  </a:rPr>
                  <a:t>(to reduce the potential effect of single-pixel with extreme value in the window on the decision) and only fails in both tests triggers the 'Lost event.' We use a threshold for </a:t>
                </a:r>
                <a:r>
                  <a:rPr lang="en-US" sz="1200" i="0" kern="1200">
                    <a:solidFill>
                      <a:schemeClr val="tx1"/>
                    </a:solidFill>
                    <a:effectLst/>
                    <a:latin typeface="+mn-lt"/>
                    <a:ea typeface="+mn-ea"/>
                    <a:cs typeface="+mn-cs"/>
                  </a:rPr>
                  <a:t>𝛼=1%</a:t>
                </a:r>
                <a:r>
                  <a:rPr lang="en-US" sz="1200" kern="1200" dirty="0">
                    <a:solidFill>
                      <a:schemeClr val="tx1"/>
                    </a:solidFill>
                    <a:effectLst/>
                    <a:latin typeface="+mn-lt"/>
                    <a:ea typeface="+mn-ea"/>
                    <a:cs typeface="+mn-cs"/>
                  </a:rPr>
                  <a:t> for both tests.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above procedure, we reach a ~2% FAP (False alarm probability) for running 10000 moving window tests. In each test, a check for 'Lost event' is made after tracking for n (8,16) steps in an AGWN image using the n-pixels size window.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average PD for tracking </a:t>
                </a:r>
                <a:r>
                  <a:rPr lang="en-US" sz="1200" u="sng" kern="1200" dirty="0">
                    <a:solidFill>
                      <a:schemeClr val="tx1"/>
                    </a:solidFill>
                    <a:effectLst/>
                    <a:latin typeface="+mn-lt"/>
                    <a:ea typeface="+mn-ea"/>
                    <a:cs typeface="+mn-cs"/>
                    <a:hlinkClick r:id="rId4" action="ppaction://hlinkfile"/>
                  </a:rPr>
                  <a:t>STwMN</a:t>
                </a:r>
                <a:r>
                  <a:rPr lang="en-US" sz="1200" kern="1200" dirty="0">
                    <a:solidFill>
                      <a:schemeClr val="tx1"/>
                    </a:solidFill>
                    <a:effectLst/>
                    <a:latin typeface="+mn-lt"/>
                    <a:ea typeface="+mn-ea"/>
                    <a:cs typeface="+mn-cs"/>
                  </a:rPr>
                  <a:t> trajectories in the scenario of SNR 2.5 applying the above tracking lost procedure for a 16-pixels window is ~92%, and for a scenario of SNR 3 and an 8-pixels window size is ~91%. The PD vs. SNR for </a:t>
                </a:r>
                <a:r>
                  <a:rPr lang="en-US" sz="1200" u="sng" kern="1200" dirty="0">
                    <a:solidFill>
                      <a:schemeClr val="tx1"/>
                    </a:solidFill>
                    <a:effectLst/>
                    <a:latin typeface="+mn-lt"/>
                    <a:ea typeface="+mn-ea"/>
                    <a:cs typeface="+mn-cs"/>
                    <a:hlinkClick r:id="rId4" action="ppaction://hlinkfile"/>
                  </a:rPr>
                  <a:t>STwMN</a:t>
                </a:r>
                <a:r>
                  <a:rPr lang="en-US" sz="1200" kern="1200" dirty="0">
                    <a:solidFill>
                      <a:schemeClr val="tx1"/>
                    </a:solidFill>
                    <a:effectLst/>
                    <a:latin typeface="+mn-lt"/>
                    <a:ea typeface="+mn-ea"/>
                    <a:cs typeface="+mn-cs"/>
                  </a:rPr>
                  <a:t> trajectories applying the detection lost procedure is presented in the next figure: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51</a:t>
            </a:fld>
            <a:endParaRPr lang="en-US"/>
          </a:p>
        </p:txBody>
      </p:sp>
    </p:spTree>
    <p:extLst>
      <p:ext uri="{BB962C8B-B14F-4D97-AF65-F5344CB8AC3E}">
        <p14:creationId xmlns:p14="http://schemas.microsoft.com/office/powerpoint/2010/main" val="3352131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main strength of the Viterbi algorithm that once it starts tracking the target in most cases, it will never lose it (under the assumption of continuous and regular path) this cannot be said about the dynamic SHAS in its current configuration that has a higher probability of losing track of the target then the Viterbi.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Dynamic SHAS based tracking algorithm exhibits high tracking scores at the start of the trajectory as a result of the 'maximum coefficient' ability to successfully detect the first segments once a window overlaps the trajectory even for relatively low SNR. It looks like a good idea to take advantage of the fast-tracking ability of dynamic SHAS and the good tracking stability of the Viterbi described.</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52</a:t>
            </a:fld>
            <a:endParaRPr lang="en-US"/>
          </a:p>
        </p:txBody>
      </p:sp>
    </p:spTree>
    <p:extLst>
      <p:ext uri="{BB962C8B-B14F-4D97-AF65-F5344CB8AC3E}">
        <p14:creationId xmlns:p14="http://schemas.microsoft.com/office/powerpoint/2010/main" val="16010336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target in the first scene (a)) is embedded with SCR equal to 0.9. Below this level of SCR, the target is lost when passing next to the cloud on its left from step 15. The target in the second scene (b)) is embedded with an SCR equal to 1.35. Below this level of SCR, the target passing through the cloud at the start of the trajectory is lost when it leaves the cloud at step 12. As expected, when the target contrast is low compared to the local environment, and there are outliers positioned not in the forward direction of the moving target, the target is lost.</a:t>
            </a: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53</a:t>
            </a:fld>
            <a:endParaRPr lang="en-US"/>
          </a:p>
        </p:txBody>
      </p:sp>
    </p:spTree>
    <p:extLst>
      <p:ext uri="{BB962C8B-B14F-4D97-AF65-F5344CB8AC3E}">
        <p14:creationId xmlns:p14="http://schemas.microsoft.com/office/powerpoint/2010/main" val="29889184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Using the proposed tracking algorithm in a real scene of a plane flying through the clouds in a considerable distance from the IR camera exhibits consistent tracking behavior along with the scene even for relatively low SCR using 8-pixels window size </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54</a:t>
            </a:fld>
            <a:endParaRPr lang="en-US"/>
          </a:p>
        </p:txBody>
      </p:sp>
    </p:spTree>
    <p:extLst>
      <p:ext uri="{BB962C8B-B14F-4D97-AF65-F5344CB8AC3E}">
        <p14:creationId xmlns:p14="http://schemas.microsoft.com/office/powerpoint/2010/main" val="6654875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55</a:t>
            </a:fld>
            <a:endParaRPr lang="en-US"/>
          </a:p>
        </p:txBody>
      </p:sp>
    </p:spTree>
    <p:extLst>
      <p:ext uri="{BB962C8B-B14F-4D97-AF65-F5344CB8AC3E}">
        <p14:creationId xmlns:p14="http://schemas.microsoft.com/office/powerpoint/2010/main" val="2732908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7</a:t>
            </a:fld>
            <a:endParaRPr lang="en-US"/>
          </a:p>
        </p:txBody>
      </p:sp>
    </p:spTree>
    <p:extLst>
      <p:ext uri="{BB962C8B-B14F-4D97-AF65-F5344CB8AC3E}">
        <p14:creationId xmlns:p14="http://schemas.microsoft.com/office/powerpoint/2010/main" val="889310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477637B8-6FE8-43E0-96F9-E98BBF6D36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47E1B4E1-769B-4792-AF46-18911D5E646B}" type="slidenum">
              <a:rPr lang="ar-SA" altLang="en-US" smtClean="0"/>
              <a:pPr algn="l">
                <a:spcBef>
                  <a:spcPct val="0"/>
                </a:spcBef>
              </a:pPr>
              <a:t>8</a:t>
            </a:fld>
            <a:endParaRPr lang="en-US" altLang="en-US"/>
          </a:p>
        </p:txBody>
      </p:sp>
      <p:sp>
        <p:nvSpPr>
          <p:cNvPr id="6147" name="Rectangle 2">
            <a:extLst>
              <a:ext uri="{FF2B5EF4-FFF2-40B4-BE49-F238E27FC236}">
                <a16:creationId xmlns:a16="http://schemas.microsoft.com/office/drawing/2014/main" id="{45472E1B-A705-4BA5-A354-F228078BE535}"/>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6148" name="Rectangle 3">
                <a:extLst>
                  <a:ext uri="{FF2B5EF4-FFF2-40B4-BE49-F238E27FC236}">
                    <a16:creationId xmlns:a16="http://schemas.microsoft.com/office/drawing/2014/main" id="{518B294D-C970-4F47-B5D6-C94A88438ADE}"/>
                  </a:ext>
                </a:extLst>
              </p:cNvPr>
              <p:cNvSpPr>
                <a:spLocks noGrp="1" noChangeArrowheads="1"/>
              </p:cNvSpPr>
              <p:nvPr>
                <p:ph type="body" idx="1"/>
              </p:nvPr>
            </p:nvSpPr>
            <p:spPr>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pPr marL="228600" indent="-228600" eaLnBrk="1" hangingPunct="1"/>
                <a14:m>
                  <m:oMath xmlns:m="http://schemas.openxmlformats.org/officeDocument/2006/math">
                    <m:r>
                      <m:rPr>
                        <m:nor/>
                      </m:rPr>
                      <a:rPr lang="en-US" altLang="en-US" dirty="0" smtClean="0"/>
                      <m:t>point</m:t>
                    </m:r>
                    <m:r>
                      <m:rPr>
                        <m:nor/>
                      </m:rPr>
                      <a:rPr lang="en-US" altLang="en-US" dirty="0" smtClean="0"/>
                      <m:t> </m:t>
                    </m:r>
                    <m:r>
                      <m:rPr>
                        <m:nor/>
                      </m:rPr>
                      <a:rPr lang="en-US" altLang="en-US" dirty="0" smtClean="0"/>
                      <m:t>and</m:t>
                    </m:r>
                    <m:r>
                      <m:rPr>
                        <m:nor/>
                      </m:rPr>
                      <a:rPr lang="en-US" altLang="en-US" dirty="0" smtClean="0"/>
                      <m:t> </m:t>
                    </m:r>
                    <m:r>
                      <m:rPr>
                        <m:nor/>
                      </m:rPr>
                      <a:rPr lang="en-US" altLang="en-US" dirty="0" smtClean="0"/>
                      <m:t>unit</m:t>
                    </m:r>
                    <m:r>
                      <m:rPr>
                        <m:nor/>
                      </m:rPr>
                      <a:rPr lang="en-US" altLang="en-US" dirty="0" smtClean="0"/>
                      <m:t> </m:t>
                    </m:r>
                    <m:r>
                      <m:rPr>
                        <m:nor/>
                      </m:rPr>
                      <a:rPr lang="en-US" altLang="en-US" dirty="0" smtClean="0"/>
                      <m:t>vector</m:t>
                    </m:r>
                    <m:r>
                      <a:rPr lang="en-US" altLang="en-US" b="0" i="1" dirty="0" smtClean="0">
                        <a:latin typeface="Cambria Math" panose="02040503050406030204" pitchFamily="18" charset="0"/>
                      </a:rPr>
                      <m:t> </m:t>
                    </m:r>
                    <m:sSup>
                      <m:sSupPr>
                        <m:ctrlPr>
                          <a:rPr lang="en-US" sz="1200" i="1" smtClean="0">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𝑅</m:t>
                        </m:r>
                      </m:e>
                      <m:sup>
                        <m:r>
                          <a:rPr lang="en-US" sz="1200" b="0" i="1" smtClean="0">
                            <a:solidFill>
                              <a:schemeClr val="tx1"/>
                            </a:solidFill>
                            <a:latin typeface="Cambria Math" panose="02040503050406030204" pitchFamily="18" charset="0"/>
                          </a:rPr>
                          <m:t>6</m:t>
                        </m:r>
                      </m:sup>
                    </m:sSup>
                    <m:r>
                      <a:rPr lang="en-US" sz="1200" i="1" smtClean="0">
                        <a:solidFill>
                          <a:schemeClr val="tx1"/>
                        </a:solidFill>
                        <a:latin typeface="Cambria Math" panose="02040503050406030204" pitchFamily="18" charset="0"/>
                        <a:ea typeface="Cambria Math" panose="02040503050406030204" pitchFamily="18" charset="0"/>
                      </a:rPr>
                      <m:t>→</m:t>
                    </m:r>
                    <m:sSup>
                      <m:sSupPr>
                        <m:ctrlPr>
                          <a:rPr lang="en-US" sz="1200" i="1" smtClean="0">
                            <a:solidFill>
                              <a:schemeClr val="tx1"/>
                            </a:solidFill>
                            <a:latin typeface="Cambria Math" panose="02040503050406030204" pitchFamily="18" charset="0"/>
                            <a:ea typeface="Cambria Math" panose="02040503050406030204" pitchFamily="18" charset="0"/>
                          </a:rPr>
                        </m:ctrlPr>
                      </m:sSupPr>
                      <m:e>
                        <m:r>
                          <a:rPr lang="en-US" sz="1200" b="0" i="1" smtClean="0">
                            <a:solidFill>
                              <a:schemeClr val="tx1"/>
                            </a:solidFill>
                            <a:latin typeface="Cambria Math" panose="02040503050406030204" pitchFamily="18" charset="0"/>
                            <a:ea typeface="Cambria Math" panose="02040503050406030204" pitchFamily="18" charset="0"/>
                          </a:rPr>
                          <m:t>𝑅</m:t>
                        </m:r>
                      </m:e>
                      <m:sup>
                        <m:r>
                          <a:rPr lang="en-US" sz="1200" b="0" i="1" smtClean="0">
                            <a:solidFill>
                              <a:schemeClr val="tx1"/>
                            </a:solidFill>
                            <a:latin typeface="Cambria Math" panose="02040503050406030204" pitchFamily="18" charset="0"/>
                            <a:ea typeface="Cambria Math" panose="02040503050406030204" pitchFamily="18" charset="0"/>
                          </a:rPr>
                          <m:t>4</m:t>
                        </m:r>
                      </m:sup>
                    </m:sSup>
                  </m:oMath>
                </a14:m>
                <a:r>
                  <a:rPr lang="en-US" altLang="en-US" dirty="0"/>
                  <a:t> </a:t>
                </a:r>
              </a:p>
            </p:txBody>
          </p:sp>
        </mc:Choice>
        <mc:Fallback xmlns="">
          <p:sp>
            <p:nvSpPr>
              <p:cNvPr id="6148" name="Rectangle 3">
                <a:extLst>
                  <a:ext uri="{FF2B5EF4-FFF2-40B4-BE49-F238E27FC236}">
                    <a16:creationId xmlns:a16="http://schemas.microsoft.com/office/drawing/2014/main" id="{518B294D-C970-4F47-B5D6-C94A88438A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r>
                  <a:rPr lang="en-US" altLang="en-US" i="0" dirty="0">
                    <a:latin typeface="Cambria Math" panose="02040503050406030204" pitchFamily="18" charset="0"/>
                  </a:rPr>
                  <a:t>"point and unit vector</a:t>
                </a:r>
                <a:r>
                  <a:rPr lang="en-US" altLang="en-US" b="0" i="0" dirty="0">
                    <a:latin typeface="Cambria Math" panose="02040503050406030204" pitchFamily="18" charset="0"/>
                  </a:rPr>
                  <a:t>" </a:t>
                </a:r>
                <a:r>
                  <a:rPr lang="en-US" sz="1200" b="0" i="0">
                    <a:solidFill>
                      <a:schemeClr val="tx1"/>
                    </a:solidFill>
                    <a:latin typeface="Cambria Math" panose="02040503050406030204" pitchFamily="18" charset="0"/>
                  </a:rPr>
                  <a:t>𝑅^6</a:t>
                </a:r>
                <a:r>
                  <a:rPr lang="en-US" sz="1200" i="0">
                    <a:solidFill>
                      <a:schemeClr val="tx1"/>
                    </a:solidFill>
                    <a:latin typeface="Cambria Math" panose="02040503050406030204" pitchFamily="18" charset="0"/>
                    <a:ea typeface="Cambria Math" panose="02040503050406030204" pitchFamily="18" charset="0"/>
                  </a:rPr>
                  <a:t>→</a:t>
                </a:r>
                <a:r>
                  <a:rPr lang="en-US" sz="1200" b="0" i="0">
                    <a:solidFill>
                      <a:schemeClr val="tx1"/>
                    </a:solidFill>
                    <a:latin typeface="Cambria Math" panose="02040503050406030204" pitchFamily="18" charset="0"/>
                    <a:ea typeface="Cambria Math" panose="02040503050406030204" pitchFamily="18" charset="0"/>
                  </a:rPr>
                  <a:t>𝑅^4</a:t>
                </a:r>
                <a:r>
                  <a:rPr lang="en-US" altLang="en-US" dirty="0"/>
                  <a:t> </a:t>
                </a:r>
              </a:p>
            </p:txBody>
          </p:sp>
        </mc:Fallback>
      </mc:AlternateContent>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7801098B-BC34-4762-9DEC-B0902075AA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9F67093-0FEC-4EF5-B5E0-4390F9167AF6}" type="slidenum">
              <a:rPr lang="ar-SA" altLang="en-US" smtClean="0"/>
              <a:pPr algn="l">
                <a:spcBef>
                  <a:spcPct val="0"/>
                </a:spcBef>
              </a:pPr>
              <a:t>9</a:t>
            </a:fld>
            <a:endParaRPr lang="en-US" altLang="en-US"/>
          </a:p>
        </p:txBody>
      </p:sp>
      <p:sp>
        <p:nvSpPr>
          <p:cNvPr id="9219" name="Rectangle 2">
            <a:extLst>
              <a:ext uri="{FF2B5EF4-FFF2-40B4-BE49-F238E27FC236}">
                <a16:creationId xmlns:a16="http://schemas.microsoft.com/office/drawing/2014/main" id="{4BCD38E0-5695-44C0-890F-CED3C86A4763}"/>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A6F52D07-8681-4EAA-9AF2-38C8B5BEF8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sz="1200" kern="1200" dirty="0">
                <a:solidFill>
                  <a:schemeClr val="tx1"/>
                </a:solidFill>
                <a:effectLst/>
                <a:latin typeface="+mn-lt"/>
                <a:ea typeface="+mn-ea"/>
                <a:cs typeface="+mn-cs"/>
              </a:rPr>
              <a:t>The X-Ray transform is not uniquely defined in the discrete case because integration over a discrete array is not well defined, and requires a choice of interpolation of the discrete data into the continuous domain so the integral can be evaluated.</a:t>
            </a:r>
          </a:p>
          <a:p>
            <a:pPr algn="l" rtl="0" eaLnBrk="1" hangingPunct="1"/>
            <a:endParaRPr lang="en-US" altLang="en-US" sz="1200" kern="1200" dirty="0">
              <a:solidFill>
                <a:schemeClr val="tx1"/>
              </a:solidFill>
              <a:effectLst/>
              <a:latin typeface="+mn-lt"/>
              <a:ea typeface="+mn-ea"/>
              <a:cs typeface="+mn-cs"/>
            </a:endParaRPr>
          </a:p>
          <a:p>
            <a:pPr algn="l" rtl="0" eaLnBrk="1" hangingPunct="1"/>
            <a:r>
              <a:rPr lang="en-US" altLang="en-US" sz="1200" kern="1200" dirty="0">
                <a:solidFill>
                  <a:schemeClr val="tx1"/>
                </a:solidFill>
                <a:effectLst/>
                <a:latin typeface="+mn-lt"/>
                <a:ea typeface="+mn-ea"/>
                <a:cs typeface="+mn-cs"/>
              </a:rPr>
              <a:t>The Piecewise constant interpolation - </a:t>
            </a:r>
            <a:r>
              <a:rPr lang="en-US" sz="1200" kern="1200" dirty="0">
                <a:solidFill>
                  <a:schemeClr val="tx1"/>
                </a:solidFill>
                <a:effectLst/>
                <a:latin typeface="+mn-lt"/>
                <a:ea typeface="+mn-ea"/>
                <a:cs typeface="+mn-cs"/>
              </a:rPr>
              <a:t>widely used in image processing, as it is simple and consistent with the image display on the computer display</a:t>
            </a:r>
          </a:p>
          <a:p>
            <a:pPr algn="l" rtl="0" eaLnBrk="1" hangingPunct="1"/>
            <a:endParaRPr lang="en-US" altLang="en-US" dirty="0"/>
          </a:p>
          <a:p>
            <a:pPr algn="l" rtl="0" eaLnBrk="1" hangingPunct="1"/>
            <a:r>
              <a:rPr lang="en-US" sz="1200" kern="1200" dirty="0">
                <a:solidFill>
                  <a:schemeClr val="tx1"/>
                </a:solidFill>
                <a:effectLst/>
                <a:latin typeface="+mn-lt"/>
                <a:ea typeface="+mn-ea"/>
                <a:cs typeface="+mn-cs"/>
              </a:rPr>
              <a:t>In the discrete case, the integral is replaced by a summation operator, and the line integral is defined as a weighted sum.</a:t>
            </a:r>
          </a:p>
        </p:txBody>
      </p:sp>
    </p:spTree>
    <p:extLst>
      <p:ext uri="{BB962C8B-B14F-4D97-AF65-F5344CB8AC3E}">
        <p14:creationId xmlns:p14="http://schemas.microsoft.com/office/powerpoint/2010/main" val="2267507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7801098B-BC34-4762-9DEC-B0902075AA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9F67093-0FEC-4EF5-B5E0-4390F9167AF6}" type="slidenum">
              <a:rPr lang="ar-SA" altLang="en-US" smtClean="0"/>
              <a:pPr algn="l">
                <a:spcBef>
                  <a:spcPct val="0"/>
                </a:spcBef>
              </a:pPr>
              <a:t>10</a:t>
            </a:fld>
            <a:endParaRPr lang="en-US" altLang="en-US"/>
          </a:p>
        </p:txBody>
      </p:sp>
      <p:sp>
        <p:nvSpPr>
          <p:cNvPr id="9219" name="Rectangle 2">
            <a:extLst>
              <a:ext uri="{FF2B5EF4-FFF2-40B4-BE49-F238E27FC236}">
                <a16:creationId xmlns:a16="http://schemas.microsoft.com/office/drawing/2014/main" id="{4BCD38E0-5695-44C0-890F-CED3C86A4763}"/>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A6F52D07-8681-4EAA-9AF2-38C8B5BEF8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altLang="en-US" dirty="0"/>
              <a:t>Another aspect is choosing expressive set and parameterization of line segments for line integration </a:t>
            </a:r>
          </a:p>
          <a:p>
            <a:pPr algn="l" rtl="0" eaLnBrk="1" hangingPunct="1"/>
            <a:endParaRPr lang="en-US" altLang="en-US" dirty="0"/>
          </a:p>
          <a:p>
            <a:pPr algn="l" rtl="0" eaLnBrk="1" hangingPunct="1"/>
            <a:r>
              <a:rPr lang="en-US" sz="1200" kern="1200" dirty="0">
                <a:solidFill>
                  <a:schemeClr val="tx1"/>
                </a:solidFill>
                <a:effectLst/>
                <a:latin typeface="+mn-lt"/>
                <a:ea typeface="+mn-ea"/>
                <a:cs typeface="+mn-cs"/>
              </a:rPr>
              <a:t>This system of lines corresponds to a family of lines that are equally sampled with respect to their slopes and not with respect to their angles, and the uniform spacing of lines in each projection varies with respect to the slope. This is not the natural choice and might be problematic for reconstruction applications like CT, but for the application of curve detection , it is sufficient.</a:t>
            </a:r>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4/4/2020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4/4/2020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4/4/2020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600201"/>
            <a:ext cx="53848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941763"/>
            <a:ext cx="53848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BFD0CC2-A9D1-42BF-A95F-C91301BCE71F}"/>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7" name="Rectangle 5">
            <a:extLst>
              <a:ext uri="{FF2B5EF4-FFF2-40B4-BE49-F238E27FC236}">
                <a16:creationId xmlns:a16="http://schemas.microsoft.com/office/drawing/2014/main" id="{6A451560-78BA-438F-9144-0EC42DC03769}"/>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8" name="Rectangle 6">
            <a:extLst>
              <a:ext uri="{FF2B5EF4-FFF2-40B4-BE49-F238E27FC236}">
                <a16:creationId xmlns:a16="http://schemas.microsoft.com/office/drawing/2014/main" id="{3B0B2995-2F92-414C-A95B-46FDF957FB51}"/>
              </a:ext>
            </a:extLst>
          </p:cNvPr>
          <p:cNvSpPr>
            <a:spLocks noGrp="1" noChangeArrowheads="1"/>
          </p:cNvSpPr>
          <p:nvPr>
            <p:ph type="sldNum" sz="quarter" idx="12"/>
          </p:nvPr>
        </p:nvSpPr>
        <p:spPr>
          <a:ln/>
        </p:spPr>
        <p:txBody>
          <a:bodyPr/>
          <a:lstStyle>
            <a:lvl1pPr>
              <a:defRPr/>
            </a:lvl1pPr>
          </a:lstStyle>
          <a:p>
            <a:pPr>
              <a:defRPr/>
            </a:pPr>
            <a:fld id="{F3F89663-D787-41AF-8EA4-2AD43C455FFF}" type="slidenum">
              <a:rPr lang="ar-SA" altLang="en-US"/>
              <a:pPr>
                <a:defRPr/>
              </a:pPr>
              <a:t>‹#›</a:t>
            </a:fld>
            <a:endParaRPr lang="en-US" altLang="en-US"/>
          </a:p>
        </p:txBody>
      </p:sp>
    </p:spTree>
    <p:extLst>
      <p:ext uri="{BB962C8B-B14F-4D97-AF65-F5344CB8AC3E}">
        <p14:creationId xmlns:p14="http://schemas.microsoft.com/office/powerpoint/2010/main" val="3593961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4/4/2020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4/4/2020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4/4/2020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4/4/2020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4/4/2020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4/4/2020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4/4/2020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4/4/2020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4/4/2020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 id="2147483763" r:id="rId12"/>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notesSlide" Target="../notesSlides/notesSlide10.xml"/><Relationship Id="rId7" Type="http://schemas.openxmlformats.org/officeDocument/2006/relationships/image" Target="../media/image36.wmf"/><Relationship Id="rId12" Type="http://schemas.openxmlformats.org/officeDocument/2006/relationships/slide" Target="slide12.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37.emf"/><Relationship Id="rId5" Type="http://schemas.openxmlformats.org/officeDocument/2006/relationships/image" Target="../media/image35.wmf"/><Relationship Id="rId10" Type="http://schemas.openxmlformats.org/officeDocument/2006/relationships/oleObject" Target="../embeddings/oleObject4.bin"/><Relationship Id="rId4" Type="http://schemas.openxmlformats.org/officeDocument/2006/relationships/oleObject" Target="../embeddings/oleObject2.bin"/><Relationship Id="rId9"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70.png"/></Relationships>
</file>

<file path=ppt/slides/_rels/slide1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0.png"/><Relationship Id="rId7"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slide" Target="slide17.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4.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5.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slide" Target="slide25.xml"/><Relationship Id="rId4" Type="http://schemas.openxmlformats.org/officeDocument/2006/relationships/slide" Target="slide24.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slide" Target="slide27.xml"/></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slide" Target="slide29.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ipam.ucla.edu/programs/long-programs/multiscale-geometry-and-analysis-in-high-dimension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6.xml.rels><?xml version="1.0" encoding="UTF-8" standalone="yes"?>
<Relationships xmlns="http://schemas.openxmlformats.org/package/2006/relationships"><Relationship Id="rId8" Type="http://schemas.openxmlformats.org/officeDocument/2006/relationships/slide" Target="slide37.xml"/><Relationship Id="rId3" Type="http://schemas.openxmlformats.org/officeDocument/2006/relationships/slideLayout" Target="../slideLayouts/slideLayout2.xml"/><Relationship Id="rId7" Type="http://schemas.openxmlformats.org/officeDocument/2006/relationships/image" Target="../media/image78.png"/><Relationship Id="rId2" Type="http://schemas.openxmlformats.org/officeDocument/2006/relationships/video" Target="../media/media3.avi"/><Relationship Id="rId1" Type="http://schemas.microsoft.com/office/2007/relationships/media" Target="../media/media3.avi"/><Relationship Id="rId6" Type="http://schemas.openxmlformats.org/officeDocument/2006/relationships/image" Target="../media/image77.png"/><Relationship Id="rId5" Type="http://schemas.openxmlformats.org/officeDocument/2006/relationships/image" Target="../media/image76.png"/><Relationship Id="rId10" Type="http://schemas.openxmlformats.org/officeDocument/2006/relationships/image" Target="../media/image80.png"/><Relationship Id="rId4" Type="http://schemas.openxmlformats.org/officeDocument/2006/relationships/notesSlide" Target="../notesSlides/notesSlide35.xml"/><Relationship Id="rId9" Type="http://schemas.openxmlformats.org/officeDocument/2006/relationships/image" Target="../media/image79.png"/></Relationships>
</file>

<file path=ppt/slides/_rels/slide3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slide" Target="slide36.xml"/><Relationship Id="rId7" Type="http://schemas.openxmlformats.org/officeDocument/2006/relationships/image" Target="../media/image84.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820.png"/><Relationship Id="rId3" Type="http://schemas.openxmlformats.org/officeDocument/2006/relationships/image" Target="../media/image800.png"/><Relationship Id="rId7" Type="http://schemas.openxmlformats.org/officeDocument/2006/relationships/image" Target="../media/image81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slide" Target="slide42.xml"/><Relationship Id="rId5" Type="http://schemas.openxmlformats.org/officeDocument/2006/relationships/slide" Target="slide40.xml"/><Relationship Id="rId4" Type="http://schemas.openxmlformats.org/officeDocument/2006/relationships/slide" Target="slide41.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slide" Target="slide39.xml"/></Relationships>
</file>

<file path=ppt/slides/_rels/slide4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slide" Target="slide39.xml"/></Relationships>
</file>

<file path=ppt/slides/_rels/slide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slide" Target="slide39.xml"/><Relationship Id="rId4" Type="http://schemas.openxmlformats.org/officeDocument/2006/relationships/image" Target="../media/image94.png"/></Relationships>
</file>

<file path=ppt/slides/_rels/slide43.xml.rels><?xml version="1.0" encoding="UTF-8" standalone="yes"?>
<Relationships xmlns="http://schemas.openxmlformats.org/package/2006/relationships"><Relationship Id="rId3" Type="http://schemas.openxmlformats.org/officeDocument/2006/relationships/image" Target="../media/image920.png"/><Relationship Id="rId7" Type="http://schemas.openxmlformats.org/officeDocument/2006/relationships/slide" Target="slide45.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slide" Target="slide44.xml"/><Relationship Id="rId5" Type="http://schemas.openxmlformats.org/officeDocument/2006/relationships/image" Target="../media/image930.png"/><Relationship Id="rId4" Type="http://schemas.openxmlformats.org/officeDocument/2006/relationships/slide" Target="slide46.xml"/></Relationships>
</file>

<file path=ppt/slides/_rels/slide44.xml.rels><?xml version="1.0" encoding="UTF-8" standalone="yes"?>
<Relationships xmlns="http://schemas.openxmlformats.org/package/2006/relationships"><Relationship Id="rId3" Type="http://schemas.openxmlformats.org/officeDocument/2006/relationships/image" Target="../media/image940.png"/><Relationship Id="rId7" Type="http://schemas.openxmlformats.org/officeDocument/2006/relationships/slide" Target="slide43.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45.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18" Type="http://schemas.openxmlformats.org/officeDocument/2006/relationships/image" Target="../media/image113.png"/><Relationship Id="rId3" Type="http://schemas.openxmlformats.org/officeDocument/2006/relationships/image" Target="../media/image98.png"/><Relationship Id="rId21" Type="http://schemas.openxmlformats.org/officeDocument/2006/relationships/image" Target="../media/image116.png"/><Relationship Id="rId7" Type="http://schemas.openxmlformats.org/officeDocument/2006/relationships/image" Target="../media/image102.png"/><Relationship Id="rId12" Type="http://schemas.openxmlformats.org/officeDocument/2006/relationships/image" Target="../media/image107.png"/><Relationship Id="rId17" Type="http://schemas.openxmlformats.org/officeDocument/2006/relationships/image" Target="../media/image112.png"/><Relationship Id="rId2" Type="http://schemas.openxmlformats.org/officeDocument/2006/relationships/notesSlide" Target="../notesSlides/notesSlide44.xml"/><Relationship Id="rId16" Type="http://schemas.openxmlformats.org/officeDocument/2006/relationships/image" Target="../media/image111.png"/><Relationship Id="rId20"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5" Type="http://schemas.openxmlformats.org/officeDocument/2006/relationships/image" Target="../media/image110.png"/><Relationship Id="rId10" Type="http://schemas.openxmlformats.org/officeDocument/2006/relationships/image" Target="../media/image105.png"/><Relationship Id="rId19" Type="http://schemas.openxmlformats.org/officeDocument/2006/relationships/image" Target="../media/image114.png"/><Relationship Id="rId4" Type="http://schemas.openxmlformats.org/officeDocument/2006/relationships/image" Target="../media/image99.png"/><Relationship Id="rId9" Type="http://schemas.openxmlformats.org/officeDocument/2006/relationships/image" Target="../media/image104.png"/><Relationship Id="rId14" Type="http://schemas.openxmlformats.org/officeDocument/2006/relationships/image" Target="../media/image109.png"/><Relationship Id="rId22" Type="http://schemas.openxmlformats.org/officeDocument/2006/relationships/slide" Target="slide43.xml"/></Relationships>
</file>

<file path=ppt/slides/_rels/slide4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slide" Target="slide43.xml"/></Relationships>
</file>

<file path=ppt/slides/_rels/slide4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slide" Target="slide49.xml"/></Relationships>
</file>

<file path=ppt/slides/_rels/slide4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4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slide" Target="slide4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video" Target="file:///C:\Documents%20and%20Settings\Yoash%20Chassidim\My%20Documents\Phd\Presentations\Philips%20Soroka\mov.avi" TargetMode="Externa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51.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52.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10" Type="http://schemas.openxmlformats.org/officeDocument/2006/relationships/slide" Target="slide51.xml"/><Relationship Id="rId4" Type="http://schemas.openxmlformats.org/officeDocument/2006/relationships/image" Target="../media/image128.png"/><Relationship Id="rId9" Type="http://schemas.openxmlformats.org/officeDocument/2006/relationships/image" Target="../media/image133.png"/></Relationships>
</file>

<file path=ppt/slides/_rels/slide53.xml.rels><?xml version="1.0" encoding="UTF-8" standalone="yes"?>
<Relationships xmlns="http://schemas.openxmlformats.org/package/2006/relationships"><Relationship Id="rId8" Type="http://schemas.openxmlformats.org/officeDocument/2006/relationships/image" Target="../media/image135.png"/><Relationship Id="rId3" Type="http://schemas.microsoft.com/office/2007/relationships/media" Target="../media/media5.avi"/><Relationship Id="rId7" Type="http://schemas.openxmlformats.org/officeDocument/2006/relationships/image" Target="../media/image134.png"/><Relationship Id="rId2" Type="http://schemas.openxmlformats.org/officeDocument/2006/relationships/video" Target="../media/media4.avi"/><Relationship Id="rId1" Type="http://schemas.microsoft.com/office/2007/relationships/media" Target="../media/media4.avi"/><Relationship Id="rId6" Type="http://schemas.openxmlformats.org/officeDocument/2006/relationships/notesSlide" Target="../notesSlides/notesSlide52.xml"/><Relationship Id="rId5" Type="http://schemas.openxmlformats.org/officeDocument/2006/relationships/slideLayout" Target="../slideLayouts/slideLayout2.xml"/><Relationship Id="rId4" Type="http://schemas.openxmlformats.org/officeDocument/2006/relationships/video" Target="../media/media5.avi"/><Relationship Id="rId9" Type="http://schemas.openxmlformats.org/officeDocument/2006/relationships/image" Target="../media/image136.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avi"/><Relationship Id="rId1" Type="http://schemas.microsoft.com/office/2007/relationships/media" Target="../media/media6.avi"/><Relationship Id="rId5" Type="http://schemas.openxmlformats.org/officeDocument/2006/relationships/image" Target="../media/image137.png"/><Relationship Id="rId4"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39.sv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ideo" Target="file:///C:\Documents%20and%20Settings\Yoash%20Chassidim\My%20Documents\Phd\Presentations\Philips%20Soroka\mov.avi" TargetMode="Externa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7.xml"/><Relationship Id="rId7" Type="http://schemas.openxmlformats.org/officeDocument/2006/relationships/image" Target="../media/image19.png"/><Relationship Id="rId12"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8.png"/><Relationship Id="rId11" Type="http://schemas.openxmlformats.org/officeDocument/2006/relationships/image" Target="../media/image21.pn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image" Target="../media/image15.wmf"/></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 close up of a logo&#10;&#10;Description automatically generated">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4222143"/>
            <a:ext cx="11260667" cy="2170189"/>
          </a:xfrm>
          <a:prstGeom prst="rect">
            <a:avLst/>
          </a:prstGeom>
        </p:spPr>
      </p:pic>
      <p:sp>
        <p:nvSpPr>
          <p:cNvPr id="11" name="Content Placeholder 2">
            <a:extLst>
              <a:ext uri="{FF2B5EF4-FFF2-40B4-BE49-F238E27FC236}">
                <a16:creationId xmlns:a16="http://schemas.microsoft.com/office/drawing/2014/main" id="{53E00F0B-B9BB-4133-A176-5497A2BC648F}"/>
              </a:ext>
            </a:extLst>
          </p:cNvPr>
          <p:cNvSpPr txBox="1">
            <a:spLocks/>
          </p:cNvSpPr>
          <p:nvPr/>
        </p:nvSpPr>
        <p:spPr>
          <a:xfrm>
            <a:off x="1582043" y="1739936"/>
            <a:ext cx="8534400" cy="13377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Geometric Analysis Based Algorithms </a:t>
            </a:r>
            <a:br>
              <a:rPr lang="en-US" sz="2400" b="1" dirty="0">
                <a:solidFill>
                  <a:schemeClr val="tx1"/>
                </a:solidFill>
              </a:rPr>
            </a:br>
            <a:r>
              <a:rPr lang="en-US" sz="2400" b="1" dirty="0">
                <a:solidFill>
                  <a:schemeClr val="tx1"/>
                </a:solidFill>
              </a:rPr>
              <a:t>for </a:t>
            </a:r>
            <a:br>
              <a:rPr lang="en-US" sz="2400" b="1" dirty="0">
                <a:solidFill>
                  <a:schemeClr val="tx1"/>
                </a:solidFill>
              </a:rPr>
            </a:br>
            <a:r>
              <a:rPr lang="en-US" sz="2400" b="1" dirty="0">
                <a:solidFill>
                  <a:schemeClr val="tx1"/>
                </a:solidFill>
              </a:rPr>
              <a:t>Effective Representation and Detection of Curves </a:t>
            </a:r>
            <a:br>
              <a:rPr lang="en-US" sz="2400" b="1" dirty="0">
                <a:solidFill>
                  <a:schemeClr val="tx1"/>
                </a:solidFill>
              </a:rPr>
            </a:br>
            <a:r>
              <a:rPr lang="en-US" sz="2400" b="1" dirty="0">
                <a:solidFill>
                  <a:schemeClr val="tx1"/>
                </a:solidFill>
              </a:rPr>
              <a:t>with</a:t>
            </a:r>
            <a:br>
              <a:rPr lang="en-US" sz="2400" dirty="0">
                <a:solidFill>
                  <a:schemeClr val="tx1"/>
                </a:solidFill>
              </a:rPr>
            </a:br>
            <a:r>
              <a:rPr lang="en-US" sz="2400" b="1" dirty="0">
                <a:solidFill>
                  <a:schemeClr val="tx1"/>
                </a:solidFill>
              </a:rPr>
              <a:t>Application to Tracking Moving Dim Target</a:t>
            </a:r>
            <a:endParaRPr lang="en-US" sz="2400" dirty="0">
              <a:solidFill>
                <a:schemeClr val="tx1"/>
              </a:solidFill>
            </a:endParaRPr>
          </a:p>
        </p:txBody>
      </p:sp>
      <p:sp>
        <p:nvSpPr>
          <p:cNvPr id="17" name="Content Placeholder 2">
            <a:extLst>
              <a:ext uri="{FF2B5EF4-FFF2-40B4-BE49-F238E27FC236}">
                <a16:creationId xmlns:a16="http://schemas.microsoft.com/office/drawing/2014/main" id="{B77DFD9C-2682-4EC8-AAB8-841AA69F27D6}"/>
              </a:ext>
            </a:extLst>
          </p:cNvPr>
          <p:cNvSpPr txBox="1">
            <a:spLocks/>
          </p:cNvSpPr>
          <p:nvPr/>
        </p:nvSpPr>
        <p:spPr>
          <a:xfrm>
            <a:off x="382924" y="3426534"/>
            <a:ext cx="8534400" cy="866951"/>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600" b="1" dirty="0">
                <a:solidFill>
                  <a:schemeClr val="tx1"/>
                </a:solidFill>
              </a:rPr>
              <a:t>Advisor: Prof. Ofer Levi</a:t>
            </a:r>
          </a:p>
          <a:p>
            <a:r>
              <a:rPr lang="en-US" sz="1600" b="1" dirty="0">
                <a:solidFill>
                  <a:schemeClr val="tx1"/>
                </a:solidFill>
              </a:rPr>
              <a:t>By: Galit Volpert</a:t>
            </a:r>
            <a:endParaRPr lang="en-US" sz="1600" dirty="0">
              <a:solidFill>
                <a:schemeClr val="tx1"/>
              </a:solidFill>
            </a:endParaRPr>
          </a:p>
        </p:txBody>
      </p:sp>
      <p:pic>
        <p:nvPicPr>
          <p:cNvPr id="13" name="Picture 12">
            <a:extLst>
              <a:ext uri="{FF2B5EF4-FFF2-40B4-BE49-F238E27FC236}">
                <a16:creationId xmlns:a16="http://schemas.microsoft.com/office/drawing/2014/main" id="{39C0B972-227A-4FA4-90BA-7906578256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3155" y="580419"/>
            <a:ext cx="1406276" cy="747268"/>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Text Box 28">
            <a:extLst>
              <a:ext uri="{FF2B5EF4-FFF2-40B4-BE49-F238E27FC236}">
                <a16:creationId xmlns:a16="http://schemas.microsoft.com/office/drawing/2014/main" id="{EE39E58C-86DC-4A2F-A6C7-D85C05485B3E}"/>
              </a:ext>
            </a:extLst>
          </p:cNvPr>
          <p:cNvSpPr txBox="1">
            <a:spLocks noChangeArrowheads="1"/>
          </p:cNvSpPr>
          <p:nvPr/>
        </p:nvSpPr>
        <p:spPr bwMode="auto">
          <a:xfrm>
            <a:off x="212137" y="6224219"/>
            <a:ext cx="1512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X-driven</a:t>
            </a:r>
          </a:p>
        </p:txBody>
      </p:sp>
      <p:sp>
        <p:nvSpPr>
          <p:cNvPr id="8197" name="Text Box 29">
            <a:extLst>
              <a:ext uri="{FF2B5EF4-FFF2-40B4-BE49-F238E27FC236}">
                <a16:creationId xmlns:a16="http://schemas.microsoft.com/office/drawing/2014/main" id="{B0283915-4A53-466C-B603-0447BAA50D90}"/>
              </a:ext>
            </a:extLst>
          </p:cNvPr>
          <p:cNvSpPr txBox="1">
            <a:spLocks noChangeArrowheads="1"/>
          </p:cNvSpPr>
          <p:nvPr/>
        </p:nvSpPr>
        <p:spPr bwMode="auto">
          <a:xfrm>
            <a:off x="2292365" y="6224219"/>
            <a:ext cx="1545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Y-driven</a:t>
            </a:r>
          </a:p>
        </p:txBody>
      </p:sp>
      <p:sp>
        <p:nvSpPr>
          <p:cNvPr id="8198" name="Text Box 30">
            <a:extLst>
              <a:ext uri="{FF2B5EF4-FFF2-40B4-BE49-F238E27FC236}">
                <a16:creationId xmlns:a16="http://schemas.microsoft.com/office/drawing/2014/main" id="{C66ED90E-C934-48B2-B4EA-4C3B7304F5C5}"/>
              </a:ext>
            </a:extLst>
          </p:cNvPr>
          <p:cNvSpPr txBox="1">
            <a:spLocks noChangeArrowheads="1"/>
          </p:cNvSpPr>
          <p:nvPr/>
        </p:nvSpPr>
        <p:spPr bwMode="auto">
          <a:xfrm>
            <a:off x="1385329" y="1752083"/>
            <a:ext cx="21605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eaLnBrk="1" hangingPunct="1">
              <a:spcBef>
                <a:spcPct val="50000"/>
              </a:spcBef>
              <a:buClrTx/>
              <a:buSzTx/>
              <a:buFontTx/>
              <a:buNone/>
            </a:pPr>
            <a:r>
              <a:rPr lang="en-US" altLang="en-US" sz="1600" b="1" dirty="0"/>
              <a:t>Fixed intercept, varying slope</a:t>
            </a:r>
          </a:p>
        </p:txBody>
      </p:sp>
      <p:sp>
        <p:nvSpPr>
          <p:cNvPr id="8199" name="Text Box 31">
            <a:extLst>
              <a:ext uri="{FF2B5EF4-FFF2-40B4-BE49-F238E27FC236}">
                <a16:creationId xmlns:a16="http://schemas.microsoft.com/office/drawing/2014/main" id="{273C1C83-2F96-4546-B130-433A05E1425F}"/>
              </a:ext>
            </a:extLst>
          </p:cNvPr>
          <p:cNvSpPr txBox="1">
            <a:spLocks noChangeArrowheads="1"/>
          </p:cNvSpPr>
          <p:nvPr/>
        </p:nvSpPr>
        <p:spPr bwMode="auto">
          <a:xfrm>
            <a:off x="1214536" y="4269996"/>
            <a:ext cx="20326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eaLnBrk="1" hangingPunct="1">
              <a:spcBef>
                <a:spcPct val="50000"/>
              </a:spcBef>
              <a:buClrTx/>
              <a:buSzTx/>
              <a:buFontTx/>
              <a:buNone/>
            </a:pPr>
            <a:r>
              <a:rPr lang="en-US" altLang="en-US" sz="1600" b="1" dirty="0"/>
              <a:t>Fixed slope, varying intercept</a:t>
            </a:r>
          </a:p>
        </p:txBody>
      </p:sp>
      <p:sp>
        <p:nvSpPr>
          <p:cNvPr id="8206" name="Text Box 39">
            <a:extLst>
              <a:ext uri="{FF2B5EF4-FFF2-40B4-BE49-F238E27FC236}">
                <a16:creationId xmlns:a16="http://schemas.microsoft.com/office/drawing/2014/main" id="{64702CD7-6E0D-4D13-BBC9-24E64BC0350A}"/>
              </a:ext>
            </a:extLst>
          </p:cNvPr>
          <p:cNvSpPr txBox="1">
            <a:spLocks noChangeArrowheads="1"/>
          </p:cNvSpPr>
          <p:nvPr/>
        </p:nvSpPr>
        <p:spPr bwMode="auto">
          <a:xfrm>
            <a:off x="2690840" y="1144300"/>
            <a:ext cx="5040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2400" dirty="0">
                <a:solidFill>
                  <a:schemeClr val="accent1"/>
                </a:solidFill>
              </a:rPr>
              <a:t>Slope-Intercept System</a:t>
            </a:r>
          </a:p>
        </p:txBody>
      </p:sp>
      <p:sp>
        <p:nvSpPr>
          <p:cNvPr id="15" name="Content Placeholder 2">
            <a:extLst>
              <a:ext uri="{FF2B5EF4-FFF2-40B4-BE49-F238E27FC236}">
                <a16:creationId xmlns:a16="http://schemas.microsoft.com/office/drawing/2014/main" id="{76E009CF-D71F-4C6B-A2C0-33F1FF8BC82F}"/>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7" name="Content Placeholder 2">
            <a:extLst>
              <a:ext uri="{FF2B5EF4-FFF2-40B4-BE49-F238E27FC236}">
                <a16:creationId xmlns:a16="http://schemas.microsoft.com/office/drawing/2014/main" id="{72AA1F49-9912-4E68-8B8B-4399B796992F}"/>
              </a:ext>
            </a:extLst>
          </p:cNvPr>
          <p:cNvSpPr txBox="1">
            <a:spLocks/>
          </p:cNvSpPr>
          <p:nvPr/>
        </p:nvSpPr>
        <p:spPr>
          <a:xfrm>
            <a:off x="581193" y="506091"/>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Discrete Parameterization of Line Segments</a:t>
            </a:r>
          </a:p>
          <a:p>
            <a:pPr algn="ctr"/>
            <a:endParaRPr lang="en-US" sz="3200" dirty="0">
              <a:solidFill>
                <a:schemeClr val="tx1"/>
              </a:solidFill>
            </a:endParaRPr>
          </a:p>
        </p:txBody>
      </p:sp>
      <p:sp>
        <p:nvSpPr>
          <p:cNvPr id="20" name="Text Box 28">
            <a:extLst>
              <a:ext uri="{FF2B5EF4-FFF2-40B4-BE49-F238E27FC236}">
                <a16:creationId xmlns:a16="http://schemas.microsoft.com/office/drawing/2014/main" id="{EF854A21-9E31-45A4-B124-A86B32448FA0}"/>
              </a:ext>
            </a:extLst>
          </p:cNvPr>
          <p:cNvSpPr txBox="1">
            <a:spLocks noChangeArrowheads="1"/>
          </p:cNvSpPr>
          <p:nvPr/>
        </p:nvSpPr>
        <p:spPr bwMode="auto">
          <a:xfrm>
            <a:off x="6681517" y="2324076"/>
            <a:ext cx="1512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X-driven</a:t>
            </a:r>
          </a:p>
        </p:txBody>
      </p:sp>
      <p:sp>
        <p:nvSpPr>
          <p:cNvPr id="21" name="Text Box 29">
            <a:extLst>
              <a:ext uri="{FF2B5EF4-FFF2-40B4-BE49-F238E27FC236}">
                <a16:creationId xmlns:a16="http://schemas.microsoft.com/office/drawing/2014/main" id="{2A6CC375-5C02-447C-86FA-D51B2A15721F}"/>
              </a:ext>
            </a:extLst>
          </p:cNvPr>
          <p:cNvSpPr txBox="1">
            <a:spLocks noChangeArrowheads="1"/>
          </p:cNvSpPr>
          <p:nvPr/>
        </p:nvSpPr>
        <p:spPr bwMode="auto">
          <a:xfrm>
            <a:off x="6610080" y="5720123"/>
            <a:ext cx="1584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Z-driven</a:t>
            </a:r>
          </a:p>
        </p:txBody>
      </p:sp>
      <p:pic>
        <p:nvPicPr>
          <p:cNvPr id="22" name="Picture 21">
            <a:extLst>
              <a:ext uri="{FF2B5EF4-FFF2-40B4-BE49-F238E27FC236}">
                <a16:creationId xmlns:a16="http://schemas.microsoft.com/office/drawing/2014/main" id="{C6A47208-8D17-442A-8516-B280B5755A6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8349651" y="1663259"/>
            <a:ext cx="2457020" cy="1912550"/>
          </a:xfrm>
          <a:prstGeom prst="rect">
            <a:avLst/>
          </a:prstGeom>
        </p:spPr>
      </p:pic>
      <p:pic>
        <p:nvPicPr>
          <p:cNvPr id="23" name="Picture 22">
            <a:extLst>
              <a:ext uri="{FF2B5EF4-FFF2-40B4-BE49-F238E27FC236}">
                <a16:creationId xmlns:a16="http://schemas.microsoft.com/office/drawing/2014/main" id="{3817A068-8F08-47B2-A2AB-902D0225DE0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8341579" y="3417780"/>
            <a:ext cx="2453106" cy="1837785"/>
          </a:xfrm>
          <a:prstGeom prst="rect">
            <a:avLst/>
          </a:prstGeom>
        </p:spPr>
      </p:pic>
      <p:pic>
        <p:nvPicPr>
          <p:cNvPr id="24" name="Picture 23">
            <a:extLst>
              <a:ext uri="{FF2B5EF4-FFF2-40B4-BE49-F238E27FC236}">
                <a16:creationId xmlns:a16="http://schemas.microsoft.com/office/drawing/2014/main" id="{C393BE46-135D-4A89-A6FB-D4AC0F2B1574}"/>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8485218" y="5020215"/>
            <a:ext cx="2185885" cy="1837785"/>
          </a:xfrm>
          <a:prstGeom prst="rect">
            <a:avLst/>
          </a:prstGeom>
        </p:spPr>
      </p:pic>
      <p:pic>
        <p:nvPicPr>
          <p:cNvPr id="25" name="Picture 24">
            <a:extLst>
              <a:ext uri="{FF2B5EF4-FFF2-40B4-BE49-F238E27FC236}">
                <a16:creationId xmlns:a16="http://schemas.microsoft.com/office/drawing/2014/main" id="{E0FA95A5-0C59-483E-8441-84AD17F67A5F}"/>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389887" y="2546230"/>
            <a:ext cx="1708150" cy="1280795"/>
          </a:xfrm>
          <a:prstGeom prst="rect">
            <a:avLst/>
          </a:prstGeom>
        </p:spPr>
      </p:pic>
      <p:pic>
        <p:nvPicPr>
          <p:cNvPr id="27" name="Picture 26">
            <a:extLst>
              <a:ext uri="{FF2B5EF4-FFF2-40B4-BE49-F238E27FC236}">
                <a16:creationId xmlns:a16="http://schemas.microsoft.com/office/drawing/2014/main" id="{40CD0A8F-CA01-4EC8-996F-382CACC87142}"/>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2457771" y="2536705"/>
            <a:ext cx="1720850" cy="1290320"/>
          </a:xfrm>
          <a:prstGeom prst="rect">
            <a:avLst/>
          </a:prstGeom>
        </p:spPr>
      </p:pic>
      <p:pic>
        <p:nvPicPr>
          <p:cNvPr id="5" name="Picture 4">
            <a:extLst>
              <a:ext uri="{FF2B5EF4-FFF2-40B4-BE49-F238E27FC236}">
                <a16:creationId xmlns:a16="http://schemas.microsoft.com/office/drawing/2014/main" id="{29EFAC3F-B3A6-413B-9B99-6468ADA5CC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9887" y="4970621"/>
            <a:ext cx="1668100" cy="1251075"/>
          </a:xfrm>
          <a:prstGeom prst="rect">
            <a:avLst/>
          </a:prstGeom>
        </p:spPr>
      </p:pic>
      <p:pic>
        <p:nvPicPr>
          <p:cNvPr id="7" name="Picture 6">
            <a:extLst>
              <a:ext uri="{FF2B5EF4-FFF2-40B4-BE49-F238E27FC236}">
                <a16:creationId xmlns:a16="http://schemas.microsoft.com/office/drawing/2014/main" id="{9A0DF8C7-7195-4A57-8BE7-4FD598D0661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65623" y="4857294"/>
            <a:ext cx="1720850" cy="1290637"/>
          </a:xfrm>
          <a:prstGeom prst="rect">
            <a:avLst/>
          </a:prstGeom>
        </p:spPr>
      </p:pic>
      <p:sp>
        <p:nvSpPr>
          <p:cNvPr id="32" name="Text Box 28">
            <a:extLst>
              <a:ext uri="{FF2B5EF4-FFF2-40B4-BE49-F238E27FC236}">
                <a16:creationId xmlns:a16="http://schemas.microsoft.com/office/drawing/2014/main" id="{4594DA94-AF83-48DF-BF58-9267238AA99D}"/>
              </a:ext>
            </a:extLst>
          </p:cNvPr>
          <p:cNvSpPr txBox="1">
            <a:spLocks noChangeArrowheads="1"/>
          </p:cNvSpPr>
          <p:nvPr/>
        </p:nvSpPr>
        <p:spPr bwMode="auto">
          <a:xfrm>
            <a:off x="318570" y="3749260"/>
            <a:ext cx="1512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X-driven</a:t>
            </a:r>
          </a:p>
        </p:txBody>
      </p:sp>
      <p:sp>
        <p:nvSpPr>
          <p:cNvPr id="33" name="Text Box 29">
            <a:extLst>
              <a:ext uri="{FF2B5EF4-FFF2-40B4-BE49-F238E27FC236}">
                <a16:creationId xmlns:a16="http://schemas.microsoft.com/office/drawing/2014/main" id="{582FBC9B-54F9-47DF-8A13-25D7AAB076B2}"/>
              </a:ext>
            </a:extLst>
          </p:cNvPr>
          <p:cNvSpPr txBox="1">
            <a:spLocks noChangeArrowheads="1"/>
          </p:cNvSpPr>
          <p:nvPr/>
        </p:nvSpPr>
        <p:spPr bwMode="auto">
          <a:xfrm>
            <a:off x="2292365" y="3815592"/>
            <a:ext cx="1545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Y-driven</a:t>
            </a:r>
          </a:p>
        </p:txBody>
      </p:sp>
      <p:sp>
        <p:nvSpPr>
          <p:cNvPr id="34" name="Text Box 29">
            <a:extLst>
              <a:ext uri="{FF2B5EF4-FFF2-40B4-BE49-F238E27FC236}">
                <a16:creationId xmlns:a16="http://schemas.microsoft.com/office/drawing/2014/main" id="{C01DB998-1E68-4388-B8FC-5F877791CAE8}"/>
              </a:ext>
            </a:extLst>
          </p:cNvPr>
          <p:cNvSpPr txBox="1">
            <a:spLocks noChangeArrowheads="1"/>
          </p:cNvSpPr>
          <p:nvPr/>
        </p:nvSpPr>
        <p:spPr bwMode="auto">
          <a:xfrm>
            <a:off x="6629291" y="4114168"/>
            <a:ext cx="1545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Y-driven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Computation of the X-ray Transform</a:t>
            </a:r>
            <a:endParaRPr lang="en-US" sz="3200" dirty="0">
              <a:solidFill>
                <a:schemeClr val="tx1"/>
              </a:solidFill>
            </a:endParaRPr>
          </a:p>
        </p:txBody>
      </p:sp>
      <p:graphicFrame>
        <p:nvGraphicFramePr>
          <p:cNvPr id="8" name="Object 23">
            <a:extLst>
              <a:ext uri="{FF2B5EF4-FFF2-40B4-BE49-F238E27FC236}">
                <a16:creationId xmlns:a16="http://schemas.microsoft.com/office/drawing/2014/main" id="{45D3077C-40B0-4708-AD0A-8A0911ED39FF}"/>
              </a:ext>
            </a:extLst>
          </p:cNvPr>
          <p:cNvGraphicFramePr>
            <a:graphicFrameLocks noChangeAspect="1"/>
          </p:cNvGraphicFramePr>
          <p:nvPr>
            <p:extLst>
              <p:ext uri="{D42A27DB-BD31-4B8C-83A1-F6EECF244321}">
                <p14:modId xmlns:p14="http://schemas.microsoft.com/office/powerpoint/2010/main" val="3989304974"/>
              </p:ext>
            </p:extLst>
          </p:nvPr>
        </p:nvGraphicFramePr>
        <p:xfrm>
          <a:off x="1346613" y="4467962"/>
          <a:ext cx="2667000" cy="614362"/>
        </p:xfrm>
        <a:graphic>
          <a:graphicData uri="http://schemas.openxmlformats.org/presentationml/2006/ole">
            <mc:AlternateContent xmlns:mc="http://schemas.openxmlformats.org/markup-compatibility/2006">
              <mc:Choice xmlns:v="urn:schemas-microsoft-com:vml" Requires="v">
                <p:oleObj spid="_x0000_s9018" name="משוואה" r:id="rId4" imgW="1803240" imgH="355320" progId="Equation.3">
                  <p:embed/>
                </p:oleObj>
              </mc:Choice>
              <mc:Fallback>
                <p:oleObj name="משוואה" r:id="rId4" imgW="1803240" imgH="355320" progId="Equation.3">
                  <p:embed/>
                  <p:pic>
                    <p:nvPicPr>
                      <p:cNvPr id="26"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6613" y="4467962"/>
                        <a:ext cx="2667000" cy="614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25">
            <a:extLst>
              <a:ext uri="{FF2B5EF4-FFF2-40B4-BE49-F238E27FC236}">
                <a16:creationId xmlns:a16="http://schemas.microsoft.com/office/drawing/2014/main" id="{9B8DF4D3-202C-44F0-A041-EBA0099CBDAA}"/>
              </a:ext>
            </a:extLst>
          </p:cNvPr>
          <p:cNvGraphicFramePr>
            <a:graphicFrameLocks noChangeAspect="1"/>
          </p:cNvGraphicFramePr>
          <p:nvPr>
            <p:extLst>
              <p:ext uri="{D42A27DB-BD31-4B8C-83A1-F6EECF244321}">
                <p14:modId xmlns:p14="http://schemas.microsoft.com/office/powerpoint/2010/main" val="590548697"/>
              </p:ext>
            </p:extLst>
          </p:nvPr>
        </p:nvGraphicFramePr>
        <p:xfrm>
          <a:off x="840376" y="5114980"/>
          <a:ext cx="3810000" cy="579198"/>
        </p:xfrm>
        <a:graphic>
          <a:graphicData uri="http://schemas.openxmlformats.org/presentationml/2006/ole">
            <mc:AlternateContent xmlns:mc="http://schemas.openxmlformats.org/markup-compatibility/2006">
              <mc:Choice xmlns:v="urn:schemas-microsoft-com:vml" Requires="v">
                <p:oleObj spid="_x0000_s9019" name="Equation" r:id="rId6" imgW="2539800" imgH="393480" progId="">
                  <p:embed/>
                </p:oleObj>
              </mc:Choice>
              <mc:Fallback>
                <p:oleObj name="Equation" r:id="rId6" imgW="2539800" imgH="393480" progId="">
                  <p:embed/>
                  <p:pic>
                    <p:nvPicPr>
                      <p:cNvPr id="28" name="Object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0376" y="5114980"/>
                        <a:ext cx="3810000" cy="5791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 Box 35">
            <a:extLst>
              <a:ext uri="{FF2B5EF4-FFF2-40B4-BE49-F238E27FC236}">
                <a16:creationId xmlns:a16="http://schemas.microsoft.com/office/drawing/2014/main" id="{12FA5021-AA7F-42AC-87BA-7E4E8875F0A3}"/>
              </a:ext>
            </a:extLst>
          </p:cNvPr>
          <p:cNvSpPr txBox="1">
            <a:spLocks noChangeArrowheads="1"/>
          </p:cNvSpPr>
          <p:nvPr/>
        </p:nvSpPr>
        <p:spPr bwMode="auto">
          <a:xfrm>
            <a:off x="568474" y="5988176"/>
            <a:ext cx="4897821" cy="369332"/>
          </a:xfrm>
          <a:prstGeom prst="rect">
            <a:avLst/>
          </a:prstGeom>
          <a:noFill/>
          <a:ln w="9525">
            <a:noFill/>
            <a:miter lim="800000"/>
            <a:headEnd/>
            <a:tailEnd/>
          </a:ln>
          <a:effectLst/>
        </p:spPr>
        <p:txBody>
          <a:bodyPr wrap="square">
            <a:spAutoFit/>
          </a:bodyPr>
          <a:lstStyle/>
          <a:p>
            <a:pPr algn="l" rtl="0">
              <a:spcBef>
                <a:spcPct val="50000"/>
              </a:spcBef>
            </a:pPr>
            <a:r>
              <a:rPr lang="en-US" dirty="0"/>
              <a:t>Computational Complexity – O(</a:t>
            </a:r>
            <a:r>
              <a:rPr lang="en-US" i="1" dirty="0"/>
              <a:t>N)</a:t>
            </a:r>
            <a:r>
              <a:rPr lang="en-US" dirty="0"/>
              <a:t> per coefficient</a:t>
            </a:r>
          </a:p>
        </p:txBody>
      </p:sp>
      <p:grpSp>
        <p:nvGrpSpPr>
          <p:cNvPr id="12" name="Group 11">
            <a:extLst>
              <a:ext uri="{FF2B5EF4-FFF2-40B4-BE49-F238E27FC236}">
                <a16:creationId xmlns:a16="http://schemas.microsoft.com/office/drawing/2014/main" id="{81937675-600D-4D71-8EB2-247A540B0F09}"/>
              </a:ext>
            </a:extLst>
          </p:cNvPr>
          <p:cNvGrpSpPr/>
          <p:nvPr/>
        </p:nvGrpSpPr>
        <p:grpSpPr>
          <a:xfrm>
            <a:off x="1146975" y="1777992"/>
            <a:ext cx="3152775" cy="2324099"/>
            <a:chOff x="2333625" y="1485901"/>
            <a:chExt cx="3152775" cy="2324099"/>
          </a:xfrm>
        </p:grpSpPr>
        <p:grpSp>
          <p:nvGrpSpPr>
            <p:cNvPr id="13" name="Group 3">
              <a:extLst>
                <a:ext uri="{FF2B5EF4-FFF2-40B4-BE49-F238E27FC236}">
                  <a16:creationId xmlns:a16="http://schemas.microsoft.com/office/drawing/2014/main" id="{8032053B-531E-4CE7-881D-FF4418916057}"/>
                </a:ext>
              </a:extLst>
            </p:cNvPr>
            <p:cNvGrpSpPr>
              <a:grpSpLocks/>
            </p:cNvGrpSpPr>
            <p:nvPr/>
          </p:nvGrpSpPr>
          <p:grpSpPr bwMode="auto">
            <a:xfrm>
              <a:off x="2333625" y="1485901"/>
              <a:ext cx="3152775" cy="2324099"/>
              <a:chOff x="975" y="1162"/>
              <a:chExt cx="3267" cy="2448"/>
            </a:xfrm>
          </p:grpSpPr>
          <p:pic>
            <p:nvPicPr>
              <p:cNvPr id="20" name="Picture 4" descr="cube">
                <a:extLst>
                  <a:ext uri="{FF2B5EF4-FFF2-40B4-BE49-F238E27FC236}">
                    <a16:creationId xmlns:a16="http://schemas.microsoft.com/office/drawing/2014/main" id="{5CF9BA22-D382-4EE7-97BC-B9FBE57031ED}"/>
                  </a:ext>
                </a:extLst>
              </p:cNvPr>
              <p:cNvPicPr>
                <a:picLocks noChangeAspect="1" noChangeArrowheads="1"/>
              </p:cNvPicPr>
              <p:nvPr/>
            </p:nvPicPr>
            <p:blipFill>
              <a:blip r:embed="rId8" cstate="print"/>
              <a:srcRect/>
              <a:stretch>
                <a:fillRect/>
              </a:stretch>
            </p:blipFill>
            <p:spPr bwMode="auto">
              <a:xfrm>
                <a:off x="975" y="1162"/>
                <a:ext cx="3267" cy="2448"/>
              </a:xfrm>
              <a:prstGeom prst="rect">
                <a:avLst/>
              </a:prstGeom>
              <a:noFill/>
              <a:ln/>
              <a:effectLst/>
            </p:spPr>
          </p:pic>
          <p:grpSp>
            <p:nvGrpSpPr>
              <p:cNvPr id="21" name="Group 5">
                <a:extLst>
                  <a:ext uri="{FF2B5EF4-FFF2-40B4-BE49-F238E27FC236}">
                    <a16:creationId xmlns:a16="http://schemas.microsoft.com/office/drawing/2014/main" id="{6A7DB167-B14E-4C9D-9B6B-0AF386761189}"/>
                  </a:ext>
                </a:extLst>
              </p:cNvPr>
              <p:cNvGrpSpPr>
                <a:grpSpLocks/>
              </p:cNvGrpSpPr>
              <p:nvPr/>
            </p:nvGrpSpPr>
            <p:grpSpPr bwMode="auto">
              <a:xfrm>
                <a:off x="1518" y="1480"/>
                <a:ext cx="2312" cy="1754"/>
                <a:chOff x="2880" y="1980"/>
                <a:chExt cx="4140" cy="3341"/>
              </a:xfrm>
            </p:grpSpPr>
            <p:sp>
              <p:nvSpPr>
                <p:cNvPr id="22" name="Text Box 6">
                  <a:extLst>
                    <a:ext uri="{FF2B5EF4-FFF2-40B4-BE49-F238E27FC236}">
                      <a16:creationId xmlns:a16="http://schemas.microsoft.com/office/drawing/2014/main" id="{422D7F31-F400-48C4-9784-7D3EBB524D00}"/>
                    </a:ext>
                  </a:extLst>
                </p:cNvPr>
                <p:cNvSpPr txBox="1">
                  <a:spLocks noChangeArrowheads="1"/>
                </p:cNvSpPr>
                <p:nvPr/>
              </p:nvSpPr>
              <p:spPr bwMode="auto">
                <a:xfrm>
                  <a:off x="5217" y="1980"/>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1</a:t>
                  </a:r>
                  <a:endParaRPr lang="en-US" sz="1100"/>
                </a:p>
              </p:txBody>
            </p:sp>
            <p:sp>
              <p:nvSpPr>
                <p:cNvPr id="23" name="Text Box 7">
                  <a:extLst>
                    <a:ext uri="{FF2B5EF4-FFF2-40B4-BE49-F238E27FC236}">
                      <a16:creationId xmlns:a16="http://schemas.microsoft.com/office/drawing/2014/main" id="{56BF14D4-81F6-47D5-914A-245BAD0B7DA3}"/>
                    </a:ext>
                  </a:extLst>
                </p:cNvPr>
                <p:cNvSpPr txBox="1">
                  <a:spLocks noChangeArrowheads="1"/>
                </p:cNvSpPr>
                <p:nvPr/>
              </p:nvSpPr>
              <p:spPr bwMode="auto">
                <a:xfrm>
                  <a:off x="3059" y="2005"/>
                  <a:ext cx="540" cy="618"/>
                </a:xfrm>
                <a:prstGeom prst="rect">
                  <a:avLst/>
                </a:prstGeom>
                <a:noFill/>
                <a:ln w="19050">
                  <a:noFill/>
                  <a:miter lim="800000"/>
                  <a:headEnd/>
                  <a:tailEnd/>
                </a:ln>
              </p:spPr>
              <p:txBody>
                <a:bodyPr>
                  <a:spAutoFit/>
                </a:bodyPr>
                <a:lstStyle/>
                <a:p>
                  <a:pPr algn="l" rtl="0"/>
                  <a:r>
                    <a:rPr lang="en-US" sz="1400" b="1" noProof="1">
                      <a:solidFill>
                        <a:srgbClr val="FFFFFF"/>
                      </a:solidFill>
                      <a:latin typeface="Times New Roman" pitchFamily="18" charset="0"/>
                    </a:rPr>
                    <a:t>0</a:t>
                  </a:r>
                  <a:endParaRPr lang="en-US" sz="1100" dirty="0"/>
                </a:p>
              </p:txBody>
            </p:sp>
            <p:sp>
              <p:nvSpPr>
                <p:cNvPr id="24" name="Text Box 8">
                  <a:extLst>
                    <a:ext uri="{FF2B5EF4-FFF2-40B4-BE49-F238E27FC236}">
                      <a16:creationId xmlns:a16="http://schemas.microsoft.com/office/drawing/2014/main" id="{A88DBC3C-12C6-4092-A2F3-2F2321AB8581}"/>
                    </a:ext>
                  </a:extLst>
                </p:cNvPr>
                <p:cNvSpPr txBox="1">
                  <a:spLocks noChangeArrowheads="1"/>
                </p:cNvSpPr>
                <p:nvPr/>
              </p:nvSpPr>
              <p:spPr bwMode="auto">
                <a:xfrm>
                  <a:off x="5217" y="2878"/>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3</a:t>
                  </a:r>
                  <a:endParaRPr lang="en-US" sz="1100"/>
                </a:p>
              </p:txBody>
            </p:sp>
            <p:sp>
              <p:nvSpPr>
                <p:cNvPr id="25" name="Text Box 9">
                  <a:extLst>
                    <a:ext uri="{FF2B5EF4-FFF2-40B4-BE49-F238E27FC236}">
                      <a16:creationId xmlns:a16="http://schemas.microsoft.com/office/drawing/2014/main" id="{AD00732A-AEA7-40E5-99D2-D62E3A12D62E}"/>
                    </a:ext>
                  </a:extLst>
                </p:cNvPr>
                <p:cNvSpPr txBox="1">
                  <a:spLocks noChangeArrowheads="1"/>
                </p:cNvSpPr>
                <p:nvPr/>
              </p:nvSpPr>
              <p:spPr bwMode="auto">
                <a:xfrm>
                  <a:off x="6301" y="3802"/>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3</a:t>
                  </a:r>
                  <a:endParaRPr lang="en-US" sz="1100" dirty="0"/>
                </a:p>
              </p:txBody>
            </p:sp>
            <p:sp>
              <p:nvSpPr>
                <p:cNvPr id="26" name="Text Box 10">
                  <a:extLst>
                    <a:ext uri="{FF2B5EF4-FFF2-40B4-BE49-F238E27FC236}">
                      <a16:creationId xmlns:a16="http://schemas.microsoft.com/office/drawing/2014/main" id="{7AAFBE24-B7F1-4A63-9431-13B77BD4A9B4}"/>
                    </a:ext>
                  </a:extLst>
                </p:cNvPr>
                <p:cNvSpPr txBox="1">
                  <a:spLocks noChangeArrowheads="1"/>
                </p:cNvSpPr>
                <p:nvPr/>
              </p:nvSpPr>
              <p:spPr bwMode="auto">
                <a:xfrm>
                  <a:off x="4141" y="4674"/>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3</a:t>
                  </a:r>
                  <a:endParaRPr lang="en-US" sz="1100"/>
                </a:p>
              </p:txBody>
            </p:sp>
            <p:sp>
              <p:nvSpPr>
                <p:cNvPr id="27" name="Text Box 11">
                  <a:extLst>
                    <a:ext uri="{FF2B5EF4-FFF2-40B4-BE49-F238E27FC236}">
                      <a16:creationId xmlns:a16="http://schemas.microsoft.com/office/drawing/2014/main" id="{51871466-ECC7-4EC9-94B1-DFE5F7AB6013}"/>
                    </a:ext>
                  </a:extLst>
                </p:cNvPr>
                <p:cNvSpPr txBox="1">
                  <a:spLocks noChangeArrowheads="1"/>
                </p:cNvSpPr>
                <p:nvPr/>
              </p:nvSpPr>
              <p:spPr bwMode="auto">
                <a:xfrm>
                  <a:off x="6301" y="4701"/>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4</a:t>
                  </a:r>
                  <a:endParaRPr lang="en-US" sz="1100"/>
                </a:p>
              </p:txBody>
            </p:sp>
            <p:sp>
              <p:nvSpPr>
                <p:cNvPr id="28" name="Text Box 12">
                  <a:extLst>
                    <a:ext uri="{FF2B5EF4-FFF2-40B4-BE49-F238E27FC236}">
                      <a16:creationId xmlns:a16="http://schemas.microsoft.com/office/drawing/2014/main" id="{1A9C2F43-CA05-46EA-8724-C251A30B15FB}"/>
                    </a:ext>
                  </a:extLst>
                </p:cNvPr>
                <p:cNvSpPr txBox="1">
                  <a:spLocks noChangeArrowheads="1"/>
                </p:cNvSpPr>
                <p:nvPr/>
              </p:nvSpPr>
              <p:spPr bwMode="auto">
                <a:xfrm>
                  <a:off x="3071" y="3802"/>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6</a:t>
                  </a:r>
                  <a:endParaRPr lang="en-US" sz="1100" dirty="0"/>
                </a:p>
              </p:txBody>
            </p:sp>
            <p:sp>
              <p:nvSpPr>
                <p:cNvPr id="29" name="Text Box 13">
                  <a:extLst>
                    <a:ext uri="{FF2B5EF4-FFF2-40B4-BE49-F238E27FC236}">
                      <a16:creationId xmlns:a16="http://schemas.microsoft.com/office/drawing/2014/main" id="{F8E8CB6B-008C-4034-8ACC-AECD609A89F8}"/>
                    </a:ext>
                  </a:extLst>
                </p:cNvPr>
                <p:cNvSpPr txBox="1">
                  <a:spLocks noChangeArrowheads="1"/>
                </p:cNvSpPr>
                <p:nvPr/>
              </p:nvSpPr>
              <p:spPr bwMode="auto">
                <a:xfrm>
                  <a:off x="4141" y="2878"/>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5</a:t>
                  </a:r>
                  <a:endParaRPr lang="en-US" sz="1100" dirty="0"/>
                </a:p>
              </p:txBody>
            </p:sp>
            <p:sp>
              <p:nvSpPr>
                <p:cNvPr id="30" name="Text Box 14">
                  <a:extLst>
                    <a:ext uri="{FF2B5EF4-FFF2-40B4-BE49-F238E27FC236}">
                      <a16:creationId xmlns:a16="http://schemas.microsoft.com/office/drawing/2014/main" id="{92B20E65-2882-42C3-93B2-B15A1D6A2A5E}"/>
                    </a:ext>
                  </a:extLst>
                </p:cNvPr>
                <p:cNvSpPr txBox="1">
                  <a:spLocks noChangeArrowheads="1"/>
                </p:cNvSpPr>
                <p:nvPr/>
              </p:nvSpPr>
              <p:spPr bwMode="auto">
                <a:xfrm>
                  <a:off x="3059" y="4701"/>
                  <a:ext cx="509"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9</a:t>
                  </a:r>
                  <a:endParaRPr lang="en-US" sz="1400" dirty="0"/>
                </a:p>
              </p:txBody>
            </p:sp>
            <p:sp>
              <p:nvSpPr>
                <p:cNvPr id="31" name="Text Box 15">
                  <a:extLst>
                    <a:ext uri="{FF2B5EF4-FFF2-40B4-BE49-F238E27FC236}">
                      <a16:creationId xmlns:a16="http://schemas.microsoft.com/office/drawing/2014/main" id="{35696A84-185F-409B-9A96-D3632B96F30D}"/>
                    </a:ext>
                  </a:extLst>
                </p:cNvPr>
                <p:cNvSpPr txBox="1">
                  <a:spLocks noChangeArrowheads="1"/>
                </p:cNvSpPr>
                <p:nvPr/>
              </p:nvSpPr>
              <p:spPr bwMode="auto">
                <a:xfrm>
                  <a:off x="5228" y="4703"/>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8</a:t>
                  </a:r>
                  <a:endParaRPr lang="en-US" sz="1100"/>
                </a:p>
              </p:txBody>
            </p:sp>
            <p:sp>
              <p:nvSpPr>
                <p:cNvPr id="32" name="Text Box 16">
                  <a:extLst>
                    <a:ext uri="{FF2B5EF4-FFF2-40B4-BE49-F238E27FC236}">
                      <a16:creationId xmlns:a16="http://schemas.microsoft.com/office/drawing/2014/main" id="{B3F5751C-6776-4BE0-A416-91FCD9DC9CC3}"/>
                    </a:ext>
                  </a:extLst>
                </p:cNvPr>
                <p:cNvSpPr txBox="1">
                  <a:spLocks noChangeArrowheads="1"/>
                </p:cNvSpPr>
                <p:nvPr/>
              </p:nvSpPr>
              <p:spPr bwMode="auto">
                <a:xfrm>
                  <a:off x="6301" y="2005"/>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9</a:t>
                  </a:r>
                  <a:endParaRPr lang="en-US" sz="1100"/>
                </a:p>
              </p:txBody>
            </p:sp>
            <p:sp>
              <p:nvSpPr>
                <p:cNvPr id="33" name="Text Box 17">
                  <a:extLst>
                    <a:ext uri="{FF2B5EF4-FFF2-40B4-BE49-F238E27FC236}">
                      <a16:creationId xmlns:a16="http://schemas.microsoft.com/office/drawing/2014/main" id="{B8DEEB72-D089-4E23-8536-2966C89B3169}"/>
                    </a:ext>
                  </a:extLst>
                </p:cNvPr>
                <p:cNvSpPr txBox="1">
                  <a:spLocks noChangeArrowheads="1"/>
                </p:cNvSpPr>
                <p:nvPr/>
              </p:nvSpPr>
              <p:spPr bwMode="auto">
                <a:xfrm>
                  <a:off x="2880" y="2878"/>
                  <a:ext cx="676"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10</a:t>
                  </a:r>
                  <a:endParaRPr lang="en-US" sz="1100"/>
                </a:p>
              </p:txBody>
            </p:sp>
            <p:sp>
              <p:nvSpPr>
                <p:cNvPr id="34" name="Text Box 18">
                  <a:extLst>
                    <a:ext uri="{FF2B5EF4-FFF2-40B4-BE49-F238E27FC236}">
                      <a16:creationId xmlns:a16="http://schemas.microsoft.com/office/drawing/2014/main" id="{DC2913D3-8F79-45F7-B953-6068A5773585}"/>
                    </a:ext>
                  </a:extLst>
                </p:cNvPr>
                <p:cNvSpPr txBox="1">
                  <a:spLocks noChangeArrowheads="1"/>
                </p:cNvSpPr>
                <p:nvPr/>
              </p:nvSpPr>
              <p:spPr bwMode="auto">
                <a:xfrm>
                  <a:off x="5171" y="3805"/>
                  <a:ext cx="676"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10</a:t>
                  </a:r>
                  <a:endParaRPr lang="en-US" sz="1100"/>
                </a:p>
              </p:txBody>
            </p:sp>
            <p:sp>
              <p:nvSpPr>
                <p:cNvPr id="35" name="Text Box 19">
                  <a:extLst>
                    <a:ext uri="{FF2B5EF4-FFF2-40B4-BE49-F238E27FC236}">
                      <a16:creationId xmlns:a16="http://schemas.microsoft.com/office/drawing/2014/main" id="{37FFC579-CE00-4DAA-966F-C0FE5079F09F}"/>
                    </a:ext>
                  </a:extLst>
                </p:cNvPr>
                <p:cNvSpPr txBox="1">
                  <a:spLocks noChangeArrowheads="1"/>
                </p:cNvSpPr>
                <p:nvPr/>
              </p:nvSpPr>
              <p:spPr bwMode="auto">
                <a:xfrm>
                  <a:off x="6253" y="2878"/>
                  <a:ext cx="767" cy="618"/>
                </a:xfrm>
                <a:prstGeom prst="rect">
                  <a:avLst/>
                </a:prstGeom>
                <a:noFill/>
                <a:ln w="19050">
                  <a:noFill/>
                  <a:miter lim="800000"/>
                  <a:headEnd/>
                  <a:tailEnd/>
                </a:ln>
              </p:spPr>
              <p:txBody>
                <a:bodyPr>
                  <a:spAutoFit/>
                </a:bodyPr>
                <a:lstStyle/>
                <a:p>
                  <a:pPr algn="l" rtl="0"/>
                  <a:r>
                    <a:rPr lang="en-US" sz="1400" b="1" noProof="1">
                      <a:latin typeface="Times New Roman" pitchFamily="18" charset="0"/>
                    </a:rPr>
                    <a:t>10</a:t>
                  </a:r>
                  <a:endParaRPr lang="en-US" sz="1100"/>
                </a:p>
              </p:txBody>
            </p:sp>
            <p:sp>
              <p:nvSpPr>
                <p:cNvPr id="36" name="Text Box 20">
                  <a:extLst>
                    <a:ext uri="{FF2B5EF4-FFF2-40B4-BE49-F238E27FC236}">
                      <a16:creationId xmlns:a16="http://schemas.microsoft.com/office/drawing/2014/main" id="{3ABF2CA1-4CF7-457C-A690-85CA710CA02D}"/>
                    </a:ext>
                  </a:extLst>
                </p:cNvPr>
                <p:cNvSpPr txBox="1">
                  <a:spLocks noChangeArrowheads="1"/>
                </p:cNvSpPr>
                <p:nvPr/>
              </p:nvSpPr>
              <p:spPr bwMode="auto">
                <a:xfrm>
                  <a:off x="4141" y="3780"/>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8</a:t>
                  </a:r>
                  <a:endParaRPr lang="en-US" sz="1100"/>
                </a:p>
              </p:txBody>
            </p:sp>
            <p:sp>
              <p:nvSpPr>
                <p:cNvPr id="37" name="Text Box 21">
                  <a:extLst>
                    <a:ext uri="{FF2B5EF4-FFF2-40B4-BE49-F238E27FC236}">
                      <a16:creationId xmlns:a16="http://schemas.microsoft.com/office/drawing/2014/main" id="{85D044F2-B7E5-4805-BE95-DB3243D6B3DB}"/>
                    </a:ext>
                  </a:extLst>
                </p:cNvPr>
                <p:cNvSpPr txBox="1">
                  <a:spLocks noChangeArrowheads="1"/>
                </p:cNvSpPr>
                <p:nvPr/>
              </p:nvSpPr>
              <p:spPr bwMode="auto">
                <a:xfrm>
                  <a:off x="4150" y="1980"/>
                  <a:ext cx="509"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9</a:t>
                  </a:r>
                  <a:endParaRPr lang="en-US" sz="1100"/>
                </a:p>
              </p:txBody>
            </p:sp>
          </p:grpSp>
        </p:grpSp>
        <p:sp>
          <p:nvSpPr>
            <p:cNvPr id="15" name="Line 22">
              <a:extLst>
                <a:ext uri="{FF2B5EF4-FFF2-40B4-BE49-F238E27FC236}">
                  <a16:creationId xmlns:a16="http://schemas.microsoft.com/office/drawing/2014/main" id="{175156CE-8EE5-4CCA-971E-ABDC35546917}"/>
                </a:ext>
              </a:extLst>
            </p:cNvPr>
            <p:cNvSpPr>
              <a:spLocks noChangeShapeType="1"/>
            </p:cNvSpPr>
            <p:nvPr/>
          </p:nvSpPr>
          <p:spPr bwMode="auto">
            <a:xfrm flipV="1">
              <a:off x="2766208" y="2133600"/>
              <a:ext cx="2415392" cy="144780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6" name="Line 26">
              <a:extLst>
                <a:ext uri="{FF2B5EF4-FFF2-40B4-BE49-F238E27FC236}">
                  <a16:creationId xmlns:a16="http://schemas.microsoft.com/office/drawing/2014/main" id="{85DEF03D-D362-4362-BA6D-65C0E1A1B81F}"/>
                </a:ext>
              </a:extLst>
            </p:cNvPr>
            <p:cNvSpPr>
              <a:spLocks noChangeShapeType="1"/>
            </p:cNvSpPr>
            <p:nvPr/>
          </p:nvSpPr>
          <p:spPr bwMode="auto">
            <a:xfrm flipV="1">
              <a:off x="4572000" y="2505456"/>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7" name="Line 26">
              <a:extLst>
                <a:ext uri="{FF2B5EF4-FFF2-40B4-BE49-F238E27FC236}">
                  <a16:creationId xmlns:a16="http://schemas.microsoft.com/office/drawing/2014/main" id="{81800C50-5B21-4808-A671-B6E0558C8862}"/>
                </a:ext>
              </a:extLst>
            </p:cNvPr>
            <p:cNvSpPr>
              <a:spLocks noChangeShapeType="1"/>
            </p:cNvSpPr>
            <p:nvPr/>
          </p:nvSpPr>
          <p:spPr bwMode="auto">
            <a:xfrm flipV="1">
              <a:off x="3962400" y="2871216"/>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8" name="Line 26">
              <a:extLst>
                <a:ext uri="{FF2B5EF4-FFF2-40B4-BE49-F238E27FC236}">
                  <a16:creationId xmlns:a16="http://schemas.microsoft.com/office/drawing/2014/main" id="{A7AAB644-891F-4B01-BFB9-AB2D6B928D98}"/>
                </a:ext>
              </a:extLst>
            </p:cNvPr>
            <p:cNvSpPr>
              <a:spLocks noChangeShapeType="1"/>
            </p:cNvSpPr>
            <p:nvPr/>
          </p:nvSpPr>
          <p:spPr bwMode="auto">
            <a:xfrm flipV="1">
              <a:off x="3572256" y="3081528"/>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9" name="Line 26">
              <a:extLst>
                <a:ext uri="{FF2B5EF4-FFF2-40B4-BE49-F238E27FC236}">
                  <a16:creationId xmlns:a16="http://schemas.microsoft.com/office/drawing/2014/main" id="{B12234D4-E427-48B2-9577-E1DDE54F0078}"/>
                </a:ext>
              </a:extLst>
            </p:cNvPr>
            <p:cNvSpPr>
              <a:spLocks noChangeShapeType="1"/>
            </p:cNvSpPr>
            <p:nvPr/>
          </p:nvSpPr>
          <p:spPr bwMode="auto">
            <a:xfrm flipV="1">
              <a:off x="3352800" y="3233928"/>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grpSp>
      <p:pic>
        <p:nvPicPr>
          <p:cNvPr id="59" name="Picture 58">
            <a:extLst>
              <a:ext uri="{FF2B5EF4-FFF2-40B4-BE49-F238E27FC236}">
                <a16:creationId xmlns:a16="http://schemas.microsoft.com/office/drawing/2014/main" id="{4442EA72-445C-4F69-B3E4-9DD6C9B99F84}"/>
              </a:ext>
            </a:extLst>
          </p:cNvPr>
          <p:cNvPicPr>
            <a:picLocks noChangeAspect="1"/>
          </p:cNvPicPr>
          <p:nvPr/>
        </p:nvPicPr>
        <p:blipFill>
          <a:blip r:embed="rId9"/>
          <a:stretch>
            <a:fillRect/>
          </a:stretch>
        </p:blipFill>
        <p:spPr>
          <a:xfrm>
            <a:off x="7045655" y="1414854"/>
            <a:ext cx="3779239" cy="2702627"/>
          </a:xfrm>
          <a:prstGeom prst="rect">
            <a:avLst/>
          </a:prstGeom>
        </p:spPr>
      </p:pic>
      <p:graphicFrame>
        <p:nvGraphicFramePr>
          <p:cNvPr id="61" name="Object 33">
            <a:extLst>
              <a:ext uri="{FF2B5EF4-FFF2-40B4-BE49-F238E27FC236}">
                <a16:creationId xmlns:a16="http://schemas.microsoft.com/office/drawing/2014/main" id="{B2598FF2-2667-41A4-A3C6-9B0400E8579F}"/>
              </a:ext>
            </a:extLst>
          </p:cNvPr>
          <p:cNvGraphicFramePr>
            <a:graphicFrameLocks noChangeAspect="1"/>
          </p:cNvGraphicFramePr>
          <p:nvPr>
            <p:extLst>
              <p:ext uri="{D42A27DB-BD31-4B8C-83A1-F6EECF244321}">
                <p14:modId xmlns:p14="http://schemas.microsoft.com/office/powerpoint/2010/main" val="3453453240"/>
              </p:ext>
            </p:extLst>
          </p:nvPr>
        </p:nvGraphicFramePr>
        <p:xfrm>
          <a:off x="6635005" y="3982356"/>
          <a:ext cx="4600538" cy="1595536"/>
        </p:xfrm>
        <a:graphic>
          <a:graphicData uri="http://schemas.openxmlformats.org/presentationml/2006/ole">
            <mc:AlternateContent xmlns:mc="http://schemas.openxmlformats.org/markup-compatibility/2006">
              <mc:Choice xmlns:v="urn:schemas-microsoft-com:vml" Requires="v">
                <p:oleObj spid="_x0000_s9020" name="משוואה" r:id="rId10" imgW="2895480" imgH="1180800" progId="Equation.3">
                  <p:embed/>
                </p:oleObj>
              </mc:Choice>
              <mc:Fallback>
                <p:oleObj name="משוואה" r:id="rId10" imgW="2895480" imgH="1180800" progId="Equation.3">
                  <p:embed/>
                  <p:pic>
                    <p:nvPicPr>
                      <p:cNvPr id="5" name="Object 3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35005" y="3982356"/>
                        <a:ext cx="4600538" cy="1595536"/>
                      </a:xfrm>
                      <a:prstGeom prst="rect">
                        <a:avLst/>
                      </a:prstGeom>
                      <a:noFill/>
                      <a:ln w="9525">
                        <a:noFill/>
                        <a:miter lim="800000"/>
                        <a:headEnd/>
                        <a:tailEnd/>
                      </a:ln>
                      <a:effectLst/>
                    </p:spPr>
                  </p:pic>
                </p:oleObj>
              </mc:Fallback>
            </mc:AlternateContent>
          </a:graphicData>
        </a:graphic>
      </p:graphicFrame>
      <p:sp>
        <p:nvSpPr>
          <p:cNvPr id="62" name="Text Box 36">
            <a:extLst>
              <a:ext uri="{FF2B5EF4-FFF2-40B4-BE49-F238E27FC236}">
                <a16:creationId xmlns:a16="http://schemas.microsoft.com/office/drawing/2014/main" id="{8184B96F-57BD-4C97-8B0B-A69EB30C6905}"/>
              </a:ext>
            </a:extLst>
          </p:cNvPr>
          <p:cNvSpPr txBox="1">
            <a:spLocks noChangeArrowheads="1"/>
          </p:cNvSpPr>
          <p:nvPr/>
        </p:nvSpPr>
        <p:spPr bwMode="auto">
          <a:xfrm>
            <a:off x="6791324" y="6466824"/>
            <a:ext cx="5400675" cy="366712"/>
          </a:xfrm>
          <a:prstGeom prst="rect">
            <a:avLst/>
          </a:prstGeom>
          <a:noFill/>
          <a:ln w="9525">
            <a:noFill/>
            <a:miter lim="800000"/>
            <a:headEnd/>
            <a:tailEnd/>
          </a:ln>
          <a:effectLst/>
        </p:spPr>
        <p:txBody>
          <a:bodyPr>
            <a:spAutoFit/>
          </a:bodyPr>
          <a:lstStyle/>
          <a:p>
            <a:pPr algn="l" rtl="0">
              <a:spcBef>
                <a:spcPct val="50000"/>
              </a:spcBef>
            </a:pPr>
            <a:r>
              <a:rPr lang="en-US" i="1" dirty="0"/>
              <a:t>Fast </a:t>
            </a:r>
            <a:r>
              <a:rPr lang="en-US" i="1" dirty="0">
                <a:hlinkClick r:id="rId12" action="ppaction://hlinksldjump"/>
              </a:rPr>
              <a:t>Slant</a:t>
            </a:r>
            <a:r>
              <a:rPr lang="en-US" i="1" dirty="0"/>
              <a:t> Stack (2003), Averbuch  et. al. </a:t>
            </a:r>
          </a:p>
        </p:txBody>
      </p:sp>
      <p:sp>
        <p:nvSpPr>
          <p:cNvPr id="63" name="Rectangle 62">
            <a:extLst>
              <a:ext uri="{FF2B5EF4-FFF2-40B4-BE49-F238E27FC236}">
                <a16:creationId xmlns:a16="http://schemas.microsoft.com/office/drawing/2014/main" id="{0900ABF2-756C-498F-AEA3-01EBB582D6AD}"/>
              </a:ext>
            </a:extLst>
          </p:cNvPr>
          <p:cNvSpPr/>
          <p:nvPr/>
        </p:nvSpPr>
        <p:spPr>
          <a:xfrm>
            <a:off x="840376" y="1234693"/>
            <a:ext cx="11351623" cy="400110"/>
          </a:xfrm>
          <a:prstGeom prst="rect">
            <a:avLst/>
          </a:prstGeom>
        </p:spPr>
        <p:txBody>
          <a:bodyPr wrap="square">
            <a:spAutoFit/>
          </a:bodyPr>
          <a:lstStyle/>
          <a:p>
            <a:pPr>
              <a:spcBef>
                <a:spcPct val="50000"/>
              </a:spcBef>
            </a:pPr>
            <a:r>
              <a:rPr lang="he-IL" sz="2000" dirty="0">
                <a:solidFill>
                  <a:schemeClr val="accent1"/>
                </a:solidFill>
              </a:rPr>
              <a:t>      </a:t>
            </a:r>
            <a:r>
              <a:rPr lang="en-US" sz="2000" dirty="0">
                <a:solidFill>
                  <a:schemeClr val="accent1"/>
                </a:solidFill>
              </a:rPr>
              <a:t>Direct evaluation methods                                  	    </a:t>
            </a:r>
            <a:r>
              <a:rPr lang="he-IL" sz="2000" dirty="0">
                <a:solidFill>
                  <a:schemeClr val="accent1"/>
                </a:solidFill>
              </a:rPr>
              <a:t>         </a:t>
            </a:r>
            <a:r>
              <a:rPr lang="en-US" sz="2000" dirty="0">
                <a:solidFill>
                  <a:schemeClr val="accent1"/>
                </a:solidFill>
              </a:rPr>
              <a:t> Fourier domain based methods </a:t>
            </a:r>
          </a:p>
        </p:txBody>
      </p:sp>
      <p:sp>
        <p:nvSpPr>
          <p:cNvPr id="64" name="Text Box 35">
            <a:extLst>
              <a:ext uri="{FF2B5EF4-FFF2-40B4-BE49-F238E27FC236}">
                <a16:creationId xmlns:a16="http://schemas.microsoft.com/office/drawing/2014/main" id="{E2745884-B8C7-404E-8225-D34553A6F3FB}"/>
              </a:ext>
            </a:extLst>
          </p:cNvPr>
          <p:cNvSpPr txBox="1">
            <a:spLocks noChangeArrowheads="1"/>
          </p:cNvSpPr>
          <p:nvPr/>
        </p:nvSpPr>
        <p:spPr bwMode="auto">
          <a:xfrm>
            <a:off x="5765647" y="5442766"/>
            <a:ext cx="6207993" cy="1000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50000"/>
              </a:spcBef>
              <a:buClrTx/>
              <a:buSzTx/>
              <a:buFontTx/>
              <a:buNone/>
            </a:pPr>
            <a:r>
              <a:rPr lang="en-US" altLang="en-US" sz="1600" dirty="0"/>
              <a:t>Equivalent to computing integrals over trigonometric interpolation of the sampled image. Tied to slope-intercept system.</a:t>
            </a:r>
          </a:p>
          <a:p>
            <a:pPr algn="ctr" rtl="0" eaLnBrk="1" hangingPunct="1">
              <a:spcBef>
                <a:spcPct val="50000"/>
              </a:spcBef>
              <a:buClrTx/>
              <a:buSzTx/>
              <a:buFontTx/>
              <a:buNone/>
            </a:pPr>
            <a:r>
              <a:rPr lang="en-US" altLang="en-US" sz="1800" dirty="0"/>
              <a:t>Computational Complexity – O(</a:t>
            </a:r>
            <a:r>
              <a:rPr lang="en-US" altLang="en-US" sz="1800" i="1" dirty="0"/>
              <a:t>log(N))</a:t>
            </a:r>
            <a:r>
              <a:rPr lang="en-US" altLang="en-US" sz="1800" dirty="0"/>
              <a:t> per coefficient</a:t>
            </a:r>
          </a:p>
        </p:txBody>
      </p:sp>
    </p:spTree>
    <p:extLst>
      <p:ext uri="{BB962C8B-B14F-4D97-AF65-F5344CB8AC3E}">
        <p14:creationId xmlns:p14="http://schemas.microsoft.com/office/powerpoint/2010/main" val="457259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Computation of X-ray</a:t>
            </a:r>
            <a:endParaRPr lang="en-US" sz="3200" dirty="0">
              <a:solidFill>
                <a:schemeClr val="tx1"/>
              </a:solidFill>
            </a:endParaRPr>
          </a:p>
          <a:p>
            <a:pPr algn="ctr"/>
            <a:r>
              <a:rPr lang="en-US" sz="2800" dirty="0">
                <a:solidFill>
                  <a:schemeClr val="accent1"/>
                </a:solidFill>
              </a:rPr>
              <a:t>Fourier domain based methods</a:t>
            </a:r>
            <a:endParaRPr lang="en-US" sz="28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p:pic>
        <p:nvPicPr>
          <p:cNvPr id="3" name="Picture 2">
            <a:extLst>
              <a:ext uri="{FF2B5EF4-FFF2-40B4-BE49-F238E27FC236}">
                <a16:creationId xmlns:a16="http://schemas.microsoft.com/office/drawing/2014/main" id="{95059D1E-553B-4324-9D28-A9FCE63DFB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537" y="2677597"/>
            <a:ext cx="3348114" cy="3061051"/>
          </a:xfrm>
          <a:prstGeom prst="rect">
            <a:avLst/>
          </a:prstGeom>
        </p:spPr>
      </p:pic>
      <p:pic>
        <p:nvPicPr>
          <p:cNvPr id="7" name="Picture 6">
            <a:extLst>
              <a:ext uri="{FF2B5EF4-FFF2-40B4-BE49-F238E27FC236}">
                <a16:creationId xmlns:a16="http://schemas.microsoft.com/office/drawing/2014/main" id="{B0A0C28D-D69D-49D2-9F2B-D042DEC877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0767" y="2677597"/>
            <a:ext cx="3201696" cy="3170511"/>
          </a:xfrm>
          <a:prstGeom prst="rect">
            <a:avLst/>
          </a:prstGeom>
        </p:spPr>
      </p:pic>
      <p:sp>
        <p:nvSpPr>
          <p:cNvPr id="8" name="TextBox 7">
            <a:extLst>
              <a:ext uri="{FF2B5EF4-FFF2-40B4-BE49-F238E27FC236}">
                <a16:creationId xmlns:a16="http://schemas.microsoft.com/office/drawing/2014/main" id="{5FE7A519-F0AB-44F1-81EF-22B6CF42F410}"/>
              </a:ext>
            </a:extLst>
          </p:cNvPr>
          <p:cNvSpPr txBox="1"/>
          <p:nvPr/>
        </p:nvSpPr>
        <p:spPr>
          <a:xfrm>
            <a:off x="7677809" y="5824248"/>
            <a:ext cx="1634357" cy="369332"/>
          </a:xfrm>
          <a:prstGeom prst="rect">
            <a:avLst/>
          </a:prstGeom>
          <a:noFill/>
        </p:spPr>
        <p:txBody>
          <a:bodyPr wrap="square" rtlCol="0">
            <a:spAutoFit/>
          </a:bodyPr>
          <a:lstStyle/>
          <a:p>
            <a:r>
              <a:rPr lang="en-US" dirty="0"/>
              <a:t>Pseudo -Polar</a:t>
            </a:r>
          </a:p>
        </p:txBody>
      </p:sp>
      <p:sp>
        <p:nvSpPr>
          <p:cNvPr id="11" name="TextBox 10">
            <a:extLst>
              <a:ext uri="{FF2B5EF4-FFF2-40B4-BE49-F238E27FC236}">
                <a16:creationId xmlns:a16="http://schemas.microsoft.com/office/drawing/2014/main" id="{4AC314B4-DA0B-4807-82CD-4E4AA7AC54B8}"/>
              </a:ext>
            </a:extLst>
          </p:cNvPr>
          <p:cNvSpPr txBox="1"/>
          <p:nvPr/>
        </p:nvSpPr>
        <p:spPr>
          <a:xfrm>
            <a:off x="3731684" y="5738648"/>
            <a:ext cx="704193" cy="369332"/>
          </a:xfrm>
          <a:prstGeom prst="rect">
            <a:avLst/>
          </a:prstGeom>
          <a:noFill/>
        </p:spPr>
        <p:txBody>
          <a:bodyPr wrap="square" rtlCol="0">
            <a:spAutoFit/>
          </a:bodyPr>
          <a:lstStyle/>
          <a:p>
            <a:r>
              <a:rPr lang="en-US" dirty="0"/>
              <a:t>Polar</a:t>
            </a:r>
          </a:p>
        </p:txBody>
      </p:sp>
      <p:sp>
        <p:nvSpPr>
          <p:cNvPr id="9" name="Rectangle 8">
            <a:extLst>
              <a:ext uri="{FF2B5EF4-FFF2-40B4-BE49-F238E27FC236}">
                <a16:creationId xmlns:a16="http://schemas.microsoft.com/office/drawing/2014/main" id="{1D337EDB-0602-4006-9867-D40629E7AAC0}"/>
              </a:ext>
            </a:extLst>
          </p:cNvPr>
          <p:cNvSpPr/>
          <p:nvPr/>
        </p:nvSpPr>
        <p:spPr>
          <a:xfrm>
            <a:off x="1389395" y="6547046"/>
            <a:ext cx="10466274" cy="276999"/>
          </a:xfrm>
          <a:prstGeom prst="rect">
            <a:avLst/>
          </a:prstGeom>
        </p:spPr>
        <p:txBody>
          <a:bodyPr wrap="square">
            <a:spAutoFit/>
          </a:bodyPr>
          <a:lstStyle/>
          <a:p>
            <a:r>
              <a:rPr lang="en-US" sz="1200" dirty="0"/>
              <a:t>https://www.semanticscholar.org/paper/1-Introduction-1-.-1-Polar-Fourier-Transform-Averbuch-Coifman/7666cfa5840217c65536bf6053268b72b50660c3</a:t>
            </a:r>
          </a:p>
        </p:txBody>
      </p:sp>
    </p:spTree>
    <p:extLst>
      <p:ext uri="{BB962C8B-B14F-4D97-AF65-F5344CB8AC3E}">
        <p14:creationId xmlns:p14="http://schemas.microsoft.com/office/powerpoint/2010/main" val="315242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The SHAS Algorithm</a:t>
            </a:r>
            <a:endParaRPr lang="en-US" sz="3200" dirty="0">
              <a:solidFill>
                <a:schemeClr val="tx1"/>
              </a:solidFill>
            </a:endParaRPr>
          </a:p>
        </p:txBody>
      </p:sp>
      <p:pic>
        <p:nvPicPr>
          <p:cNvPr id="8" name="Picture 11">
            <a:extLst>
              <a:ext uri="{FF2B5EF4-FFF2-40B4-BE49-F238E27FC236}">
                <a16:creationId xmlns:a16="http://schemas.microsoft.com/office/drawing/2014/main" id="{FE2F015D-0260-4781-988F-670D0CD49BC6}"/>
              </a:ext>
            </a:extLst>
          </p:cNvPr>
          <p:cNvPicPr>
            <a:picLocks noChangeAspect="1" noChangeArrowheads="1"/>
          </p:cNvPicPr>
          <p:nvPr/>
        </p:nvPicPr>
        <p:blipFill>
          <a:blip r:embed="rId3" cstate="print"/>
          <a:srcRect l="26091" t="28616" r="27075" b="30838"/>
          <a:stretch>
            <a:fillRect/>
          </a:stretch>
        </p:blipFill>
        <p:spPr bwMode="auto">
          <a:xfrm>
            <a:off x="3822803" y="1656056"/>
            <a:ext cx="2007809" cy="1766480"/>
          </a:xfrm>
          <a:prstGeom prst="rect">
            <a:avLst/>
          </a:prstGeom>
          <a:noFill/>
          <a:ln w="9525">
            <a:noFill/>
            <a:miter lim="800000"/>
            <a:headEnd/>
            <a:tailEnd/>
          </a:ln>
        </p:spPr>
      </p:pic>
      <p:pic>
        <p:nvPicPr>
          <p:cNvPr id="9" name="Picture 12">
            <a:extLst>
              <a:ext uri="{FF2B5EF4-FFF2-40B4-BE49-F238E27FC236}">
                <a16:creationId xmlns:a16="http://schemas.microsoft.com/office/drawing/2014/main" id="{789595AF-EC2D-4E52-BB91-89A38B91240B}"/>
              </a:ext>
            </a:extLst>
          </p:cNvPr>
          <p:cNvPicPr>
            <a:picLocks noChangeAspect="1" noChangeArrowheads="1"/>
          </p:cNvPicPr>
          <p:nvPr/>
        </p:nvPicPr>
        <p:blipFill>
          <a:blip r:embed="rId4" cstate="print"/>
          <a:srcRect l="10851" t="28059" r="42293" b="30835"/>
          <a:stretch>
            <a:fillRect/>
          </a:stretch>
        </p:blipFill>
        <p:spPr bwMode="auto">
          <a:xfrm>
            <a:off x="6815820" y="1654187"/>
            <a:ext cx="1976437" cy="1765300"/>
          </a:xfrm>
          <a:prstGeom prst="rect">
            <a:avLst/>
          </a:prstGeom>
          <a:noFill/>
          <a:ln w="9525">
            <a:noFill/>
            <a:miter lim="800000"/>
            <a:headEnd/>
            <a:tailEnd/>
          </a:ln>
        </p:spPr>
      </p:pic>
      <p:sp>
        <p:nvSpPr>
          <p:cNvPr id="11" name="Rectangle 3">
            <a:extLst>
              <a:ext uri="{FF2B5EF4-FFF2-40B4-BE49-F238E27FC236}">
                <a16:creationId xmlns:a16="http://schemas.microsoft.com/office/drawing/2014/main" id="{70D77D75-CDE9-4493-8E4E-03B7B905B34B}"/>
              </a:ext>
            </a:extLst>
          </p:cNvPr>
          <p:cNvSpPr>
            <a:spLocks noChangeArrowheads="1"/>
          </p:cNvSpPr>
          <p:nvPr/>
        </p:nvSpPr>
        <p:spPr bwMode="auto">
          <a:xfrm>
            <a:off x="323194" y="1389434"/>
            <a:ext cx="8229600" cy="609600"/>
          </a:xfrm>
          <a:prstGeom prst="rect">
            <a:avLst/>
          </a:prstGeom>
          <a:noFill/>
          <a:ln w="9525">
            <a:noFill/>
            <a:miter lim="800000"/>
            <a:headEnd/>
            <a:tailEnd/>
          </a:ln>
          <a:effectLst/>
        </p:spPr>
        <p:txBody>
          <a:bodyPr anchor="ctr"/>
          <a:lstStyle/>
          <a:p>
            <a:r>
              <a:rPr lang="en-US" sz="2000" dirty="0"/>
              <a:t>Observation</a:t>
            </a:r>
          </a:p>
        </p:txBody>
      </p:sp>
      <p:sp>
        <p:nvSpPr>
          <p:cNvPr id="12" name="Rectangle 3">
            <a:extLst>
              <a:ext uri="{FF2B5EF4-FFF2-40B4-BE49-F238E27FC236}">
                <a16:creationId xmlns:a16="http://schemas.microsoft.com/office/drawing/2014/main" id="{8677EE63-3563-47E3-B439-8FD908FFC2EB}"/>
              </a:ext>
            </a:extLst>
          </p:cNvPr>
          <p:cNvSpPr>
            <a:spLocks noChangeArrowheads="1"/>
          </p:cNvSpPr>
          <p:nvPr/>
        </p:nvSpPr>
        <p:spPr bwMode="auto">
          <a:xfrm>
            <a:off x="323194" y="3605621"/>
            <a:ext cx="6492626" cy="791110"/>
          </a:xfrm>
          <a:prstGeom prst="rect">
            <a:avLst/>
          </a:prstGeom>
          <a:noFill/>
          <a:ln w="9525">
            <a:noFill/>
            <a:miter lim="800000"/>
            <a:headEnd/>
            <a:tailEnd/>
          </a:ln>
          <a:effectLst/>
        </p:spPr>
        <p:txBody>
          <a:bodyPr anchor="ctr"/>
          <a:lstStyle/>
          <a:p>
            <a:r>
              <a:rPr lang="en-US" sz="2000" dirty="0"/>
              <a:t>Simultaneous calculation with serial memory access</a:t>
            </a:r>
          </a:p>
        </p:txBody>
      </p:sp>
      <p:pic>
        <p:nvPicPr>
          <p:cNvPr id="13" name="Picture 11">
            <a:extLst>
              <a:ext uri="{FF2B5EF4-FFF2-40B4-BE49-F238E27FC236}">
                <a16:creationId xmlns:a16="http://schemas.microsoft.com/office/drawing/2014/main" id="{6CF138C8-77E8-44A3-A1B3-6B34EBC4361D}"/>
              </a:ext>
            </a:extLst>
          </p:cNvPr>
          <p:cNvPicPr>
            <a:picLocks noChangeAspect="1" noChangeArrowheads="1"/>
          </p:cNvPicPr>
          <p:nvPr/>
        </p:nvPicPr>
        <p:blipFill>
          <a:blip r:embed="rId5" cstate="print"/>
          <a:srcRect l="15190" t="14458" r="15370" b="21928"/>
          <a:stretch>
            <a:fillRect/>
          </a:stretch>
        </p:blipFill>
        <p:spPr bwMode="auto">
          <a:xfrm>
            <a:off x="4227805" y="4290588"/>
            <a:ext cx="2526103" cy="2355953"/>
          </a:xfrm>
          <a:prstGeom prst="rect">
            <a:avLst/>
          </a:prstGeom>
          <a:noFill/>
          <a:ln w="9525">
            <a:noFill/>
            <a:miter lim="800000"/>
            <a:headEnd/>
            <a:tailEnd/>
          </a:ln>
        </p:spPr>
      </p:pic>
      <p:pic>
        <p:nvPicPr>
          <p:cNvPr id="15" name="Picture 12">
            <a:extLst>
              <a:ext uri="{FF2B5EF4-FFF2-40B4-BE49-F238E27FC236}">
                <a16:creationId xmlns:a16="http://schemas.microsoft.com/office/drawing/2014/main" id="{C8E3D98E-CA75-4D78-B3F8-28009C11F685}"/>
              </a:ext>
            </a:extLst>
          </p:cNvPr>
          <p:cNvPicPr>
            <a:picLocks noChangeAspect="1" noChangeArrowheads="1"/>
          </p:cNvPicPr>
          <p:nvPr/>
        </p:nvPicPr>
        <p:blipFill>
          <a:blip r:embed="rId6" cstate="print"/>
          <a:srcRect l="11212" t="15663" r="32730" b="25301"/>
          <a:stretch>
            <a:fillRect/>
          </a:stretch>
        </p:blipFill>
        <p:spPr bwMode="auto">
          <a:xfrm>
            <a:off x="6753908" y="4375676"/>
            <a:ext cx="2038349" cy="2185779"/>
          </a:xfrm>
          <a:prstGeom prst="rect">
            <a:avLst/>
          </a:prstGeom>
          <a:noFill/>
          <a:ln w="9525">
            <a:noFill/>
            <a:miter lim="800000"/>
            <a:headEnd/>
            <a:tailEnd/>
          </a:ln>
        </p:spPr>
      </p:pic>
    </p:spTree>
    <p:extLst>
      <p:ext uri="{BB962C8B-B14F-4D97-AF65-F5344CB8AC3E}">
        <p14:creationId xmlns:p14="http://schemas.microsoft.com/office/powerpoint/2010/main" val="3865685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The SHAS Algorithm</a:t>
            </a:r>
            <a:endParaRPr lang="en-US" sz="3200" dirty="0">
              <a:solidFill>
                <a:schemeClr val="tx1"/>
              </a:solidFill>
            </a:endParaRPr>
          </a:p>
        </p:txBody>
      </p:sp>
      <p:sp>
        <p:nvSpPr>
          <p:cNvPr id="14" name="Rectangle 3">
            <a:extLst>
              <a:ext uri="{FF2B5EF4-FFF2-40B4-BE49-F238E27FC236}">
                <a16:creationId xmlns:a16="http://schemas.microsoft.com/office/drawing/2014/main" id="{A0EADF82-3A29-4E65-8B4D-D099370BD3D2}"/>
              </a:ext>
            </a:extLst>
          </p:cNvPr>
          <p:cNvSpPr>
            <a:spLocks noChangeArrowheads="1"/>
          </p:cNvSpPr>
          <p:nvPr/>
        </p:nvSpPr>
        <p:spPr bwMode="auto">
          <a:xfrm>
            <a:off x="400633" y="1397921"/>
            <a:ext cx="8229600" cy="644151"/>
          </a:xfrm>
          <a:prstGeom prst="rect">
            <a:avLst/>
          </a:prstGeom>
          <a:noFill/>
          <a:ln w="9525">
            <a:noFill/>
            <a:miter lim="800000"/>
            <a:headEnd/>
            <a:tailEnd/>
          </a:ln>
          <a:effectLst/>
        </p:spPr>
        <p:txBody>
          <a:bodyPr anchor="ctr"/>
          <a:lstStyle/>
          <a:p>
            <a:r>
              <a:rPr lang="en-US" sz="2400" dirty="0"/>
              <a:t>Merging Series of Grid Intersections 2D</a:t>
            </a:r>
          </a:p>
        </p:txBody>
      </p:sp>
      <p:pic>
        <p:nvPicPr>
          <p:cNvPr id="16" name="Picture 7">
            <a:extLst>
              <a:ext uri="{FF2B5EF4-FFF2-40B4-BE49-F238E27FC236}">
                <a16:creationId xmlns:a16="http://schemas.microsoft.com/office/drawing/2014/main" id="{2784F34F-5522-4145-9FA9-111F06C8A86E}"/>
              </a:ext>
            </a:extLst>
          </p:cNvPr>
          <p:cNvPicPr>
            <a:picLocks noGrp="1" noChangeAspect="1" noChangeArrowheads="1"/>
          </p:cNvPicPr>
          <p:nvPr>
            <p:ph sz="half" idx="1"/>
          </p:nvPr>
        </p:nvPicPr>
        <p:blipFill>
          <a:blip r:embed="rId3" cstate="print"/>
          <a:srcRect l="5621" t="16982" r="12383" b="42557"/>
          <a:stretch>
            <a:fillRect/>
          </a:stretch>
        </p:blipFill>
        <p:spPr>
          <a:xfrm>
            <a:off x="383255" y="1963789"/>
            <a:ext cx="6408738" cy="2462212"/>
          </a:xfrm>
          <a:noFill/>
          <a:ln/>
        </p:spPr>
      </p:pic>
      <p:pic>
        <p:nvPicPr>
          <p:cNvPr id="17" name="Picture 3">
            <a:extLst>
              <a:ext uri="{FF2B5EF4-FFF2-40B4-BE49-F238E27FC236}">
                <a16:creationId xmlns:a16="http://schemas.microsoft.com/office/drawing/2014/main" id="{36E78B9A-28CC-423C-892E-15368FED35CA}"/>
              </a:ext>
            </a:extLst>
          </p:cNvPr>
          <p:cNvPicPr>
            <a:picLocks noChangeAspect="1" noChangeArrowheads="1"/>
          </p:cNvPicPr>
          <p:nvPr/>
        </p:nvPicPr>
        <p:blipFill>
          <a:blip r:embed="rId4" cstate="print"/>
          <a:srcRect l="26091" t="7733" r="27075" b="10361"/>
          <a:stretch>
            <a:fillRect/>
          </a:stretch>
        </p:blipFill>
        <p:spPr>
          <a:xfrm>
            <a:off x="9986787" y="1164383"/>
            <a:ext cx="1800225" cy="3525837"/>
          </a:xfrm>
          <a:prstGeom prst="rect">
            <a:avLst/>
          </a:prstGeom>
          <a:noFill/>
          <a:ln/>
        </p:spPr>
      </p:pic>
      <p:sp>
        <p:nvSpPr>
          <p:cNvPr id="19" name="Text Box 5">
            <a:extLst>
              <a:ext uri="{FF2B5EF4-FFF2-40B4-BE49-F238E27FC236}">
                <a16:creationId xmlns:a16="http://schemas.microsoft.com/office/drawing/2014/main" id="{B706B309-052D-4818-943D-DD1B4010BBF3}"/>
              </a:ext>
            </a:extLst>
          </p:cNvPr>
          <p:cNvSpPr txBox="1">
            <a:spLocks noChangeArrowheads="1"/>
          </p:cNvSpPr>
          <p:nvPr/>
        </p:nvSpPr>
        <p:spPr bwMode="auto">
          <a:xfrm rot="16200000">
            <a:off x="8092673" y="2744740"/>
            <a:ext cx="3800475" cy="365125"/>
          </a:xfrm>
          <a:prstGeom prst="rect">
            <a:avLst/>
          </a:prstGeom>
          <a:noFill/>
          <a:ln w="9525">
            <a:noFill/>
            <a:miter lim="800000"/>
            <a:headEnd/>
            <a:tailEnd/>
          </a:ln>
          <a:effectLst/>
        </p:spPr>
        <p:txBody>
          <a:bodyPr vert="eaVert">
            <a:spAutoFit/>
          </a:bodyPr>
          <a:lstStyle/>
          <a:p>
            <a:pPr algn="l" rtl="0">
              <a:spcBef>
                <a:spcPct val="50000"/>
              </a:spcBef>
            </a:pPr>
            <a:r>
              <a:rPr lang="en-US" sz="1400" dirty="0"/>
              <a:t>-8  -7  -6  -5  -4  -3  -2  -1  0  1  2  3  4  5  6  7  8</a:t>
            </a:r>
          </a:p>
        </p:txBody>
      </p:sp>
      <p:sp>
        <p:nvSpPr>
          <p:cNvPr id="20" name="Text Box 4">
            <a:extLst>
              <a:ext uri="{FF2B5EF4-FFF2-40B4-BE49-F238E27FC236}">
                <a16:creationId xmlns:a16="http://schemas.microsoft.com/office/drawing/2014/main" id="{05AAA42D-B330-4071-8C2F-C6D9DE966A0D}"/>
              </a:ext>
            </a:extLst>
          </p:cNvPr>
          <p:cNvSpPr txBox="1">
            <a:spLocks noChangeArrowheads="1"/>
          </p:cNvSpPr>
          <p:nvPr/>
        </p:nvSpPr>
        <p:spPr bwMode="auto">
          <a:xfrm>
            <a:off x="9810348" y="4672404"/>
            <a:ext cx="2663825" cy="304800"/>
          </a:xfrm>
          <a:prstGeom prst="rect">
            <a:avLst/>
          </a:prstGeom>
          <a:noFill/>
          <a:ln w="9525">
            <a:noFill/>
            <a:miter lim="800000"/>
            <a:headEnd/>
            <a:tailEnd/>
          </a:ln>
          <a:effectLst/>
        </p:spPr>
        <p:txBody>
          <a:bodyPr>
            <a:spAutoFit/>
          </a:bodyPr>
          <a:lstStyle/>
          <a:p>
            <a:pPr algn="l" rtl="0">
              <a:spcBef>
                <a:spcPct val="50000"/>
              </a:spcBef>
            </a:pPr>
            <a:r>
              <a:rPr lang="en-US" sz="1400" dirty="0"/>
              <a:t>-4  -3  -2  -1  0  1  2  3  4</a:t>
            </a:r>
          </a:p>
        </p:txBody>
      </p:sp>
      <p:pic>
        <p:nvPicPr>
          <p:cNvPr id="24" name="Picture 8">
            <a:extLst>
              <a:ext uri="{FF2B5EF4-FFF2-40B4-BE49-F238E27FC236}">
                <a16:creationId xmlns:a16="http://schemas.microsoft.com/office/drawing/2014/main" id="{A6999441-6CCA-4351-9CBB-08E80A5BAECC}"/>
              </a:ext>
            </a:extLst>
          </p:cNvPr>
          <p:cNvPicPr>
            <a:picLocks noChangeAspect="1" noChangeArrowheads="1"/>
          </p:cNvPicPr>
          <p:nvPr/>
        </p:nvPicPr>
        <p:blipFill>
          <a:blip r:embed="rId5" cstate="print"/>
          <a:srcRect l="9741" t="39093" r="18500" b="29411"/>
          <a:stretch>
            <a:fillRect/>
          </a:stretch>
        </p:blipFill>
        <p:spPr bwMode="auto">
          <a:xfrm>
            <a:off x="581192" y="4824804"/>
            <a:ext cx="6480175" cy="1343025"/>
          </a:xfrm>
          <a:prstGeom prst="rect">
            <a:avLst/>
          </a:prstGeom>
          <a:noFill/>
          <a:ln w="9525">
            <a:noFill/>
            <a:miter lim="800000"/>
            <a:headEnd/>
            <a:tailEnd/>
          </a:ln>
          <a:effectLst/>
        </p:spPr>
      </p:pic>
      <p:sp>
        <p:nvSpPr>
          <p:cNvPr id="33" name="Text Box 13">
            <a:extLst>
              <a:ext uri="{FF2B5EF4-FFF2-40B4-BE49-F238E27FC236}">
                <a16:creationId xmlns:a16="http://schemas.microsoft.com/office/drawing/2014/main" id="{3A43D6C9-E808-4442-9A61-1A411A3E398B}"/>
              </a:ext>
            </a:extLst>
          </p:cNvPr>
          <p:cNvSpPr txBox="1">
            <a:spLocks noChangeArrowheads="1"/>
          </p:cNvSpPr>
          <p:nvPr/>
        </p:nvSpPr>
        <p:spPr bwMode="auto">
          <a:xfrm>
            <a:off x="3115772" y="4668295"/>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(-2,1)</a:t>
            </a:r>
          </a:p>
        </p:txBody>
      </p:sp>
      <p:sp>
        <p:nvSpPr>
          <p:cNvPr id="34" name="Text Box 12">
            <a:extLst>
              <a:ext uri="{FF2B5EF4-FFF2-40B4-BE49-F238E27FC236}">
                <a16:creationId xmlns:a16="http://schemas.microsoft.com/office/drawing/2014/main" id="{2B3A9812-9D06-48C8-BA16-ECDDE4C1ABF2}"/>
              </a:ext>
            </a:extLst>
          </p:cNvPr>
          <p:cNvSpPr txBox="1">
            <a:spLocks noChangeArrowheads="1"/>
          </p:cNvSpPr>
          <p:nvPr/>
        </p:nvSpPr>
        <p:spPr bwMode="auto">
          <a:xfrm>
            <a:off x="2645184" y="4660726"/>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(-2,2)</a:t>
            </a:r>
          </a:p>
        </p:txBody>
      </p:sp>
      <p:sp>
        <p:nvSpPr>
          <p:cNvPr id="35" name="Text Box 12">
            <a:extLst>
              <a:ext uri="{FF2B5EF4-FFF2-40B4-BE49-F238E27FC236}">
                <a16:creationId xmlns:a16="http://schemas.microsoft.com/office/drawing/2014/main" id="{ABD17690-C6F1-4268-AE07-17C930A339BB}"/>
              </a:ext>
            </a:extLst>
          </p:cNvPr>
          <p:cNvSpPr txBox="1">
            <a:spLocks noChangeArrowheads="1"/>
          </p:cNvSpPr>
          <p:nvPr/>
        </p:nvSpPr>
        <p:spPr bwMode="auto">
          <a:xfrm>
            <a:off x="2174596" y="4666565"/>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(-3,2)</a:t>
            </a:r>
          </a:p>
        </p:txBody>
      </p:sp>
      <p:sp>
        <p:nvSpPr>
          <p:cNvPr id="36" name="Text Box 12">
            <a:extLst>
              <a:ext uri="{FF2B5EF4-FFF2-40B4-BE49-F238E27FC236}">
                <a16:creationId xmlns:a16="http://schemas.microsoft.com/office/drawing/2014/main" id="{F6D142BC-AD1B-45D5-B89E-F6118E1EA26A}"/>
              </a:ext>
            </a:extLst>
          </p:cNvPr>
          <p:cNvSpPr txBox="1">
            <a:spLocks noChangeArrowheads="1"/>
          </p:cNvSpPr>
          <p:nvPr/>
        </p:nvSpPr>
        <p:spPr bwMode="auto">
          <a:xfrm>
            <a:off x="1692677" y="4672404"/>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(-3,3)</a:t>
            </a:r>
          </a:p>
        </p:txBody>
      </p:sp>
      <p:sp>
        <p:nvSpPr>
          <p:cNvPr id="37" name="Text Box 12">
            <a:extLst>
              <a:ext uri="{FF2B5EF4-FFF2-40B4-BE49-F238E27FC236}">
                <a16:creationId xmlns:a16="http://schemas.microsoft.com/office/drawing/2014/main" id="{C8319C18-F432-4A9B-9A1A-6BCB9AE17D75}"/>
              </a:ext>
            </a:extLst>
          </p:cNvPr>
          <p:cNvSpPr txBox="1">
            <a:spLocks noChangeArrowheads="1"/>
          </p:cNvSpPr>
          <p:nvPr/>
        </p:nvSpPr>
        <p:spPr bwMode="auto">
          <a:xfrm>
            <a:off x="1236958" y="4666566"/>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(-4,3)</a:t>
            </a:r>
          </a:p>
        </p:txBody>
      </p:sp>
      <p:sp>
        <p:nvSpPr>
          <p:cNvPr id="41" name="Oval 16">
            <a:extLst>
              <a:ext uri="{FF2B5EF4-FFF2-40B4-BE49-F238E27FC236}">
                <a16:creationId xmlns:a16="http://schemas.microsoft.com/office/drawing/2014/main" id="{4AECC843-EB3B-46EC-87C4-E89F4FFF1A2C}"/>
              </a:ext>
            </a:extLst>
          </p:cNvPr>
          <p:cNvSpPr>
            <a:spLocks noChangeArrowheads="1"/>
          </p:cNvSpPr>
          <p:nvPr/>
        </p:nvSpPr>
        <p:spPr bwMode="auto">
          <a:xfrm>
            <a:off x="1355893" y="4677263"/>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2" name="Oval 23">
            <a:extLst>
              <a:ext uri="{FF2B5EF4-FFF2-40B4-BE49-F238E27FC236}">
                <a16:creationId xmlns:a16="http://schemas.microsoft.com/office/drawing/2014/main" id="{B86C975E-0B05-4C27-A067-3FBDFBF9910F}"/>
              </a:ext>
            </a:extLst>
          </p:cNvPr>
          <p:cNvSpPr>
            <a:spLocks noChangeArrowheads="1"/>
          </p:cNvSpPr>
          <p:nvPr/>
        </p:nvSpPr>
        <p:spPr bwMode="auto">
          <a:xfrm>
            <a:off x="1329535" y="5496316"/>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3" name="Oval 22">
            <a:extLst>
              <a:ext uri="{FF2B5EF4-FFF2-40B4-BE49-F238E27FC236}">
                <a16:creationId xmlns:a16="http://schemas.microsoft.com/office/drawing/2014/main" id="{21C504FA-45C7-4BBB-8D5D-5E8C117B5ECF}"/>
              </a:ext>
            </a:extLst>
          </p:cNvPr>
          <p:cNvSpPr>
            <a:spLocks noChangeArrowheads="1"/>
          </p:cNvSpPr>
          <p:nvPr/>
        </p:nvSpPr>
        <p:spPr bwMode="auto">
          <a:xfrm>
            <a:off x="1355892" y="5219735"/>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4" name="Oval 15">
            <a:extLst>
              <a:ext uri="{FF2B5EF4-FFF2-40B4-BE49-F238E27FC236}">
                <a16:creationId xmlns:a16="http://schemas.microsoft.com/office/drawing/2014/main" id="{A5467D69-4382-4D85-AE68-5537E4C72D30}"/>
              </a:ext>
            </a:extLst>
          </p:cNvPr>
          <p:cNvSpPr>
            <a:spLocks noChangeArrowheads="1"/>
          </p:cNvSpPr>
          <p:nvPr/>
        </p:nvSpPr>
        <p:spPr bwMode="auto">
          <a:xfrm>
            <a:off x="9986787" y="3285331"/>
            <a:ext cx="287338"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45" name="Oval 18">
            <a:extLst>
              <a:ext uri="{FF2B5EF4-FFF2-40B4-BE49-F238E27FC236}">
                <a16:creationId xmlns:a16="http://schemas.microsoft.com/office/drawing/2014/main" id="{EEFFD34A-9B71-46D0-ABEE-8DD24C0E3A2F}"/>
              </a:ext>
            </a:extLst>
          </p:cNvPr>
          <p:cNvSpPr>
            <a:spLocks noChangeArrowheads="1"/>
          </p:cNvSpPr>
          <p:nvPr/>
        </p:nvSpPr>
        <p:spPr bwMode="auto">
          <a:xfrm>
            <a:off x="1848255" y="4643168"/>
            <a:ext cx="287337"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46" name="Oval 19">
            <a:extLst>
              <a:ext uri="{FF2B5EF4-FFF2-40B4-BE49-F238E27FC236}">
                <a16:creationId xmlns:a16="http://schemas.microsoft.com/office/drawing/2014/main" id="{D1474BC6-54A0-4FB4-B81C-41ECE389D8A8}"/>
              </a:ext>
            </a:extLst>
          </p:cNvPr>
          <p:cNvSpPr>
            <a:spLocks noChangeArrowheads="1"/>
          </p:cNvSpPr>
          <p:nvPr/>
        </p:nvSpPr>
        <p:spPr bwMode="auto">
          <a:xfrm>
            <a:off x="1820416" y="5228432"/>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7" name="Oval 17">
            <a:extLst>
              <a:ext uri="{FF2B5EF4-FFF2-40B4-BE49-F238E27FC236}">
                <a16:creationId xmlns:a16="http://schemas.microsoft.com/office/drawing/2014/main" id="{DA39127A-FE4E-4384-9D64-A5DE42A6B971}"/>
              </a:ext>
            </a:extLst>
          </p:cNvPr>
          <p:cNvSpPr>
            <a:spLocks noChangeArrowheads="1"/>
          </p:cNvSpPr>
          <p:nvPr/>
        </p:nvSpPr>
        <p:spPr bwMode="auto">
          <a:xfrm>
            <a:off x="10208243" y="3285331"/>
            <a:ext cx="287338"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48" name="Oval 20">
            <a:extLst>
              <a:ext uri="{FF2B5EF4-FFF2-40B4-BE49-F238E27FC236}">
                <a16:creationId xmlns:a16="http://schemas.microsoft.com/office/drawing/2014/main" id="{E247CF53-A8A6-4B94-B6F3-774737B3CD57}"/>
              </a:ext>
            </a:extLst>
          </p:cNvPr>
          <p:cNvSpPr>
            <a:spLocks noChangeArrowheads="1"/>
          </p:cNvSpPr>
          <p:nvPr/>
        </p:nvSpPr>
        <p:spPr bwMode="auto">
          <a:xfrm>
            <a:off x="1796353" y="5797161"/>
            <a:ext cx="287337"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50" name="Oval 24">
            <a:extLst>
              <a:ext uri="{FF2B5EF4-FFF2-40B4-BE49-F238E27FC236}">
                <a16:creationId xmlns:a16="http://schemas.microsoft.com/office/drawing/2014/main" id="{BE810428-01E3-40AE-ACC0-E1BE4F2BA50A}"/>
              </a:ext>
            </a:extLst>
          </p:cNvPr>
          <p:cNvSpPr>
            <a:spLocks noChangeArrowheads="1"/>
          </p:cNvSpPr>
          <p:nvPr/>
        </p:nvSpPr>
        <p:spPr bwMode="auto">
          <a:xfrm>
            <a:off x="2291170" y="4668295"/>
            <a:ext cx="287338"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51" name="Oval 21">
            <a:extLst>
              <a:ext uri="{FF2B5EF4-FFF2-40B4-BE49-F238E27FC236}">
                <a16:creationId xmlns:a16="http://schemas.microsoft.com/office/drawing/2014/main" id="{B540145F-FA53-431B-BE99-C555F15B3310}"/>
              </a:ext>
            </a:extLst>
          </p:cNvPr>
          <p:cNvSpPr>
            <a:spLocks noChangeArrowheads="1"/>
          </p:cNvSpPr>
          <p:nvPr/>
        </p:nvSpPr>
        <p:spPr bwMode="auto">
          <a:xfrm>
            <a:off x="10231715" y="3073004"/>
            <a:ext cx="287338" cy="287337"/>
          </a:xfrm>
          <a:prstGeom prst="ellipse">
            <a:avLst/>
          </a:prstGeom>
          <a:noFill/>
          <a:ln w="28575">
            <a:solidFill>
              <a:srgbClr val="0000FF"/>
            </a:solidFill>
            <a:prstDash val="dash"/>
            <a:round/>
            <a:headEnd/>
            <a:tailEnd/>
          </a:ln>
          <a:effectLst/>
        </p:spPr>
        <p:txBody>
          <a:bodyPr wrap="none" anchor="ctr"/>
          <a:lstStyle/>
          <a:p>
            <a:endParaRPr lang="en-US"/>
          </a:p>
        </p:txBody>
      </p:sp>
    </p:spTree>
    <p:extLst>
      <p:ext uri="{BB962C8B-B14F-4D97-AF65-F5344CB8AC3E}">
        <p14:creationId xmlns:p14="http://schemas.microsoft.com/office/powerpoint/2010/main" val="154029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5" grpId="0" animBg="1"/>
      <p:bldP spid="46" grpId="0" animBg="1"/>
      <p:bldP spid="47" grpId="0" animBg="1"/>
      <p:bldP spid="48" grpId="0" animBg="1"/>
      <p:bldP spid="50" grpId="0" animBg="1"/>
      <p:bldP spid="5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The SHAS Algorithm</a:t>
            </a:r>
            <a:endParaRPr lang="en-US" sz="3200" dirty="0">
              <a:solidFill>
                <a:schemeClr val="tx1"/>
              </a:solidFill>
            </a:endParaRPr>
          </a:p>
        </p:txBody>
      </p:sp>
      <p:sp>
        <p:nvSpPr>
          <p:cNvPr id="16" name="Line 4">
            <a:extLst>
              <a:ext uri="{FF2B5EF4-FFF2-40B4-BE49-F238E27FC236}">
                <a16:creationId xmlns:a16="http://schemas.microsoft.com/office/drawing/2014/main" id="{533D4A92-21A3-4909-A744-8DD22C54CBB4}"/>
              </a:ext>
            </a:extLst>
          </p:cNvPr>
          <p:cNvSpPr>
            <a:spLocks noChangeShapeType="1"/>
          </p:cNvSpPr>
          <p:nvPr/>
        </p:nvSpPr>
        <p:spPr bwMode="auto">
          <a:xfrm>
            <a:off x="1681683" y="3303039"/>
            <a:ext cx="9144000" cy="0"/>
          </a:xfrm>
          <a:prstGeom prst="line">
            <a:avLst/>
          </a:prstGeom>
          <a:noFill/>
          <a:ln w="9525">
            <a:solidFill>
              <a:schemeClr val="tx1"/>
            </a:solidFill>
            <a:prstDash val="dash"/>
            <a:round/>
            <a:headEnd/>
            <a:tailEnd/>
          </a:ln>
          <a:effectLst/>
        </p:spPr>
        <p:txBody>
          <a:bodyPr/>
          <a:lstStyle/>
          <a:p>
            <a:endParaRPr lang="en-US"/>
          </a:p>
        </p:txBody>
      </p:sp>
      <p:pic>
        <p:nvPicPr>
          <p:cNvPr id="2" name="Picture 1">
            <a:extLst>
              <a:ext uri="{FF2B5EF4-FFF2-40B4-BE49-F238E27FC236}">
                <a16:creationId xmlns:a16="http://schemas.microsoft.com/office/drawing/2014/main" id="{F0A082E4-F42F-4283-8EA6-B6D3BAC925E2}"/>
              </a:ext>
            </a:extLst>
          </p:cNvPr>
          <p:cNvPicPr>
            <a:picLocks noChangeAspect="1"/>
          </p:cNvPicPr>
          <p:nvPr/>
        </p:nvPicPr>
        <p:blipFill>
          <a:blip r:embed="rId3"/>
          <a:stretch>
            <a:fillRect/>
          </a:stretch>
        </p:blipFill>
        <p:spPr>
          <a:xfrm>
            <a:off x="3100908" y="1283688"/>
            <a:ext cx="6305550" cy="1819275"/>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80E21ACE-E0D5-4072-8F85-99D5B4B8D6B8}"/>
                  </a:ext>
                </a:extLst>
              </p:cNvPr>
              <p:cNvSpPr/>
              <p:nvPr/>
            </p:nvSpPr>
            <p:spPr>
              <a:xfrm>
                <a:off x="1681683" y="3553597"/>
                <a:ext cx="9144000" cy="3133165"/>
              </a:xfrm>
              <a:prstGeom prst="rect">
                <a:avLst/>
              </a:prstGeom>
            </p:spPr>
            <p:txBody>
              <a:bodyPr wrap="square">
                <a:spAutoFit/>
              </a:bodyPr>
              <a:lstStyle/>
              <a:p>
                <a:pPr marL="342900" lvl="0" indent="-342900" algn="just">
                  <a:lnSpc>
                    <a:spcPct val="150000"/>
                  </a:lnSpc>
                  <a:spcAft>
                    <a:spcPts val="20"/>
                  </a:spcAft>
                  <a:buFont typeface="David" panose="020E0502060401010101" pitchFamily="34" charset="-79"/>
                  <a:buChar char="-"/>
                </a:pP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𝑋</m:t>
                    </m:r>
                    <m:r>
                      <a:rPr lang="en-US" sz="1200">
                        <a:effectLst/>
                        <a:latin typeface="Cambria Math" panose="02040503050406030204" pitchFamily="18" charset="0"/>
                        <a:ea typeface="Calibri" panose="020F0502020204030204" pitchFamily="34" charset="0"/>
                        <a:cs typeface="David" panose="020E0502060401010101" pitchFamily="34" charset="-79"/>
                      </a:rPr>
                      <m:t> =  </m:t>
                    </m:r>
                    <m:r>
                      <a:rPr lang="en-US" sz="1200" i="1">
                        <a:effectLst/>
                        <a:latin typeface="Cambria Math" panose="02040503050406030204" pitchFamily="18" charset="0"/>
                        <a:ea typeface="Calibri" panose="020F0502020204030204" pitchFamily="34" charset="0"/>
                        <a:cs typeface="David" panose="020E0502060401010101" pitchFamily="34" charset="-79"/>
                      </a:rPr>
                      <m:t>𝑓</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𝑥</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𝑦</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i="1">
                            <a:effectLst/>
                            <a:latin typeface="Cambria Math" panose="02040503050406030204" pitchFamily="18" charset="0"/>
                            <a:ea typeface="Calibri" panose="020F0502020204030204" pitchFamily="34" charset="0"/>
                            <a:cs typeface="David" panose="020E0502060401010101" pitchFamily="34" charset="-79"/>
                          </a:rPr>
                          <m:t>𝑛𝑥𝑛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 The input, a 2D data array.</a:t>
                </a:r>
              </a:p>
              <a:p>
                <a:pPr marL="342900" lvl="0" indent="-342900" algn="just">
                  <a:lnSpc>
                    <a:spcPct val="150000"/>
                  </a:lnSpc>
                  <a:spcAft>
                    <a:spcPts val="20"/>
                  </a:spcAft>
                  <a:buFont typeface="David" panose="020E0502060401010101" pitchFamily="34" charset="-79"/>
                  <a:buChar char="-"/>
                </a:pPr>
                <a14:m>
                  <m:oMath xmlns:m="http://schemas.openxmlformats.org/officeDocument/2006/math">
                    <m:r>
                      <a:rPr lang="en-US" sz="1200" i="1">
                        <a:effectLst/>
                        <a:latin typeface="Cambria Math" panose="02040503050406030204" pitchFamily="18" charset="0"/>
                        <a:ea typeface="Calibri" panose="020F0502020204030204" pitchFamily="34" charset="0"/>
                        <a:cs typeface="David" panose="020E0502060401010101" pitchFamily="34" charset="-79"/>
                      </a:rPr>
                      <m:t>𝑋𝑓</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𝜂</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𝑠</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𝑡</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𝑥𝑛𝑥</m:t>
                        </m:r>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 The output, an array of the resulting coefficients of the X-Ray transform over the appropriate set of lines :</a:t>
                </a:r>
              </a:p>
              <a:p>
                <a:pPr marL="742950" lvl="1" indent="-285750" algn="just">
                  <a:lnSpc>
                    <a:spcPct val="150000"/>
                  </a:lnSpc>
                  <a:spcAft>
                    <a:spcPts val="20"/>
                  </a:spcAft>
                  <a:buFont typeface="Symbol" panose="05050102010706020507" pitchFamily="18" charset="2"/>
                  <a:buChar char=""/>
                </a:pPr>
                <a14:m>
                  <m:oMath xmlns:m="http://schemas.openxmlformats.org/officeDocument/2006/math">
                    <m:r>
                      <a:rPr lang="en-US" sz="1200" i="1">
                        <a:effectLst/>
                        <a:latin typeface="Cambria Math" panose="02040503050406030204" pitchFamily="18" charset="0"/>
                        <a:ea typeface="Times New Roman" panose="02020603050405020304" pitchFamily="18" charset="0"/>
                        <a:cs typeface="Arial" panose="020B0604020202020204" pitchFamily="34" charset="0"/>
                      </a:rPr>
                      <m:t>𝜂</m:t>
                    </m:r>
                  </m:oMath>
                </a14:m>
                <a:r>
                  <a:rPr lang="en-US" sz="1200" dirty="0">
                    <a:effectLst/>
                    <a:latin typeface="David" panose="020E0502060401010101" pitchFamily="34" charset="-79"/>
                    <a:ea typeface="Times New Roman" panose="02020603050405020304" pitchFamily="18" charset="0"/>
                    <a:cs typeface="David" panose="020E0502060401010101" pitchFamily="34" charset="-79"/>
                  </a:rPr>
                  <a:t> - The index for the line-family (</a:t>
                </a:r>
                <a:r>
                  <a:rPr lang="en-US" sz="1200" i="1" dirty="0">
                    <a:effectLst/>
                    <a:latin typeface="David" panose="020E0502060401010101" pitchFamily="34" charset="-79"/>
                    <a:ea typeface="Times New Roman" panose="02020603050405020304" pitchFamily="18" charset="0"/>
                    <a:cs typeface="David" panose="020E0502060401010101" pitchFamily="34" charset="-79"/>
                  </a:rPr>
                  <a:t>X</a:t>
                </a:r>
                <a:r>
                  <a:rPr lang="en-US" sz="1200" dirty="0">
                    <a:effectLst/>
                    <a:latin typeface="David" panose="020E0502060401010101" pitchFamily="34" charset="-79"/>
                    <a:ea typeface="Times New Roman" panose="02020603050405020304" pitchFamily="18" charset="0"/>
                    <a:cs typeface="David" panose="020E0502060401010101" pitchFamily="34" charset="-79"/>
                  </a:rPr>
                  <a:t> or </a:t>
                </a:r>
                <a:r>
                  <a:rPr lang="en-US" sz="1200" i="1" dirty="0">
                    <a:effectLst/>
                    <a:latin typeface="David" panose="020E0502060401010101" pitchFamily="34" charset="-79"/>
                    <a:ea typeface="Times New Roman" panose="02020603050405020304" pitchFamily="18" charset="0"/>
                    <a:cs typeface="David" panose="020E0502060401010101" pitchFamily="34" charset="-79"/>
                  </a:rPr>
                  <a:t>Y</a:t>
                </a:r>
                <a:r>
                  <a:rPr lang="en-US" sz="1200" dirty="0">
                    <a:effectLst/>
                    <a:latin typeface="David" panose="020E0502060401010101" pitchFamily="34" charset="-79"/>
                    <a:ea typeface="Times New Roman" panose="02020603050405020304" pitchFamily="18" charset="0"/>
                    <a:cs typeface="David" panose="020E0502060401010101" pitchFamily="34" charset="-79"/>
                  </a:rPr>
                  <a:t>-driven).</a:t>
                </a:r>
              </a:p>
              <a:p>
                <a:pPr marL="742950" lvl="1" indent="-285750" algn="just">
                  <a:lnSpc>
                    <a:spcPct val="150000"/>
                  </a:lnSpc>
                  <a:spcAft>
                    <a:spcPts val="20"/>
                  </a:spcAft>
                  <a:buFont typeface="Symbol" panose="05050102010706020507" pitchFamily="18" charset="2"/>
                  <a:buChar char=""/>
                </a:pPr>
                <a:r>
                  <a:rPr lang="en-US" sz="1200" i="1" dirty="0">
                    <a:effectLst/>
                    <a:latin typeface="David" panose="020E0502060401010101" pitchFamily="34" charset="-79"/>
                    <a:ea typeface="Times New Roman" panose="02020603050405020304" pitchFamily="18" charset="0"/>
                    <a:cs typeface="David" panose="020E0502060401010101" pitchFamily="34" charset="-79"/>
                  </a:rPr>
                  <a:t>s </a:t>
                </a:r>
                <a:r>
                  <a:rPr lang="en-US" sz="1200" dirty="0">
                    <a:effectLst/>
                    <a:latin typeface="David" panose="020E0502060401010101" pitchFamily="34" charset="-79"/>
                    <a:ea typeface="Times New Roman" panose="02020603050405020304" pitchFamily="18" charset="0"/>
                    <a:cs typeface="David" panose="020E0502060401010101" pitchFamily="34" charset="-79"/>
                  </a:rPr>
                  <a:t>- The slope index.</a:t>
                </a:r>
              </a:p>
              <a:p>
                <a:pPr marL="742950" lvl="1" indent="-285750" algn="just">
                  <a:lnSpc>
                    <a:spcPct val="150000"/>
                  </a:lnSpc>
                  <a:spcAft>
                    <a:spcPts val="20"/>
                  </a:spcAft>
                  <a:buFont typeface="Symbol" panose="05050102010706020507" pitchFamily="18" charset="2"/>
                  <a:buChar char=""/>
                </a:pPr>
                <a:r>
                  <a:rPr lang="en-US" sz="1200" i="1" dirty="0">
                    <a:effectLst/>
                    <a:latin typeface="David" panose="020E0502060401010101" pitchFamily="34" charset="-79"/>
                    <a:ea typeface="Times New Roman" panose="02020603050405020304" pitchFamily="18" charset="0"/>
                    <a:cs typeface="David" panose="020E0502060401010101" pitchFamily="34" charset="-79"/>
                  </a:rPr>
                  <a:t>t</a:t>
                </a:r>
                <a:r>
                  <a:rPr lang="en-US" sz="1200" i="1" baseline="-25000" dirty="0">
                    <a:effectLst/>
                    <a:latin typeface="David" panose="020E0502060401010101" pitchFamily="34" charset="-79"/>
                    <a:ea typeface="Times New Roman" panose="02020603050405020304" pitchFamily="18" charset="0"/>
                    <a:cs typeface="David" panose="020E0502060401010101" pitchFamily="34" charset="-79"/>
                  </a:rPr>
                  <a:t>   </a:t>
                </a:r>
                <a:r>
                  <a:rPr lang="en-US" sz="1200" dirty="0">
                    <a:effectLst/>
                    <a:latin typeface="David" panose="020E0502060401010101" pitchFamily="34" charset="-79"/>
                    <a:ea typeface="Times New Roman" panose="02020603050405020304" pitchFamily="18" charset="0"/>
                    <a:cs typeface="David" panose="020E0502060401010101" pitchFamily="34" charset="-79"/>
                  </a:rPr>
                  <a:t>- The intercept index. </a:t>
                </a:r>
              </a:p>
              <a:p>
                <a:pPr marL="342900" lvl="0" indent="-342900" algn="just">
                  <a:lnSpc>
                    <a:spcPct val="150000"/>
                  </a:lnSpc>
                  <a:spcAft>
                    <a:spcPts val="20"/>
                  </a:spcAft>
                  <a:buFont typeface="David" panose="020E0502060401010101" pitchFamily="34" charset="-79"/>
                  <a:buChar char="-"/>
                </a:pPr>
                <a14:m>
                  <m:oMath xmlns:m="http://schemas.openxmlformats.org/officeDocument/2006/math">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𝛹</m:t>
                        </m:r>
                      </m:e>
                      <m:sup>
                        <m:r>
                          <a:rPr lang="en-US" sz="1200" i="1">
                            <a:effectLst/>
                            <a:latin typeface="Cambria Math" panose="02040503050406030204" pitchFamily="18" charset="0"/>
                            <a:ea typeface="Calibri" panose="020F0502020204030204" pitchFamily="34" charset="0"/>
                            <a:cs typeface="David" panose="020E0502060401010101" pitchFamily="34" charset="-79"/>
                          </a:rPr>
                          <m:t>𝑠</m:t>
                        </m:r>
                      </m:sup>
                    </m:sSup>
                  </m:oMath>
                </a14:m>
                <a:r>
                  <a:rPr lang="en-US" sz="1200" i="1" dirty="0">
                    <a:effectLst/>
                    <a:latin typeface="Cambria Math" panose="02040503050406030204" pitchFamily="18" charset="0"/>
                    <a:ea typeface="Calibri" panose="020F0502020204030204" pitchFamily="34" charset="0"/>
                    <a:cs typeface="David" panose="020E0502060401010101" pitchFamily="34" charset="-79"/>
                  </a:rPr>
                  <a:t>   - </a:t>
                </a:r>
                <a:r>
                  <a:rPr lang="en-US" sz="1200" dirty="0">
                    <a:effectLst/>
                    <a:latin typeface="Cambria Math" panose="02040503050406030204" pitchFamily="18" charset="0"/>
                    <a:ea typeface="Calibri" panose="020F0502020204030204" pitchFamily="34" charset="0"/>
                    <a:cs typeface="David" panose="020E0502060401010101" pitchFamily="34" charset="-79"/>
                  </a:rPr>
                  <a:t>The line fragments array for the line with slope </a:t>
                </a:r>
                <a:r>
                  <a:rPr lang="en-US" sz="1200" i="1" dirty="0">
                    <a:effectLst/>
                    <a:latin typeface="Cambria Math" panose="02040503050406030204" pitchFamily="18" charset="0"/>
                    <a:ea typeface="Calibri" panose="020F0502020204030204" pitchFamily="34" charset="0"/>
                    <a:cs typeface="David" panose="020E0502060401010101" pitchFamily="34" charset="-79"/>
                  </a:rPr>
                  <a:t>s.</a:t>
                </a:r>
                <a:endParaRPr lang="en-US" sz="1200" dirty="0">
                  <a:effectLst/>
                  <a:latin typeface="David" panose="020E0502060401010101" pitchFamily="34" charset="-79"/>
                  <a:ea typeface="Calibri" panose="020F0502020204030204" pitchFamily="34" charset="0"/>
                  <a:cs typeface="David" panose="020E0502060401010101" pitchFamily="34" charset="-79"/>
                </a:endParaRPr>
              </a:p>
              <a:p>
                <a:pPr marL="342900" lvl="0" indent="-342900" algn="just">
                  <a:lnSpc>
                    <a:spcPct val="150000"/>
                  </a:lnSpc>
                  <a:spcAft>
                    <a:spcPts val="20"/>
                  </a:spcAft>
                  <a:buFont typeface="David" panose="020E0502060401010101" pitchFamily="34" charset="-79"/>
                  <a:buChar char="-"/>
                </a:pPr>
                <a14:m>
                  <m:oMath xmlns:m="http://schemas.openxmlformats.org/officeDocument/2006/math">
                    <m:acc>
                      <m:accPr>
                        <m:chr m:val="̃"/>
                        <m:ctrlPr>
                          <a:rPr lang="en-US" sz="1200" i="1">
                            <a:effectLst/>
                            <a:latin typeface="Cambria Math" panose="02040503050406030204" pitchFamily="18" charset="0"/>
                            <a:ea typeface="Calibri" panose="020F0502020204030204" pitchFamily="34" charset="0"/>
                            <a:cs typeface="David" panose="020E0502060401010101" pitchFamily="34" charset="-79"/>
                          </a:rPr>
                        </m:ctrlPr>
                      </m:accPr>
                      <m:e>
                        <m:r>
                          <a:rPr lang="en-US" sz="1200" i="1">
                            <a:effectLst/>
                            <a:latin typeface="Cambria Math" panose="02040503050406030204" pitchFamily="18" charset="0"/>
                            <a:ea typeface="Calibri" panose="020F0502020204030204" pitchFamily="34" charset="0"/>
                            <a:cs typeface="David" panose="020E0502060401010101" pitchFamily="34" charset="-79"/>
                          </a:rPr>
                          <m:t>𝑓</m:t>
                        </m:r>
                      </m:e>
                    </m:acc>
                    <m:r>
                      <a:rPr lang="en-US" sz="1200" i="1">
                        <a:effectLst/>
                        <a:latin typeface="Cambria Math" panose="02040503050406030204" pitchFamily="18" charset="0"/>
                        <a:ea typeface="Calibri" panose="020F0502020204030204" pitchFamily="34" charset="0"/>
                        <a:cs typeface="David" panose="020E0502060401010101" pitchFamily="34" charset="-79"/>
                      </a:rPr>
                      <m:t> = </m:t>
                    </m:r>
                    <m:r>
                      <a:rPr lang="en-US" sz="1200" i="1">
                        <a:effectLst/>
                        <a:latin typeface="Cambria Math" panose="02040503050406030204" pitchFamily="18" charset="0"/>
                        <a:ea typeface="Calibri" panose="020F0502020204030204" pitchFamily="34" charset="0"/>
                        <a:cs typeface="David" panose="020E0502060401010101" pitchFamily="34" charset="-79"/>
                      </a:rPr>
                      <m:t>𝐸</m:t>
                    </m:r>
                    <m:r>
                      <a:rPr lang="en-US" sz="1200" i="1">
                        <a:effectLst/>
                        <a:latin typeface="Cambria Math" panose="02040503050406030204" pitchFamily="18" charset="0"/>
                        <a:ea typeface="Calibri" panose="020F0502020204030204" pitchFamily="34" charset="0"/>
                        <a:cs typeface="David" panose="020E0502060401010101" pitchFamily="34" charset="-79"/>
                      </a:rPr>
                      <m:t> </m:t>
                    </m:r>
                    <m:r>
                      <a:rPr lang="en-US" sz="1200" i="1">
                        <a:effectLst/>
                        <a:latin typeface="Cambria Math" panose="02040503050406030204" pitchFamily="18" charset="0"/>
                        <a:ea typeface="Calibri" panose="020F0502020204030204" pitchFamily="34" charset="0"/>
                        <a:cs typeface="David" panose="020E0502060401010101" pitchFamily="34" charset="-79"/>
                      </a:rPr>
                      <m:t>𝑓</m:t>
                    </m:r>
                  </m:oMath>
                </a14:m>
                <a:r>
                  <a:rPr lang="en-US" sz="1200" i="1" dirty="0">
                    <a:effectLst/>
                    <a:latin typeface="Cambria Math" panose="02040503050406030204" pitchFamily="18" charset="0"/>
                    <a:ea typeface="Calibri" panose="020F0502020204030204" pitchFamily="34" charset="0"/>
                    <a:cs typeface="David" panose="020E0502060401010101" pitchFamily="34" charset="-79"/>
                  </a:rPr>
                  <a:t>  - </a:t>
                </a:r>
                <a:r>
                  <a:rPr lang="en-US" sz="1200" dirty="0">
                    <a:effectLst/>
                    <a:latin typeface="Cambria Math" panose="02040503050406030204" pitchFamily="18" charset="0"/>
                    <a:ea typeface="Calibri" panose="020F0502020204030204" pitchFamily="34" charset="0"/>
                    <a:cs typeface="David" panose="020E0502060401010101" pitchFamily="34" charset="-79"/>
                  </a:rPr>
                  <a:t> </a:t>
                </a:r>
                <a:r>
                  <a:rPr lang="en-US" sz="1200" dirty="0">
                    <a:effectLst/>
                    <a:latin typeface="David" panose="020E0502060401010101" pitchFamily="34" charset="-79"/>
                    <a:ea typeface="Calibri" panose="020F0502020204030204" pitchFamily="34" charset="0"/>
                    <a:cs typeface="David" panose="020E0502060401010101" pitchFamily="34" charset="-79"/>
                  </a:rPr>
                  <a:t>The operator of the extension </a:t>
                </a:r>
                <a:r>
                  <a:rPr lang="en-US" sz="1200" i="1" dirty="0">
                    <a:effectLst/>
                    <a:latin typeface="David" panose="020E0502060401010101" pitchFamily="34" charset="-79"/>
                    <a:ea typeface="Calibri" panose="020F0502020204030204" pitchFamily="34" charset="0"/>
                    <a:cs typeface="David" panose="020E0502060401010101" pitchFamily="34" charset="-79"/>
                  </a:rPr>
                  <a:t>E</a:t>
                </a:r>
                <a:r>
                  <a:rPr lang="en-US" sz="1200" dirty="0">
                    <a:effectLst/>
                    <a:latin typeface="David" panose="020E0502060401010101" pitchFamily="34" charset="-79"/>
                    <a:ea typeface="Calibri" panose="020F0502020204030204" pitchFamily="34" charset="0"/>
                    <a:cs typeface="David" panose="020E0502060401010101" pitchFamily="34" charset="-79"/>
                  </a:rPr>
                  <a:t>, padding an array </a:t>
                </a:r>
                <a:r>
                  <a:rPr lang="en-US" sz="1200" i="1" dirty="0">
                    <a:effectLst/>
                    <a:latin typeface="David" panose="020E0502060401010101" pitchFamily="34" charset="-79"/>
                    <a:ea typeface="Calibri" panose="020F0502020204030204" pitchFamily="34" charset="0"/>
                    <a:cs typeface="David" panose="020E0502060401010101" pitchFamily="34" charset="-79"/>
                  </a:rPr>
                  <a:t>n</a:t>
                </a:r>
                <a:r>
                  <a:rPr lang="en-US" sz="1200" dirty="0">
                    <a:effectLst/>
                    <a:latin typeface="David" panose="020E0502060401010101" pitchFamily="34" charset="-79"/>
                    <a:ea typeface="Calibri" panose="020F0502020204030204" pitchFamily="34" charset="0"/>
                    <a:cs typeface="David" panose="020E0502060401010101" pitchFamily="34" charset="-79"/>
                  </a:rPr>
                  <a:t> wide and </a:t>
                </a:r>
                <a:r>
                  <a:rPr lang="en-US" sz="1200" i="1" dirty="0">
                    <a:effectLst/>
                    <a:latin typeface="David" panose="020E0502060401010101" pitchFamily="34" charset="-79"/>
                    <a:ea typeface="Calibri" panose="020F0502020204030204" pitchFamily="34" charset="0"/>
                    <a:cs typeface="David" panose="020E0502060401010101" pitchFamily="34" charset="-79"/>
                  </a:rPr>
                  <a:t>n</a:t>
                </a:r>
                <a:r>
                  <a:rPr lang="en-US" sz="1200" dirty="0">
                    <a:effectLst/>
                    <a:latin typeface="David" panose="020E0502060401010101" pitchFamily="34" charset="-79"/>
                    <a:ea typeface="Calibri" panose="020F0502020204030204" pitchFamily="34" charset="0"/>
                    <a:cs typeface="David" panose="020E0502060401010101" pitchFamily="34" charset="-79"/>
                  </a:rPr>
                  <a:t> tall to be </a:t>
                </a:r>
                <a:r>
                  <a:rPr lang="en-US" sz="1200" i="1" dirty="0">
                    <a:effectLst/>
                    <a:latin typeface="David" panose="020E0502060401010101" pitchFamily="34" charset="-79"/>
                    <a:ea typeface="Calibri" panose="020F0502020204030204" pitchFamily="34" charset="0"/>
                    <a:cs typeface="David" panose="020E0502060401010101" pitchFamily="34" charset="-79"/>
                  </a:rPr>
                  <a:t>n</a:t>
                </a:r>
                <a:r>
                  <a:rPr lang="en-US" sz="1200" dirty="0">
                    <a:effectLst/>
                    <a:latin typeface="David" panose="020E0502060401010101" pitchFamily="34" charset="-79"/>
                    <a:ea typeface="Calibri" panose="020F0502020204030204" pitchFamily="34" charset="0"/>
                    <a:cs typeface="David" panose="020E0502060401010101" pitchFamily="34" charset="-79"/>
                  </a:rPr>
                  <a:t> wide and </a:t>
                </a:r>
                <a:r>
                  <a:rPr lang="en-US" sz="1200" i="1" dirty="0">
                    <a:effectLst/>
                    <a:latin typeface="David" panose="020E0502060401010101" pitchFamily="34" charset="-79"/>
                    <a:ea typeface="Calibri" panose="020F0502020204030204" pitchFamily="34" charset="0"/>
                    <a:cs typeface="David" panose="020E0502060401010101" pitchFamily="34" charset="-79"/>
                  </a:rPr>
                  <a:t>2n</a:t>
                </a:r>
                <a:r>
                  <a:rPr lang="en-US" sz="1200" dirty="0">
                    <a:effectLst/>
                    <a:latin typeface="David" panose="020E0502060401010101" pitchFamily="34" charset="-79"/>
                    <a:ea typeface="Calibri" panose="020F0502020204030204" pitchFamily="34" charset="0"/>
                    <a:cs typeface="David" panose="020E0502060401010101" pitchFamily="34" charset="-79"/>
                  </a:rPr>
                  <a:t> tall by adding extra rows of zeros symmetrically above and below the input argument</a:t>
                </a:r>
                <a:r>
                  <a:rPr lang="en-US" sz="1200" dirty="0">
                    <a:effectLst/>
                    <a:latin typeface="Cambria Math" panose="02040503050406030204" pitchFamily="18" charset="0"/>
                    <a:ea typeface="Calibri" panose="020F0502020204030204" pitchFamily="34" charset="0"/>
                    <a:cs typeface="David" panose="020E0502060401010101" pitchFamily="34" charset="-79"/>
                  </a:rPr>
                  <a:t>.</a:t>
                </a:r>
                <a:endParaRPr lang="en-US" sz="1200" dirty="0">
                  <a:effectLst/>
                  <a:latin typeface="David" panose="020E0502060401010101" pitchFamily="34" charset="-79"/>
                  <a:ea typeface="Calibri" panose="020F0502020204030204" pitchFamily="34" charset="0"/>
                  <a:cs typeface="David" panose="020E0502060401010101" pitchFamily="34" charset="-79"/>
                </a:endParaRPr>
              </a:p>
              <a:p>
                <a:pPr marL="342900" lvl="0" indent="-342900" algn="just">
                  <a:lnSpc>
                    <a:spcPct val="150000"/>
                  </a:lnSpc>
                  <a:spcAft>
                    <a:spcPts val="0"/>
                  </a:spcAft>
                  <a:buFont typeface="David" panose="020E0502060401010101" pitchFamily="34" charset="-79"/>
                  <a:buChar char="-"/>
                </a:pPr>
                <a14:m>
                  <m:oMath xmlns:m="http://schemas.openxmlformats.org/officeDocument/2006/math">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effectLst/>
                                <a:latin typeface="Cambria Math" panose="02040503050406030204" pitchFamily="18" charset="0"/>
                                <a:ea typeface="Calibri" panose="020F0502020204030204" pitchFamily="34" charset="0"/>
                                <a:cs typeface="David" panose="020E0502060401010101" pitchFamily="34" charset="-79"/>
                              </a:rPr>
                            </m:ctrlPr>
                          </m:accPr>
                          <m:e>
                            <m:r>
                              <a:rPr lang="en-US" sz="1200" i="1">
                                <a:effectLst/>
                                <a:latin typeface="Cambria Math" panose="02040503050406030204" pitchFamily="18" charset="0"/>
                                <a:ea typeface="Calibri" panose="020F0502020204030204" pitchFamily="34" charset="0"/>
                                <a:cs typeface="David" panose="020E0502060401010101" pitchFamily="34" charset="-79"/>
                              </a:rPr>
                              <m:t>𝑠</m:t>
                            </m:r>
                          </m:e>
                        </m:acc>
                      </m:e>
                      <m:sup>
                        <m:r>
                          <a:rPr lang="en-US" sz="1200" i="1">
                            <a:effectLst/>
                            <a:latin typeface="Cambria Math" panose="02040503050406030204" pitchFamily="18" charset="0"/>
                            <a:ea typeface="Calibri" panose="020F0502020204030204" pitchFamily="34" charset="0"/>
                            <a:cs typeface="David" panose="020E0502060401010101" pitchFamily="34" charset="-79"/>
                          </a:rPr>
                          <m:t>𝑑</m:t>
                        </m:r>
                      </m:sup>
                    </m:sSup>
                  </m:oMath>
                </a14:m>
                <a:r>
                  <a:rPr lang="en-US" sz="1200" i="1" dirty="0">
                    <a:effectLst/>
                    <a:latin typeface="Cambria Math" panose="02040503050406030204" pitchFamily="18" charset="0"/>
                    <a:ea typeface="Calibri" panose="020F0502020204030204" pitchFamily="34" charset="0"/>
                    <a:cs typeface="David" panose="020E0502060401010101" pitchFamily="34" charset="-79"/>
                  </a:rPr>
                  <a:t> -  </a:t>
                </a:r>
                <a:r>
                  <a:rPr lang="en-US" sz="1200" dirty="0">
                    <a:effectLst/>
                    <a:latin typeface="David" panose="020E0502060401010101" pitchFamily="34" charset="-79"/>
                    <a:ea typeface="Calibri" panose="020F0502020204030204" pitchFamily="34" charset="0"/>
                    <a:cs typeface="David" panose="020E0502060401010101" pitchFamily="34" charset="-79"/>
                  </a:rPr>
                  <a:t>The trimmed shift operator (non-circular) over vectors of size </a:t>
                </a:r>
                <a:r>
                  <a:rPr lang="en-US" sz="1200" i="1" dirty="0">
                    <a:effectLst/>
                    <a:latin typeface="David" panose="020E0502060401010101" pitchFamily="34" charset="-79"/>
                    <a:ea typeface="Calibri" panose="020F0502020204030204" pitchFamily="34" charset="0"/>
                    <a:cs typeface="David" panose="020E0502060401010101" pitchFamily="34" charset="-79"/>
                  </a:rPr>
                  <a:t>2n</a:t>
                </a:r>
                <a:r>
                  <a:rPr lang="en-US" sz="1200" dirty="0">
                    <a:effectLst/>
                    <a:latin typeface="David" panose="020E0502060401010101" pitchFamily="34" charset="-79"/>
                    <a:ea typeface="Calibri" panose="020F0502020204030204" pitchFamily="34" charset="0"/>
                    <a:cs typeface="David" panose="020E0502060401010101" pitchFamily="34" charset="-79"/>
                  </a:rPr>
                  <a:t>. Given any vector</a:t>
                </a:r>
                <a14:m>
                  <m:oMath xmlns:m="http://schemas.openxmlformats.org/officeDocument/2006/math">
                    <m:r>
                      <a:rPr lang="en-US" sz="1200">
                        <a:effectLst/>
                        <a:latin typeface="Cambria Math" panose="02040503050406030204" pitchFamily="18" charset="0"/>
                        <a:ea typeface="Calibri" panose="020F0502020204030204" pitchFamily="34" charset="0"/>
                        <a:cs typeface="David" panose="020E0502060401010101" pitchFamily="34" charset="-79"/>
                      </a:rPr>
                      <m:t> </m:t>
                    </m:r>
                    <m:r>
                      <a:rPr lang="en-US" sz="1200" i="1">
                        <a:effectLst/>
                        <a:latin typeface="Cambria Math" panose="02040503050406030204" pitchFamily="18" charset="0"/>
                        <a:ea typeface="Calibri" panose="020F0502020204030204" pitchFamily="34" charset="0"/>
                        <a:cs typeface="David" panose="020E0502060401010101" pitchFamily="34" charset="-79"/>
                      </a:rPr>
                      <m:t>𝑣</m:t>
                    </m:r>
                    <m:r>
                      <a:rPr lang="en-US" sz="1200">
                        <a:effectLst/>
                        <a:latin typeface="Cambria Math" panose="02040503050406030204" pitchFamily="18" charset="0"/>
                        <a:ea typeface="Calibri" panose="020F0502020204030204" pitchFamily="34" charset="0"/>
                        <a:cs typeface="David" panose="020E0502060401010101" pitchFamily="34" charset="-79"/>
                      </a:rPr>
                      <m:t>∈</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the result of  </a:t>
                </a:r>
                <a14:m>
                  <m:oMath xmlns:m="http://schemas.openxmlformats.org/officeDocument/2006/math">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effectLst/>
                                <a:latin typeface="Cambria Math" panose="02040503050406030204" pitchFamily="18" charset="0"/>
                                <a:ea typeface="Calibri" panose="020F0502020204030204" pitchFamily="34" charset="0"/>
                                <a:cs typeface="David" panose="020E0502060401010101" pitchFamily="34" charset="-79"/>
                              </a:rPr>
                            </m:ctrlPr>
                          </m:accPr>
                          <m:e>
                            <m:r>
                              <a:rPr lang="en-US" sz="1200" i="1">
                                <a:effectLst/>
                                <a:latin typeface="Cambria Math" panose="02040503050406030204" pitchFamily="18" charset="0"/>
                                <a:ea typeface="Calibri" panose="020F0502020204030204" pitchFamily="34" charset="0"/>
                                <a:cs typeface="David" panose="020E0502060401010101" pitchFamily="34" charset="-79"/>
                              </a:rPr>
                              <m:t>𝑠</m:t>
                            </m:r>
                          </m:e>
                        </m:acc>
                      </m:e>
                      <m:sup>
                        <m:r>
                          <a:rPr lang="en-US" sz="1200" i="1">
                            <a:effectLst/>
                            <a:latin typeface="Cambria Math" panose="02040503050406030204" pitchFamily="18" charset="0"/>
                            <a:ea typeface="Calibri" panose="020F0502020204030204" pitchFamily="34" charset="0"/>
                            <a:cs typeface="David" panose="020E0502060401010101" pitchFamily="34" charset="-79"/>
                          </a:rPr>
                          <m:t>𝑑</m:t>
                        </m:r>
                      </m:sup>
                    </m:sSup>
                    <m:r>
                      <a:rPr lang="en-US" sz="1200" i="1">
                        <a:effectLst/>
                        <a:latin typeface="Cambria Math" panose="02040503050406030204" pitchFamily="18" charset="0"/>
                        <a:ea typeface="Calibri" panose="020F0502020204030204" pitchFamily="34" charset="0"/>
                        <a:cs typeface="David" panose="020E0502060401010101" pitchFamily="34" charset="-79"/>
                      </a:rPr>
                      <m:t>𝑣</m:t>
                    </m:r>
                  </m:oMath>
                </a14:m>
                <a:r>
                  <a:rPr lang="en-US" sz="1200" dirty="0">
                    <a:effectLst/>
                    <a:latin typeface="David" panose="020E0502060401010101" pitchFamily="34" charset="-79"/>
                    <a:ea typeface="Calibri" panose="020F0502020204030204" pitchFamily="34" charset="0"/>
                    <a:cs typeface="David" panose="020E0502060401010101" pitchFamily="34" charset="-79"/>
                  </a:rPr>
                  <a:t> for any integer </a:t>
                </a:r>
                <a:r>
                  <a:rPr lang="en-US" sz="1200" i="1" dirty="0">
                    <a:effectLst/>
                    <a:latin typeface="David" panose="020E0502060401010101" pitchFamily="34" charset="-79"/>
                    <a:ea typeface="Calibri" panose="020F0502020204030204" pitchFamily="34" charset="0"/>
                    <a:cs typeface="David" panose="020E0502060401010101" pitchFamily="34" charset="-79"/>
                  </a:rPr>
                  <a:t>d </a:t>
                </a:r>
                <a:r>
                  <a:rPr lang="en-US" sz="1200" dirty="0">
                    <a:effectLst/>
                    <a:latin typeface="David" panose="020E0502060401010101" pitchFamily="34" charset="-79"/>
                    <a:ea typeface="Calibri" panose="020F0502020204030204" pitchFamily="34" charset="0"/>
                    <a:cs typeface="David" panose="020E0502060401010101" pitchFamily="34" charset="-79"/>
                  </a:rPr>
                  <a:t>is a vector</a:t>
                </a:r>
                <a14:m>
                  <m:oMath xmlns:m="http://schemas.openxmlformats.org/officeDocument/2006/math">
                    <m:r>
                      <a:rPr lang="en-US" sz="1200">
                        <a:effectLst/>
                        <a:latin typeface="Cambria Math" panose="02040503050406030204" pitchFamily="18" charset="0"/>
                        <a:ea typeface="Calibri" panose="020F0502020204030204" pitchFamily="34" charset="0"/>
                        <a:cs typeface="David" panose="020E0502060401010101" pitchFamily="34" charset="-79"/>
                      </a:rPr>
                      <m:t> </m:t>
                    </m:r>
                    <m:r>
                      <a:rPr lang="en-US" sz="1200" i="1">
                        <a:effectLst/>
                        <a:latin typeface="Cambria Math" panose="02040503050406030204" pitchFamily="18" charset="0"/>
                        <a:ea typeface="Calibri" panose="020F0502020204030204" pitchFamily="34" charset="0"/>
                        <a:cs typeface="David" panose="020E0502060401010101" pitchFamily="34" charset="-79"/>
                      </a:rPr>
                      <m:t>𝑤</m:t>
                    </m:r>
                    <m:r>
                      <a:rPr lang="en-US" sz="1200">
                        <a:effectLst/>
                        <a:latin typeface="Cambria Math" panose="02040503050406030204" pitchFamily="18" charset="0"/>
                        <a:ea typeface="Calibri" panose="020F0502020204030204" pitchFamily="34" charset="0"/>
                        <a:cs typeface="David" panose="020E0502060401010101" pitchFamily="34" charset="-79"/>
                      </a:rPr>
                      <m:t>∈</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where an </a:t>
                </a:r>
                <a:r>
                  <a:rPr lang="en-US" sz="1200" dirty="0" err="1">
                    <a:effectLst/>
                    <a:latin typeface="David" panose="020E0502060401010101" pitchFamily="34" charset="-79"/>
                    <a:ea typeface="Calibri" panose="020F0502020204030204" pitchFamily="34" charset="0"/>
                    <a:cs typeface="David" panose="020E0502060401010101" pitchFamily="34" charset="-79"/>
                  </a:rPr>
                  <a:t>i-th</a:t>
                </a:r>
                <a:r>
                  <a:rPr lang="en-US" sz="1200" dirty="0">
                    <a:effectLst/>
                    <a:latin typeface="David" panose="020E0502060401010101" pitchFamily="34" charset="-79"/>
                    <a:ea typeface="Calibri" panose="020F0502020204030204" pitchFamily="34" charset="0"/>
                    <a:cs typeface="David" panose="020E0502060401010101" pitchFamily="34" charset="-79"/>
                  </a:rPr>
                  <a:t> element in </a:t>
                </a:r>
                <a:r>
                  <a:rPr lang="en-US" sz="1200" i="1" dirty="0">
                    <a:effectLst/>
                    <a:latin typeface="David" panose="020E0502060401010101" pitchFamily="34" charset="-79"/>
                    <a:ea typeface="Calibri" panose="020F0502020204030204" pitchFamily="34" charset="0"/>
                    <a:cs typeface="David" panose="020E0502060401010101" pitchFamily="34" charset="-79"/>
                  </a:rPr>
                  <a:t>v</a:t>
                </a:r>
                <a:r>
                  <a:rPr lang="en-US" sz="1200" dirty="0">
                    <a:effectLst/>
                    <a:latin typeface="David" panose="020E0502060401010101" pitchFamily="34" charset="-79"/>
                    <a:ea typeface="Calibri" panose="020F0502020204030204" pitchFamily="34" charset="0"/>
                    <a:cs typeface="David" panose="020E0502060401010101" pitchFamily="34" charset="-79"/>
                  </a:rPr>
                  <a:t> is identical to the element at the position </a:t>
                </a:r>
                <a:r>
                  <a:rPr lang="en-US" sz="1200" i="1" dirty="0" err="1">
                    <a:effectLst/>
                    <a:latin typeface="David" panose="020E0502060401010101" pitchFamily="34" charset="-79"/>
                    <a:ea typeface="Calibri" panose="020F0502020204030204" pitchFamily="34" charset="0"/>
                    <a:cs typeface="David" panose="020E0502060401010101" pitchFamily="34" charset="-79"/>
                  </a:rPr>
                  <a:t>i+d</a:t>
                </a:r>
                <a:r>
                  <a:rPr lang="en-US" sz="1200" dirty="0">
                    <a:effectLst/>
                    <a:latin typeface="David" panose="020E0502060401010101" pitchFamily="34" charset="-79"/>
                    <a:ea typeface="Calibri" panose="020F0502020204030204" pitchFamily="34" charset="0"/>
                    <a:cs typeface="David" panose="020E0502060401010101" pitchFamily="34" charset="-79"/>
                  </a:rPr>
                  <a:t> in </a:t>
                </a:r>
                <a:r>
                  <a:rPr lang="en-US" sz="1200" i="1" dirty="0">
                    <a:effectLst/>
                    <a:latin typeface="David" panose="020E0502060401010101" pitchFamily="34" charset="-79"/>
                    <a:ea typeface="Calibri" panose="020F0502020204030204" pitchFamily="34" charset="0"/>
                    <a:cs typeface="David" panose="020E0502060401010101" pitchFamily="34" charset="-79"/>
                  </a:rPr>
                  <a:t>w</a:t>
                </a:r>
                <a:r>
                  <a:rPr lang="en-US" sz="1200" dirty="0">
                    <a:effectLst/>
                    <a:latin typeface="David" panose="020E0502060401010101" pitchFamily="34" charset="-79"/>
                    <a:ea typeface="Calibri" panose="020F0502020204030204" pitchFamily="34" charset="0"/>
                    <a:cs typeface="David" panose="020E0502060401010101" pitchFamily="34" charset="-79"/>
                  </a:rPr>
                  <a:t> or zero if the index </a:t>
                </a:r>
                <a:r>
                  <a:rPr lang="en-US" sz="1200" i="1" dirty="0" err="1">
                    <a:effectLst/>
                    <a:latin typeface="David" panose="020E0502060401010101" pitchFamily="34" charset="-79"/>
                    <a:ea typeface="Calibri" panose="020F0502020204030204" pitchFamily="34" charset="0"/>
                    <a:cs typeface="David" panose="020E0502060401010101" pitchFamily="34" charset="-79"/>
                  </a:rPr>
                  <a:t>i+d</a:t>
                </a:r>
                <a:r>
                  <a:rPr lang="en-US" sz="1200" dirty="0">
                    <a:effectLst/>
                    <a:latin typeface="David" panose="020E0502060401010101" pitchFamily="34" charset="-79"/>
                    <a:ea typeface="Calibri" panose="020F0502020204030204" pitchFamily="34" charset="0"/>
                    <a:cs typeface="David" panose="020E0502060401010101" pitchFamily="34" charset="-79"/>
                  </a:rPr>
                  <a:t> exceeds matrix dimensions. </a:t>
                </a:r>
              </a:p>
            </p:txBody>
          </p:sp>
        </mc:Choice>
        <mc:Fallback xmlns="">
          <p:sp>
            <p:nvSpPr>
              <p:cNvPr id="3" name="Rectangle 2">
                <a:extLst>
                  <a:ext uri="{FF2B5EF4-FFF2-40B4-BE49-F238E27FC236}">
                    <a16:creationId xmlns:a16="http://schemas.microsoft.com/office/drawing/2014/main" id="{80E21ACE-E0D5-4072-8F85-99D5B4B8D6B8}"/>
                  </a:ext>
                </a:extLst>
              </p:cNvPr>
              <p:cNvSpPr>
                <a:spLocks noRot="1" noChangeAspect="1" noMove="1" noResize="1" noEditPoints="1" noAdjustHandles="1" noChangeArrowheads="1" noChangeShapeType="1" noTextEdit="1"/>
              </p:cNvSpPr>
              <p:nvPr/>
            </p:nvSpPr>
            <p:spPr>
              <a:xfrm>
                <a:off x="1681683" y="3553597"/>
                <a:ext cx="9144000" cy="3133165"/>
              </a:xfrm>
              <a:prstGeom prst="rect">
                <a:avLst/>
              </a:prstGeom>
              <a:blipFill>
                <a:blip r:embed="rId4"/>
                <a:stretch>
                  <a:fillRect b="-389"/>
                </a:stretch>
              </a:blipFill>
            </p:spPr>
            <p:txBody>
              <a:bodyPr/>
              <a:lstStyle/>
              <a:p>
                <a:r>
                  <a:rPr lang="en-US">
                    <a:noFill/>
                  </a:rPr>
                  <a:t> </a:t>
                </a:r>
              </a:p>
            </p:txBody>
          </p:sp>
        </mc:Fallback>
      </mc:AlternateContent>
    </p:spTree>
    <p:extLst>
      <p:ext uri="{BB962C8B-B14F-4D97-AF65-F5344CB8AC3E}">
        <p14:creationId xmlns:p14="http://schemas.microsoft.com/office/powerpoint/2010/main" val="3565184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Content Placeholder 2">
            <a:extLst>
              <a:ext uri="{FF2B5EF4-FFF2-40B4-BE49-F238E27FC236}">
                <a16:creationId xmlns:a16="http://schemas.microsoft.com/office/drawing/2014/main" id="{19D6EC3D-1062-49DE-97EE-3B9AF0351185}"/>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The SHAS Algorithm</a:t>
            </a:r>
            <a:endParaRPr lang="en-US" sz="3200" dirty="0">
              <a:solidFill>
                <a:schemeClr val="tx1"/>
              </a:solidFill>
            </a:endParaRPr>
          </a:p>
        </p:txBody>
      </p:sp>
      <p:sp>
        <p:nvSpPr>
          <p:cNvPr id="43" name="Content Placeholder 2">
            <a:extLst>
              <a:ext uri="{FF2B5EF4-FFF2-40B4-BE49-F238E27FC236}">
                <a16:creationId xmlns:a16="http://schemas.microsoft.com/office/drawing/2014/main" id="{2FB1CC7F-045B-4A9A-8E5D-F264120A4E8E}"/>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grpSp>
        <p:nvGrpSpPr>
          <p:cNvPr id="44" name="Canvas 39947">
            <a:extLst>
              <a:ext uri="{FF2B5EF4-FFF2-40B4-BE49-F238E27FC236}">
                <a16:creationId xmlns:a16="http://schemas.microsoft.com/office/drawing/2014/main" id="{EDA155DE-C50B-4468-9ED0-8AFC039DBBBD}"/>
              </a:ext>
            </a:extLst>
          </p:cNvPr>
          <p:cNvGrpSpPr/>
          <p:nvPr/>
        </p:nvGrpSpPr>
        <p:grpSpPr>
          <a:xfrm>
            <a:off x="2917670" y="1849437"/>
            <a:ext cx="6762357" cy="2239087"/>
            <a:chOff x="0" y="0"/>
            <a:chExt cx="5852160" cy="1678893"/>
          </a:xfrm>
        </p:grpSpPr>
        <p:sp>
          <p:nvSpPr>
            <p:cNvPr id="45" name="Rectangle 44">
              <a:extLst>
                <a:ext uri="{FF2B5EF4-FFF2-40B4-BE49-F238E27FC236}">
                  <a16:creationId xmlns:a16="http://schemas.microsoft.com/office/drawing/2014/main" id="{B91D84DB-58C3-416B-8FFC-FA205C759613}"/>
                </a:ext>
              </a:extLst>
            </p:cNvPr>
            <p:cNvSpPr/>
            <p:nvPr/>
          </p:nvSpPr>
          <p:spPr>
            <a:xfrm>
              <a:off x="0" y="0"/>
              <a:ext cx="5852160" cy="1678305"/>
            </a:xfrm>
            <a:prstGeom prst="rect">
              <a:avLst/>
            </a:prstGeom>
            <a:noFill/>
            <a:ln>
              <a:noFill/>
            </a:ln>
          </p:spPr>
        </p:sp>
        <p:sp>
          <p:nvSpPr>
            <p:cNvPr id="46" name="AutoShape 16">
              <a:extLst>
                <a:ext uri="{FF2B5EF4-FFF2-40B4-BE49-F238E27FC236}">
                  <a16:creationId xmlns:a16="http://schemas.microsoft.com/office/drawing/2014/main" id="{6F3A74B7-501F-416D-959C-2E1A2D9E7088}"/>
                </a:ext>
              </a:extLst>
            </p:cNvPr>
            <p:cNvSpPr>
              <a:spLocks/>
            </p:cNvSpPr>
            <p:nvPr/>
          </p:nvSpPr>
          <p:spPr bwMode="auto">
            <a:xfrm rot="16200000">
              <a:off x="1297820" y="34106"/>
              <a:ext cx="269875" cy="672151"/>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7" name="AutoShape 17">
              <a:extLst>
                <a:ext uri="{FF2B5EF4-FFF2-40B4-BE49-F238E27FC236}">
                  <a16:creationId xmlns:a16="http://schemas.microsoft.com/office/drawing/2014/main" id="{58CBF35C-D8B9-4737-91EA-458BD77DE3BE}"/>
                </a:ext>
              </a:extLst>
            </p:cNvPr>
            <p:cNvSpPr>
              <a:spLocks/>
            </p:cNvSpPr>
            <p:nvPr/>
          </p:nvSpPr>
          <p:spPr bwMode="auto">
            <a:xfrm rot="16200000">
              <a:off x="1969651" y="-277646"/>
              <a:ext cx="269875" cy="2015813"/>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8" name="AutoShape 16">
              <a:extLst>
                <a:ext uri="{FF2B5EF4-FFF2-40B4-BE49-F238E27FC236}">
                  <a16:creationId xmlns:a16="http://schemas.microsoft.com/office/drawing/2014/main" id="{4255269B-DEF4-4F66-BF36-A873F2583E5B}"/>
                </a:ext>
              </a:extLst>
            </p:cNvPr>
            <p:cNvSpPr>
              <a:spLocks/>
            </p:cNvSpPr>
            <p:nvPr/>
          </p:nvSpPr>
          <p:spPr bwMode="auto">
            <a:xfrm rot="16200000">
              <a:off x="1215405" y="831233"/>
              <a:ext cx="269875" cy="507321"/>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9" name="AutoShape 16">
              <a:extLst>
                <a:ext uri="{FF2B5EF4-FFF2-40B4-BE49-F238E27FC236}">
                  <a16:creationId xmlns:a16="http://schemas.microsoft.com/office/drawing/2014/main" id="{051F55B8-DD98-49BD-93D5-F210FDAF5282}"/>
                </a:ext>
              </a:extLst>
            </p:cNvPr>
            <p:cNvSpPr>
              <a:spLocks/>
            </p:cNvSpPr>
            <p:nvPr/>
          </p:nvSpPr>
          <p:spPr bwMode="auto">
            <a:xfrm rot="16200000">
              <a:off x="1969811" y="34266"/>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0" name="AutoShape 16">
              <a:extLst>
                <a:ext uri="{FF2B5EF4-FFF2-40B4-BE49-F238E27FC236}">
                  <a16:creationId xmlns:a16="http://schemas.microsoft.com/office/drawing/2014/main" id="{F17EF654-2058-4BB5-ACC7-4A632C5BC8A1}"/>
                </a:ext>
              </a:extLst>
            </p:cNvPr>
            <p:cNvSpPr>
              <a:spLocks/>
            </p:cNvSpPr>
            <p:nvPr/>
          </p:nvSpPr>
          <p:spPr bwMode="auto">
            <a:xfrm rot="16200000">
              <a:off x="2641642" y="34265"/>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1" name="AutoShape 16">
              <a:extLst>
                <a:ext uri="{FF2B5EF4-FFF2-40B4-BE49-F238E27FC236}">
                  <a16:creationId xmlns:a16="http://schemas.microsoft.com/office/drawing/2014/main" id="{0EA486D5-A687-43A7-8B3D-7DBEF75E9A31}"/>
                </a:ext>
              </a:extLst>
            </p:cNvPr>
            <p:cNvSpPr>
              <a:spLocks/>
            </p:cNvSpPr>
            <p:nvPr/>
          </p:nvSpPr>
          <p:spPr bwMode="auto">
            <a:xfrm rot="16200000">
              <a:off x="3313473" y="34265"/>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2" name="AutoShape 16">
              <a:extLst>
                <a:ext uri="{FF2B5EF4-FFF2-40B4-BE49-F238E27FC236}">
                  <a16:creationId xmlns:a16="http://schemas.microsoft.com/office/drawing/2014/main" id="{B0AC29AF-5383-4531-9314-3A63A1BCBD62}"/>
                </a:ext>
              </a:extLst>
            </p:cNvPr>
            <p:cNvSpPr>
              <a:spLocks/>
            </p:cNvSpPr>
            <p:nvPr/>
          </p:nvSpPr>
          <p:spPr bwMode="auto">
            <a:xfrm rot="16200000">
              <a:off x="3985304" y="34267"/>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3" name="AutoShape 16">
              <a:extLst>
                <a:ext uri="{FF2B5EF4-FFF2-40B4-BE49-F238E27FC236}">
                  <a16:creationId xmlns:a16="http://schemas.microsoft.com/office/drawing/2014/main" id="{2AD05712-0EFC-4CA9-8CDD-149AEF9DDFB3}"/>
                </a:ext>
              </a:extLst>
            </p:cNvPr>
            <p:cNvSpPr>
              <a:spLocks/>
            </p:cNvSpPr>
            <p:nvPr/>
          </p:nvSpPr>
          <p:spPr bwMode="auto">
            <a:xfrm rot="16200000">
              <a:off x="4657135" y="34265"/>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4" name="AutoShape 17">
              <a:extLst>
                <a:ext uri="{FF2B5EF4-FFF2-40B4-BE49-F238E27FC236}">
                  <a16:creationId xmlns:a16="http://schemas.microsoft.com/office/drawing/2014/main" id="{A4B8BDF2-D089-4446-909D-A5E605854BCF}"/>
                </a:ext>
              </a:extLst>
            </p:cNvPr>
            <p:cNvSpPr>
              <a:spLocks/>
            </p:cNvSpPr>
            <p:nvPr/>
          </p:nvSpPr>
          <p:spPr bwMode="auto">
            <a:xfrm rot="16200000">
              <a:off x="3985308" y="-277485"/>
              <a:ext cx="269875" cy="201549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5" name="AutoShape 16">
              <a:extLst>
                <a:ext uri="{FF2B5EF4-FFF2-40B4-BE49-F238E27FC236}">
                  <a16:creationId xmlns:a16="http://schemas.microsoft.com/office/drawing/2014/main" id="{DF73C83D-8E98-472D-8FD0-2A9121832795}"/>
                </a:ext>
              </a:extLst>
            </p:cNvPr>
            <p:cNvSpPr>
              <a:spLocks/>
            </p:cNvSpPr>
            <p:nvPr/>
          </p:nvSpPr>
          <p:spPr bwMode="auto">
            <a:xfrm rot="16200000">
              <a:off x="1722431" y="831529"/>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6" name="AutoShape 16">
              <a:extLst>
                <a:ext uri="{FF2B5EF4-FFF2-40B4-BE49-F238E27FC236}">
                  <a16:creationId xmlns:a16="http://schemas.microsoft.com/office/drawing/2014/main" id="{1DC02D2F-34CE-4D36-8775-601B3CE9C2D3}"/>
                </a:ext>
              </a:extLst>
            </p:cNvPr>
            <p:cNvSpPr>
              <a:spLocks/>
            </p:cNvSpPr>
            <p:nvPr/>
          </p:nvSpPr>
          <p:spPr bwMode="auto">
            <a:xfrm rot="16200000">
              <a:off x="2229162"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7" name="AutoShape 16">
              <a:extLst>
                <a:ext uri="{FF2B5EF4-FFF2-40B4-BE49-F238E27FC236}">
                  <a16:creationId xmlns:a16="http://schemas.microsoft.com/office/drawing/2014/main" id="{2ACE3FE0-B9CC-4C28-AE47-24374B6A0491}"/>
                </a:ext>
              </a:extLst>
            </p:cNvPr>
            <p:cNvSpPr>
              <a:spLocks/>
            </p:cNvSpPr>
            <p:nvPr/>
          </p:nvSpPr>
          <p:spPr bwMode="auto">
            <a:xfrm rot="16200000">
              <a:off x="2735893"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8" name="AutoShape 16">
              <a:extLst>
                <a:ext uri="{FF2B5EF4-FFF2-40B4-BE49-F238E27FC236}">
                  <a16:creationId xmlns:a16="http://schemas.microsoft.com/office/drawing/2014/main" id="{711AFF93-4B57-49A5-8F8E-FA4CD230AE29}"/>
                </a:ext>
              </a:extLst>
            </p:cNvPr>
            <p:cNvSpPr>
              <a:spLocks/>
            </p:cNvSpPr>
            <p:nvPr/>
          </p:nvSpPr>
          <p:spPr bwMode="auto">
            <a:xfrm rot="16200000">
              <a:off x="3242624"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9" name="AutoShape 16">
              <a:extLst>
                <a:ext uri="{FF2B5EF4-FFF2-40B4-BE49-F238E27FC236}">
                  <a16:creationId xmlns:a16="http://schemas.microsoft.com/office/drawing/2014/main" id="{754230A5-AF20-4E28-8907-43ABC5FF1BC1}"/>
                </a:ext>
              </a:extLst>
            </p:cNvPr>
            <p:cNvSpPr>
              <a:spLocks/>
            </p:cNvSpPr>
            <p:nvPr/>
          </p:nvSpPr>
          <p:spPr bwMode="auto">
            <a:xfrm rot="16200000">
              <a:off x="3749355"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60" name="AutoShape 16">
              <a:extLst>
                <a:ext uri="{FF2B5EF4-FFF2-40B4-BE49-F238E27FC236}">
                  <a16:creationId xmlns:a16="http://schemas.microsoft.com/office/drawing/2014/main" id="{AED60C0C-78EE-43C3-BAA2-292F81BC1E23}"/>
                </a:ext>
              </a:extLst>
            </p:cNvPr>
            <p:cNvSpPr>
              <a:spLocks/>
            </p:cNvSpPr>
            <p:nvPr/>
          </p:nvSpPr>
          <p:spPr bwMode="auto">
            <a:xfrm rot="16200000">
              <a:off x="4256086" y="831530"/>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61" name="AutoShape 16">
              <a:extLst>
                <a:ext uri="{FF2B5EF4-FFF2-40B4-BE49-F238E27FC236}">
                  <a16:creationId xmlns:a16="http://schemas.microsoft.com/office/drawing/2014/main" id="{B7CD9639-37C3-4CA6-8601-E8BC686E5739}"/>
                </a:ext>
              </a:extLst>
            </p:cNvPr>
            <p:cNvSpPr>
              <a:spLocks/>
            </p:cNvSpPr>
            <p:nvPr/>
          </p:nvSpPr>
          <p:spPr bwMode="auto">
            <a:xfrm rot="16200000">
              <a:off x="4762817"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cxnSp>
          <p:nvCxnSpPr>
            <p:cNvPr id="62" name="Straight Connector 61">
              <a:extLst>
                <a:ext uri="{FF2B5EF4-FFF2-40B4-BE49-F238E27FC236}">
                  <a16:creationId xmlns:a16="http://schemas.microsoft.com/office/drawing/2014/main" id="{DB966D2A-CDC1-4022-B3A6-193133089B92}"/>
                </a:ext>
              </a:extLst>
            </p:cNvPr>
            <p:cNvCxnSpPr/>
            <p:nvPr/>
          </p:nvCxnSpPr>
          <p:spPr>
            <a:xfrm>
              <a:off x="1096682" y="1531620"/>
              <a:ext cx="4031306" cy="0"/>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3CCD31BE-109D-4DC8-B686-773A58FBF360}"/>
                </a:ext>
              </a:extLst>
            </p:cNvPr>
            <p:cNvCxnSpPr/>
            <p:nvPr/>
          </p:nvCxnSpPr>
          <p:spPr>
            <a:xfrm>
              <a:off x="1096682" y="143256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5670E392-FC37-4229-BF14-9E454BE899EE}"/>
                </a:ext>
              </a:extLst>
            </p:cNvPr>
            <p:cNvCxnSpPr/>
            <p:nvPr/>
          </p:nvCxnSpPr>
          <p:spPr>
            <a:xfrm>
              <a:off x="1604003" y="1348740"/>
              <a:ext cx="0" cy="248580"/>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F259D98C-B55D-4C0C-9DF9-1BBE7717C673}"/>
                </a:ext>
              </a:extLst>
            </p:cNvPr>
            <p:cNvCxnSpPr/>
            <p:nvPr/>
          </p:nvCxnSpPr>
          <p:spPr>
            <a:xfrm>
              <a:off x="1785003" y="143256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7E2AF4E0-CE2F-47D4-AECE-6ED339D2B898}"/>
                </a:ext>
              </a:extLst>
            </p:cNvPr>
            <p:cNvCxnSpPr/>
            <p:nvPr/>
          </p:nvCxnSpPr>
          <p:spPr>
            <a:xfrm>
              <a:off x="2110734" y="1327740"/>
              <a:ext cx="0" cy="248580"/>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C5D8F33-1869-41F7-B0F3-BE58A6374D57}"/>
                </a:ext>
              </a:extLst>
            </p:cNvPr>
            <p:cNvCxnSpPr/>
            <p:nvPr/>
          </p:nvCxnSpPr>
          <p:spPr>
            <a:xfrm>
              <a:off x="2437450" y="142680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2E1B2CFA-1368-4BF8-9F65-33C2BD4F538B}"/>
                </a:ext>
              </a:extLst>
            </p:cNvPr>
            <p:cNvCxnSpPr/>
            <p:nvPr/>
          </p:nvCxnSpPr>
          <p:spPr>
            <a:xfrm>
              <a:off x="2617465" y="134903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A674DB95-F9F9-44FE-9327-79831AC0CB12}"/>
                </a:ext>
              </a:extLst>
            </p:cNvPr>
            <p:cNvCxnSpPr/>
            <p:nvPr/>
          </p:nvCxnSpPr>
          <p:spPr>
            <a:xfrm>
              <a:off x="3112495" y="143256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3604FBD9-58F2-4179-8636-D438755F4154}"/>
                </a:ext>
              </a:extLst>
            </p:cNvPr>
            <p:cNvCxnSpPr/>
            <p:nvPr/>
          </p:nvCxnSpPr>
          <p:spPr>
            <a:xfrm>
              <a:off x="3630927" y="136139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EE3ED9BD-9D7A-45C4-93C8-C572FE20465E}"/>
                </a:ext>
              </a:extLst>
            </p:cNvPr>
            <p:cNvCxnSpPr/>
            <p:nvPr/>
          </p:nvCxnSpPr>
          <p:spPr>
            <a:xfrm>
              <a:off x="3800496" y="142968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50C5C532-001A-44A8-89AC-829B449D8949}"/>
                </a:ext>
              </a:extLst>
            </p:cNvPr>
            <p:cNvCxnSpPr/>
            <p:nvPr/>
          </p:nvCxnSpPr>
          <p:spPr>
            <a:xfrm>
              <a:off x="4137658" y="136715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F1E50352-3322-49AB-8A0B-4328BB3CCAC6}"/>
                </a:ext>
              </a:extLst>
            </p:cNvPr>
            <p:cNvCxnSpPr/>
            <p:nvPr/>
          </p:nvCxnSpPr>
          <p:spPr>
            <a:xfrm>
              <a:off x="4456157" y="1426505"/>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0A886AF0-4BEC-4D6E-98A9-0F3F444DBAA8}"/>
                </a:ext>
              </a:extLst>
            </p:cNvPr>
            <p:cNvCxnSpPr/>
            <p:nvPr/>
          </p:nvCxnSpPr>
          <p:spPr>
            <a:xfrm>
              <a:off x="4644389" y="137189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16855CC8-AB85-4FD3-95D2-2860502B365A}"/>
                </a:ext>
              </a:extLst>
            </p:cNvPr>
            <p:cNvCxnSpPr/>
            <p:nvPr/>
          </p:nvCxnSpPr>
          <p:spPr>
            <a:xfrm>
              <a:off x="5127988" y="1423330"/>
              <a:ext cx="0" cy="18288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6" name="Text Box 2">
                  <a:extLst>
                    <a:ext uri="{FF2B5EF4-FFF2-40B4-BE49-F238E27FC236}">
                      <a16:creationId xmlns:a16="http://schemas.microsoft.com/office/drawing/2014/main" id="{F95863FD-EF3B-4178-B6CF-6A617BA3A0E1}"/>
                    </a:ext>
                  </a:extLst>
                </p:cNvPr>
                <p:cNvSpPr txBox="1">
                  <a:spLocks noChangeArrowheads="1"/>
                </p:cNvSpPr>
                <p:nvPr/>
              </p:nvSpPr>
              <p:spPr bwMode="auto">
                <a:xfrm>
                  <a:off x="395642" y="200318"/>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𝒛</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f>
                          <m:fPr>
                            <m:type m:val="skw"/>
                            <m:ctrlPr>
                              <a:rPr lang="en-US" sz="900" b="1" i="1">
                                <a:effectLst/>
                                <a:latin typeface="Cambria Math" panose="02040503050406030204" pitchFamily="18" charset="0"/>
                                <a:ea typeface="Times New Roman" panose="02020603050405020304" pitchFamily="18" charset="0"/>
                                <a:cs typeface="David" panose="020E0502060401010101" pitchFamily="34" charset="-79"/>
                              </a:rPr>
                            </m:ctrlPr>
                          </m:fPr>
                          <m:num>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num>
                          <m:den>
                            <m:r>
                              <a:rPr lang="en-US" sz="900" b="1" i="1">
                                <a:effectLst/>
                                <a:latin typeface="Cambria Math" panose="02040503050406030204" pitchFamily="18" charset="0"/>
                                <a:ea typeface="Times New Roman" panose="02020603050405020304" pitchFamily="18" charset="0"/>
                                <a:cs typeface="David" panose="020E0502060401010101" pitchFamily="34" charset="-79"/>
                              </a:rPr>
                              <m:t>𝟔</m:t>
                            </m:r>
                          </m:den>
                        </m:f>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6" name="Text Box 2">
                  <a:extLst>
                    <a:ext uri="{FF2B5EF4-FFF2-40B4-BE49-F238E27FC236}">
                      <a16:creationId xmlns:a16="http://schemas.microsoft.com/office/drawing/2014/main" id="{F95863FD-EF3B-4178-B6CF-6A617BA3A0E1}"/>
                    </a:ext>
                  </a:extLst>
                </p:cNvPr>
                <p:cNvSpPr txBox="1">
                  <a:spLocks noRot="1" noChangeAspect="1" noMove="1" noResize="1" noEditPoints="1" noAdjustHandles="1" noChangeArrowheads="1" noChangeShapeType="1" noTextEdit="1"/>
                </p:cNvSpPr>
                <p:nvPr/>
              </p:nvSpPr>
              <p:spPr bwMode="auto">
                <a:xfrm>
                  <a:off x="395642" y="200318"/>
                  <a:ext cx="701040" cy="304800"/>
                </a:xfrm>
                <a:prstGeom prst="rect">
                  <a:avLst/>
                </a:prstGeom>
                <a:blipFill>
                  <a:blip r:embed="rId3"/>
                  <a:stretch>
                    <a:fillRect t="-43284" r="-24060" b="-77612"/>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 Box 2">
                  <a:extLst>
                    <a:ext uri="{FF2B5EF4-FFF2-40B4-BE49-F238E27FC236}">
                      <a16:creationId xmlns:a16="http://schemas.microsoft.com/office/drawing/2014/main" id="{A19D1F04-96E9-4C24-938F-EDDE75804746}"/>
                    </a:ext>
                  </a:extLst>
                </p:cNvPr>
                <p:cNvSpPr txBox="1">
                  <a:spLocks noChangeArrowheads="1"/>
                </p:cNvSpPr>
                <p:nvPr/>
              </p:nvSpPr>
              <p:spPr bwMode="auto">
                <a:xfrm>
                  <a:off x="395642" y="570216"/>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𝒚</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f>
                          <m:fPr>
                            <m:type m:val="skw"/>
                            <m:ctrlPr>
                              <a:rPr lang="en-US" sz="900" b="1" i="1">
                                <a:effectLst/>
                                <a:latin typeface="Cambria Math" panose="02040503050406030204" pitchFamily="18" charset="0"/>
                                <a:ea typeface="Times New Roman" panose="02020603050405020304" pitchFamily="18" charset="0"/>
                                <a:cs typeface="David" panose="020E0502060401010101" pitchFamily="34" charset="-79"/>
                              </a:rPr>
                            </m:ctrlPr>
                          </m:fPr>
                          <m:num>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num>
                          <m:den>
                            <m:r>
                              <a:rPr lang="en-US" sz="900" b="1" i="1">
                                <a:effectLst/>
                                <a:latin typeface="Cambria Math" panose="02040503050406030204" pitchFamily="18" charset="0"/>
                                <a:ea typeface="Times New Roman" panose="02020603050405020304" pitchFamily="18" charset="0"/>
                                <a:cs typeface="David" panose="020E0502060401010101" pitchFamily="34" charset="-79"/>
                              </a:rPr>
                              <m:t>𝟐</m:t>
                            </m:r>
                          </m:den>
                        </m:f>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7" name="Text Box 2">
                  <a:extLst>
                    <a:ext uri="{FF2B5EF4-FFF2-40B4-BE49-F238E27FC236}">
                      <a16:creationId xmlns:a16="http://schemas.microsoft.com/office/drawing/2014/main" id="{A19D1F04-96E9-4C24-938F-EDDE75804746}"/>
                    </a:ext>
                  </a:extLst>
                </p:cNvPr>
                <p:cNvSpPr txBox="1">
                  <a:spLocks noRot="1" noChangeAspect="1" noMove="1" noResize="1" noEditPoints="1" noAdjustHandles="1" noChangeArrowheads="1" noChangeShapeType="1" noTextEdit="1"/>
                </p:cNvSpPr>
                <p:nvPr/>
              </p:nvSpPr>
              <p:spPr bwMode="auto">
                <a:xfrm>
                  <a:off x="395642" y="570216"/>
                  <a:ext cx="701040" cy="304800"/>
                </a:xfrm>
                <a:prstGeom prst="rect">
                  <a:avLst/>
                </a:prstGeom>
                <a:blipFill>
                  <a:blip r:embed="rId4"/>
                  <a:stretch>
                    <a:fillRect t="-43284" r="-24812" b="-77612"/>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 Box 2">
                  <a:extLst>
                    <a:ext uri="{FF2B5EF4-FFF2-40B4-BE49-F238E27FC236}">
                      <a16:creationId xmlns:a16="http://schemas.microsoft.com/office/drawing/2014/main" id="{5FADC844-2174-4512-99B4-62FE6D4312D0}"/>
                    </a:ext>
                  </a:extLst>
                </p:cNvPr>
                <p:cNvSpPr txBox="1">
                  <a:spLocks noChangeArrowheads="1"/>
                </p:cNvSpPr>
                <p:nvPr/>
              </p:nvSpPr>
              <p:spPr bwMode="auto">
                <a:xfrm>
                  <a:off x="395642" y="969937"/>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𝒙</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f>
                          <m:fPr>
                            <m:type m:val="skw"/>
                            <m:ctrlPr>
                              <a:rPr lang="en-US" sz="900" b="1" i="1">
                                <a:effectLst/>
                                <a:latin typeface="Cambria Math" panose="02040503050406030204" pitchFamily="18" charset="0"/>
                                <a:ea typeface="Times New Roman" panose="02020603050405020304" pitchFamily="18" charset="0"/>
                                <a:cs typeface="David" panose="020E0502060401010101" pitchFamily="34" charset="-79"/>
                              </a:rPr>
                            </m:ctrlPr>
                          </m:fPr>
                          <m:num>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num>
                          <m:den>
                            <m:r>
                              <a:rPr lang="en-US" sz="900" b="1" i="1">
                                <a:effectLst/>
                                <a:latin typeface="Cambria Math" panose="02040503050406030204" pitchFamily="18" charset="0"/>
                                <a:ea typeface="Times New Roman" panose="02020603050405020304" pitchFamily="18" charset="0"/>
                                <a:cs typeface="David" panose="020E0502060401010101" pitchFamily="34" charset="-79"/>
                              </a:rPr>
                              <m:t>𝟖</m:t>
                            </m:r>
                          </m:den>
                        </m:f>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8" name="Text Box 2">
                  <a:extLst>
                    <a:ext uri="{FF2B5EF4-FFF2-40B4-BE49-F238E27FC236}">
                      <a16:creationId xmlns:a16="http://schemas.microsoft.com/office/drawing/2014/main" id="{5FADC844-2174-4512-99B4-62FE6D4312D0}"/>
                    </a:ext>
                  </a:extLst>
                </p:cNvPr>
                <p:cNvSpPr txBox="1">
                  <a:spLocks noRot="1" noChangeAspect="1" noMove="1" noResize="1" noEditPoints="1" noAdjustHandles="1" noChangeArrowheads="1" noChangeShapeType="1" noTextEdit="1"/>
                </p:cNvSpPr>
                <p:nvPr/>
              </p:nvSpPr>
              <p:spPr bwMode="auto">
                <a:xfrm>
                  <a:off x="395642" y="969937"/>
                  <a:ext cx="701040" cy="304800"/>
                </a:xfrm>
                <a:prstGeom prst="rect">
                  <a:avLst/>
                </a:prstGeom>
                <a:blipFill>
                  <a:blip r:embed="rId5"/>
                  <a:stretch>
                    <a:fillRect t="-43939" r="-24812" b="-80303"/>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 Box 2">
                  <a:extLst>
                    <a:ext uri="{FF2B5EF4-FFF2-40B4-BE49-F238E27FC236}">
                      <a16:creationId xmlns:a16="http://schemas.microsoft.com/office/drawing/2014/main" id="{DD94C23C-4BE0-4D48-B392-7959574CF8F7}"/>
                    </a:ext>
                  </a:extLst>
                </p:cNvPr>
                <p:cNvSpPr txBox="1">
                  <a:spLocks noChangeArrowheads="1"/>
                </p:cNvSpPr>
                <p:nvPr/>
              </p:nvSpPr>
              <p:spPr bwMode="auto">
                <a:xfrm>
                  <a:off x="395642" y="1374093"/>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𝟒</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𝟑</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9" name="Text Box 2">
                  <a:extLst>
                    <a:ext uri="{FF2B5EF4-FFF2-40B4-BE49-F238E27FC236}">
                      <a16:creationId xmlns:a16="http://schemas.microsoft.com/office/drawing/2014/main" id="{DD94C23C-4BE0-4D48-B392-7959574CF8F7}"/>
                    </a:ext>
                  </a:extLst>
                </p:cNvPr>
                <p:cNvSpPr txBox="1">
                  <a:spLocks noRot="1" noChangeAspect="1" noMove="1" noResize="1" noEditPoints="1" noAdjustHandles="1" noChangeArrowheads="1" noChangeShapeType="1" noTextEdit="1"/>
                </p:cNvSpPr>
                <p:nvPr/>
              </p:nvSpPr>
              <p:spPr bwMode="auto">
                <a:xfrm>
                  <a:off x="395642" y="1374093"/>
                  <a:ext cx="701040" cy="304800"/>
                </a:xfrm>
                <a:prstGeom prst="rect">
                  <a:avLst/>
                </a:prstGeom>
                <a:blipFill>
                  <a:blip r:embed="rId6"/>
                  <a:stretch>
                    <a:fillRect/>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 Box 2">
                  <a:extLst>
                    <a:ext uri="{FF2B5EF4-FFF2-40B4-BE49-F238E27FC236}">
                      <a16:creationId xmlns:a16="http://schemas.microsoft.com/office/drawing/2014/main" id="{75C704FA-DAEE-41EC-A1DE-657F0D4B0DED}"/>
                    </a:ext>
                  </a:extLst>
                </p:cNvPr>
                <p:cNvSpPr txBox="1">
                  <a:spLocks noChangeArrowheads="1"/>
                </p:cNvSpPr>
                <p:nvPr/>
              </p:nvSpPr>
              <p:spPr bwMode="auto">
                <a:xfrm>
                  <a:off x="5151120" y="1374093"/>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𝟒</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𝟑</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80" name="Text Box 2">
                  <a:extLst>
                    <a:ext uri="{FF2B5EF4-FFF2-40B4-BE49-F238E27FC236}">
                      <a16:creationId xmlns:a16="http://schemas.microsoft.com/office/drawing/2014/main" id="{75C704FA-DAEE-41EC-A1DE-657F0D4B0DED}"/>
                    </a:ext>
                  </a:extLst>
                </p:cNvPr>
                <p:cNvSpPr txBox="1">
                  <a:spLocks noRot="1" noChangeAspect="1" noMove="1" noResize="1" noEditPoints="1" noAdjustHandles="1" noChangeArrowheads="1" noChangeShapeType="1" noTextEdit="1"/>
                </p:cNvSpPr>
                <p:nvPr/>
              </p:nvSpPr>
              <p:spPr bwMode="auto">
                <a:xfrm>
                  <a:off x="5151120" y="1374093"/>
                  <a:ext cx="701040" cy="304800"/>
                </a:xfrm>
                <a:prstGeom prst="rect">
                  <a:avLst/>
                </a:prstGeom>
                <a:blipFill>
                  <a:blip r:embed="rId7"/>
                  <a:stretch>
                    <a:fillRect/>
                  </a:stretch>
                </a:blipFill>
                <a:ln w="9525">
                  <a:noFill/>
                  <a:miter lim="800000"/>
                  <a:headEnd/>
                  <a:tailEnd/>
                </a:ln>
              </p:spPr>
              <p:txBody>
                <a:bodyPr/>
                <a:lstStyle/>
                <a:p>
                  <a:r>
                    <a:rPr lang="en-US">
                      <a:noFill/>
                    </a:rPr>
                    <a:t> </a:t>
                  </a:r>
                </a:p>
              </p:txBody>
            </p:sp>
          </mc:Fallback>
        </mc:AlternateContent>
      </p:grpSp>
      <p:pic>
        <p:nvPicPr>
          <p:cNvPr id="10" name="Picture 9">
            <a:extLst>
              <a:ext uri="{FF2B5EF4-FFF2-40B4-BE49-F238E27FC236}">
                <a16:creationId xmlns:a16="http://schemas.microsoft.com/office/drawing/2014/main" id="{E88ECDA9-86DA-456B-BD16-5B6C14C2AFC7}"/>
              </a:ext>
            </a:extLst>
          </p:cNvPr>
          <p:cNvPicPr>
            <a:picLocks noChangeAspect="1"/>
          </p:cNvPicPr>
          <p:nvPr/>
        </p:nvPicPr>
        <p:blipFill>
          <a:blip r:embed="rId8"/>
          <a:stretch>
            <a:fillRect/>
          </a:stretch>
        </p:blipFill>
        <p:spPr>
          <a:xfrm>
            <a:off x="2344043" y="4395553"/>
            <a:ext cx="7781925" cy="1885950"/>
          </a:xfrm>
          <a:prstGeom prst="rect">
            <a:avLst/>
          </a:prstGeom>
        </p:spPr>
      </p:pic>
      <p:sp>
        <p:nvSpPr>
          <p:cNvPr id="11" name="Rectangle 10">
            <a:extLst>
              <a:ext uri="{FF2B5EF4-FFF2-40B4-BE49-F238E27FC236}">
                <a16:creationId xmlns:a16="http://schemas.microsoft.com/office/drawing/2014/main" id="{2E99F789-3F3F-4FD6-9649-69F52B65C1BA}"/>
              </a:ext>
            </a:extLst>
          </p:cNvPr>
          <p:cNvSpPr/>
          <p:nvPr/>
        </p:nvSpPr>
        <p:spPr>
          <a:xfrm>
            <a:off x="679141" y="1510133"/>
            <a:ext cx="4001993" cy="369332"/>
          </a:xfrm>
          <a:prstGeom prst="rect">
            <a:avLst/>
          </a:prstGeom>
        </p:spPr>
        <p:txBody>
          <a:bodyPr wrap="none">
            <a:spAutoFit/>
          </a:bodyPr>
          <a:lstStyle/>
          <a:p>
            <a:r>
              <a:rPr lang="en-US" dirty="0">
                <a:hlinkClick r:id="rId9" action="ppaction://hlinksldjump"/>
              </a:rPr>
              <a:t>Merging</a:t>
            </a:r>
            <a:r>
              <a:rPr lang="en-US" dirty="0"/>
              <a:t> Series of Grid Intersections 3D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3" y="62464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The SHAS Algorithm</a:t>
            </a:r>
          </a:p>
          <a:p>
            <a:pPr algn="ctr"/>
            <a:r>
              <a:rPr lang="en-US" sz="2000" b="1" dirty="0">
                <a:solidFill>
                  <a:schemeClr val="tx1"/>
                </a:solidFill>
              </a:rPr>
              <a:t>Computation of the 3D X-ray Coefficients</a:t>
            </a:r>
            <a:endParaRPr lang="en-US" sz="20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p:pic>
        <p:nvPicPr>
          <p:cNvPr id="2" name="Picture 1">
            <a:extLst>
              <a:ext uri="{FF2B5EF4-FFF2-40B4-BE49-F238E27FC236}">
                <a16:creationId xmlns:a16="http://schemas.microsoft.com/office/drawing/2014/main" id="{AA096C1A-78CC-4CF5-9447-250223D8830C}"/>
              </a:ext>
            </a:extLst>
          </p:cNvPr>
          <p:cNvPicPr>
            <a:picLocks noChangeAspect="1"/>
          </p:cNvPicPr>
          <p:nvPr/>
        </p:nvPicPr>
        <p:blipFill>
          <a:blip r:embed="rId3"/>
          <a:stretch>
            <a:fillRect/>
          </a:stretch>
        </p:blipFill>
        <p:spPr>
          <a:xfrm>
            <a:off x="2985244" y="1609725"/>
            <a:ext cx="6515100" cy="5248275"/>
          </a:xfrm>
          <a:prstGeom prst="rect">
            <a:avLst/>
          </a:prstGeom>
        </p:spPr>
      </p:pic>
    </p:spTree>
    <p:extLst>
      <p:ext uri="{BB962C8B-B14F-4D97-AF65-F5344CB8AC3E}">
        <p14:creationId xmlns:p14="http://schemas.microsoft.com/office/powerpoint/2010/main" val="1844975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The SHAS Algorithm</a:t>
            </a:r>
            <a:endParaRPr lang="en-US" sz="3200" dirty="0">
              <a:solidFill>
                <a:schemeClr val="tx1"/>
              </a:solidFill>
            </a:endParaRPr>
          </a:p>
        </p:txBody>
      </p:sp>
      <p:sp>
        <p:nvSpPr>
          <p:cNvPr id="16" name="Line 4">
            <a:extLst>
              <a:ext uri="{FF2B5EF4-FFF2-40B4-BE49-F238E27FC236}">
                <a16:creationId xmlns:a16="http://schemas.microsoft.com/office/drawing/2014/main" id="{533D4A92-21A3-4909-A744-8DD22C54CBB4}"/>
              </a:ext>
            </a:extLst>
          </p:cNvPr>
          <p:cNvSpPr>
            <a:spLocks noChangeShapeType="1"/>
          </p:cNvSpPr>
          <p:nvPr/>
        </p:nvSpPr>
        <p:spPr bwMode="auto">
          <a:xfrm>
            <a:off x="1681683" y="3553597"/>
            <a:ext cx="9144000" cy="0"/>
          </a:xfrm>
          <a:prstGeom prst="line">
            <a:avLst/>
          </a:prstGeom>
          <a:noFill/>
          <a:ln w="9525">
            <a:solidFill>
              <a:schemeClr val="tx1"/>
            </a:solidFill>
            <a:prstDash val="dash"/>
            <a:round/>
            <a:headEnd/>
            <a:tailEnd/>
          </a:ln>
          <a:effectLst/>
        </p:spPr>
        <p:txBody>
          <a:bodyPr/>
          <a:lstStyle/>
          <a:p>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80E21ACE-E0D5-4072-8F85-99D5B4B8D6B8}"/>
                  </a:ext>
                </a:extLst>
              </p:cNvPr>
              <p:cNvSpPr/>
              <p:nvPr/>
            </p:nvSpPr>
            <p:spPr>
              <a:xfrm>
                <a:off x="1681683" y="3553597"/>
                <a:ext cx="9144000" cy="2703561"/>
              </a:xfrm>
              <a:prstGeom prst="rect">
                <a:avLst/>
              </a:prstGeom>
            </p:spPr>
            <p:txBody>
              <a:bodyPr wrap="square">
                <a:spAutoFit/>
              </a:bodyPr>
              <a:lstStyle/>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𝑋</m:t>
                    </m:r>
                    <m:r>
                      <a:rPr lang="en-US" sz="1200" i="1">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𝑓</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𝑥</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𝑦</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𝑧</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𝑛𝑥𝑛𝑥𝑛</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 The Input, a 3D voxel array.</a:t>
                </a:r>
              </a:p>
              <a:p>
                <a:pPr lvl="0"/>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𝑋𝑓</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𝜂</m:t>
                    </m:r>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3</m:t>
                        </m:r>
                        <m:r>
                          <a:rPr lang="en-US" sz="1200" i="1">
                            <a:latin typeface="Cambria Math" panose="02040503050406030204" pitchFamily="18" charset="0"/>
                            <a:ea typeface="Calibri" panose="020F0502020204030204" pitchFamily="34" charset="0"/>
                            <a:cs typeface="David" panose="020E0502060401010101" pitchFamily="34" charset="-79"/>
                          </a:rPr>
                          <m:t>𝑥𝑛𝑥𝑛𝑥</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𝑥</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sup>
                    </m:sSup>
                    <m:r>
                      <a:rPr lang="en-US" sz="1200" i="1">
                        <a:latin typeface="Cambria Math" panose="02040503050406030204" pitchFamily="18" charset="0"/>
                        <a:ea typeface="Calibri" panose="020F0502020204030204" pitchFamily="34" charset="0"/>
                        <a:cs typeface="David" panose="020E0502060401010101" pitchFamily="34" charset="-79"/>
                      </a:rPr>
                      <m:t>− </m:t>
                    </m:r>
                  </m:oMath>
                </a14:m>
                <a:r>
                  <a:rPr lang="en-US" sz="1200" i="1" dirty="0">
                    <a:latin typeface="Cambria Math" panose="02040503050406030204" pitchFamily="18" charset="0"/>
                    <a:ea typeface="Calibri" panose="020F0502020204030204" pitchFamily="34" charset="0"/>
                    <a:cs typeface="David" panose="020E0502060401010101" pitchFamily="34" charset="-79"/>
                  </a:rPr>
                  <a:t>The output, a 5D array of the resulting coefficients of the X-Ray, transforms over the appropriate set of lines:</a:t>
                </a:r>
              </a:p>
              <a:p>
                <a:pPr marL="628650" lvl="1" indent="-171450">
                  <a:buFont typeface="Wingdings" panose="05000000000000000000" pitchFamily="2" charset="2"/>
                  <a:buChar char="§"/>
                </a:pP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𝜂</m:t>
                    </m:r>
                  </m:oMath>
                </a14:m>
                <a:r>
                  <a:rPr lang="en-US" sz="1200" i="1" dirty="0">
                    <a:latin typeface="Cambria Math" panose="02040503050406030204" pitchFamily="18" charset="0"/>
                    <a:ea typeface="Calibri" panose="020F0502020204030204" pitchFamily="34" charset="0"/>
                    <a:cs typeface="David" panose="020E0502060401010101" pitchFamily="34" charset="-79"/>
                  </a:rPr>
                  <a:t> – The index for line-family (X, Y or Z-driven)</a:t>
                </a:r>
              </a:p>
              <a:p>
                <a:pPr marL="628650" lvl="1" indent="-171450">
                  <a:buFont typeface="Wingdings" panose="05000000000000000000" pitchFamily="2" charset="2"/>
                  <a:buChar char="§"/>
                </a:pPr>
                <a14:m>
                  <m:oMath xmlns:m="http://schemas.openxmlformats.org/officeDocument/2006/math">
                    <m:sSub>
                      <m:sSubPr>
                        <m:ctrlPr>
                          <a:rPr lang="en-US" sz="1200" i="1" smtClean="0">
                            <a:latin typeface="Cambria Math" panose="02040503050406030204" pitchFamily="18" charset="0"/>
                            <a:ea typeface="Calibri" panose="020F0502020204030204" pitchFamily="34" charset="0"/>
                            <a:cs typeface="David" panose="020E0502060401010101" pitchFamily="34" charset="-79"/>
                          </a:rPr>
                        </m:ctrlPr>
                      </m:sSubPr>
                      <m:e>
                        <m:r>
                          <a:rPr lang="en-US" sz="1200" b="0" i="1" smtClean="0">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oMath>
                </a14:m>
                <a:r>
                  <a:rPr lang="en-US" sz="1200" i="1" dirty="0">
                    <a:latin typeface="Cambria Math" panose="02040503050406030204" pitchFamily="18" charset="0"/>
                    <a:ea typeface="Calibri" panose="020F0502020204030204" pitchFamily="34" charset="0"/>
                    <a:cs typeface="David" panose="020E0502060401010101" pitchFamily="34" charset="-79"/>
                  </a:rPr>
                  <a:t>  - The pair of line slopes and the pair of line intercepts.</a:t>
                </a:r>
              </a:p>
              <a:p>
                <a:pPr lvl="1"/>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𝛹</m:t>
                        </m:r>
                      </m:e>
                      <m:sup>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𝑥</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𝑦</m:t>
                            </m:r>
                          </m:sub>
                        </m:sSub>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The Line fragments array for Z-driven lines with slopes </a:t>
                </a:r>
                <a14:m>
                  <m:oMath xmlns:m="http://schemas.openxmlformats.org/officeDocument/2006/math">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𝑥</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𝑦</m:t>
                        </m:r>
                      </m:sub>
                    </m:sSub>
                  </m:oMath>
                </a14:m>
                <a:r>
                  <a:rPr lang="en-US" sz="1200" i="1" dirty="0">
                    <a:latin typeface="Cambria Math" panose="02040503050406030204" pitchFamily="18" charset="0"/>
                    <a:ea typeface="Calibri" panose="020F0502020204030204" pitchFamily="34" charset="0"/>
                    <a:cs typeface="David" panose="020E0502060401010101" pitchFamily="34" charset="-79"/>
                  </a:rPr>
                  <a:t>. </a:t>
                </a:r>
              </a:p>
              <a:p>
                <a:pPr lvl="0"/>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 </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𝑓</m:t>
                            </m:r>
                          </m:e>
                        </m:acc>
                      </m:e>
                      <m:sub>
                        <m:r>
                          <a:rPr lang="en-US" sz="1200" i="1">
                            <a:latin typeface="Cambria Math" panose="02040503050406030204" pitchFamily="18" charset="0"/>
                            <a:ea typeface="Calibri" panose="020F0502020204030204" pitchFamily="34" charset="0"/>
                            <a:cs typeface="David" panose="020E0502060401010101" pitchFamily="34" charset="-79"/>
                          </a:rPr>
                          <m:t>𝑟</m:t>
                        </m:r>
                      </m:sub>
                    </m:sSub>
                    <m:r>
                      <a:rPr lang="en-US" sz="1200" i="1">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𝐸𝑓</m:t>
                    </m:r>
                    <m:r>
                      <a:rPr lang="en-US" sz="1200" i="1">
                        <a:latin typeface="Cambria Math" panose="02040503050406030204" pitchFamily="18" charset="0"/>
                        <a:ea typeface="Calibri" panose="020F0502020204030204" pitchFamily="34" charset="0"/>
                        <a:cs typeface="David" panose="020E0502060401010101" pitchFamily="34" charset="-79"/>
                      </a:rPr>
                      <m:t>,  </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𝑓</m:t>
                            </m:r>
                          </m:e>
                        </m:acc>
                      </m:e>
                      <m:sub>
                        <m:r>
                          <a:rPr lang="en-US" sz="1200" i="1">
                            <a:latin typeface="Cambria Math" panose="02040503050406030204" pitchFamily="18" charset="0"/>
                            <a:ea typeface="Calibri" panose="020F0502020204030204" pitchFamily="34" charset="0"/>
                            <a:cs typeface="David" panose="020E0502060401010101" pitchFamily="34" charset="-79"/>
                          </a:rPr>
                          <m:t>𝑐</m:t>
                        </m:r>
                      </m:sub>
                    </m:sSub>
                    <m:r>
                      <a:rPr lang="en-US" sz="1200" i="1">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𝐸</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𝑓</m:t>
                        </m:r>
                        <m:r>
                          <a:rPr lang="en-US" sz="1200" i="1">
                            <a:latin typeface="Cambria Math" panose="02040503050406030204" pitchFamily="18" charset="0"/>
                            <a:ea typeface="Calibri" panose="020F0502020204030204" pitchFamily="34" charset="0"/>
                            <a:cs typeface="David" panose="020E0502060401010101" pitchFamily="34" charset="-79"/>
                          </a:rPr>
                          <m:t> </m:t>
                        </m:r>
                      </m:e>
                      <m:sup>
                        <m:r>
                          <a:rPr lang="en-US" sz="1200" i="1">
                            <a:latin typeface="Cambria Math" panose="02040503050406030204" pitchFamily="18" charset="0"/>
                            <a:ea typeface="Calibri" panose="020F0502020204030204" pitchFamily="34" charset="0"/>
                            <a:cs typeface="David" panose="020E0502060401010101" pitchFamily="34" charset="-79"/>
                          </a:rPr>
                          <m:t>′</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 The padded matrices of size n, by extra rows or columns of zeros, respectively.</a:t>
                </a:r>
              </a:p>
              <a:p>
                <a:pPr lvl="0"/>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𝑠</m:t>
                            </m:r>
                          </m:e>
                        </m:acc>
                      </m:e>
                      <m:sup>
                        <m:r>
                          <a:rPr lang="en-US" sz="1200" i="1">
                            <a:latin typeface="Cambria Math" panose="02040503050406030204" pitchFamily="18" charset="0"/>
                            <a:ea typeface="Calibri" panose="020F0502020204030204" pitchFamily="34" charset="0"/>
                            <a:cs typeface="David" panose="020E0502060401010101" pitchFamily="34" charset="-79"/>
                          </a:rPr>
                          <m:t>𝑑</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  The trimmed shift operator (non-circular) over a matrix of size </a:t>
                </a: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oMath>
                </a14:m>
                <a:r>
                  <a:rPr lang="en-US" sz="1200" i="1" dirty="0">
                    <a:latin typeface="Cambria Math" panose="02040503050406030204" pitchFamily="18" charset="0"/>
                    <a:ea typeface="Calibri" panose="020F0502020204030204" pitchFamily="34" charset="0"/>
                    <a:cs typeface="David" panose="020E0502060401010101" pitchFamily="34" charset="-79"/>
                  </a:rPr>
                  <a:t>. Given any matrix</a:t>
                </a: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 </m:t>
                    </m:r>
                    <m:r>
                      <m:rPr>
                        <m:sty m:val="p"/>
                      </m:rPr>
                      <a:rPr lang="en-US" sz="1200" i="1">
                        <a:latin typeface="Cambria Math" panose="02040503050406030204" pitchFamily="18" charset="0"/>
                        <a:ea typeface="Calibri" panose="020F0502020204030204" pitchFamily="34" charset="0"/>
                        <a:cs typeface="David" panose="020E0502060401010101" pitchFamily="34" charset="-79"/>
                      </a:rPr>
                      <m:t>A</m:t>
                    </m:r>
                    <m:r>
                      <a:rPr lang="en-US" sz="1200" i="1">
                        <a:latin typeface="Cambria Math" panose="02040503050406030204" pitchFamily="18" charset="0"/>
                        <a:ea typeface="Calibri" panose="020F0502020204030204" pitchFamily="34" charset="0"/>
                        <a:cs typeface="David" panose="020E0502060401010101" pitchFamily="34" charset="-79"/>
                      </a:rPr>
                      <m:t>∈</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the result of  </a:t>
                </a:r>
                <a14:m>
                  <m:oMath xmlns:m="http://schemas.openxmlformats.org/officeDocument/2006/math">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𝑠</m:t>
                            </m:r>
                          </m:e>
                        </m:acc>
                      </m:e>
                      <m:sup>
                        <m:r>
                          <a:rPr lang="en-US" sz="1200" i="1">
                            <a:latin typeface="Cambria Math" panose="02040503050406030204" pitchFamily="18" charset="0"/>
                            <a:ea typeface="Calibri" panose="020F0502020204030204" pitchFamily="34" charset="0"/>
                            <a:cs typeface="David" panose="020E0502060401010101" pitchFamily="34" charset="-79"/>
                          </a:rPr>
                          <m:t>𝑑</m:t>
                        </m:r>
                      </m:sup>
                    </m:sSup>
                    <m:r>
                      <a:rPr lang="en-US" sz="1200" i="1">
                        <a:latin typeface="Cambria Math" panose="02040503050406030204" pitchFamily="18" charset="0"/>
                        <a:ea typeface="Calibri" panose="020F0502020204030204" pitchFamily="34" charset="0"/>
                        <a:cs typeface="David" panose="020E0502060401010101" pitchFamily="34" charset="-79"/>
                      </a:rPr>
                      <m:t>𝐴</m:t>
                    </m:r>
                  </m:oMath>
                </a14:m>
                <a:r>
                  <a:rPr lang="en-US" sz="1200" i="1" dirty="0">
                    <a:latin typeface="Cambria Math" panose="02040503050406030204" pitchFamily="18" charset="0"/>
                    <a:ea typeface="Calibri" panose="020F0502020204030204" pitchFamily="34" charset="0"/>
                    <a:cs typeface="David" panose="020E0502060401010101" pitchFamily="34" charset="-79"/>
                  </a:rPr>
                  <a:t> for any integer d is a matrix</a:t>
                </a: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𝐵</m:t>
                    </m:r>
                    <m:r>
                      <a:rPr lang="en-US" sz="1200" i="1">
                        <a:latin typeface="Cambria Math" panose="02040503050406030204" pitchFamily="18" charset="0"/>
                        <a:ea typeface="Calibri" panose="020F0502020204030204" pitchFamily="34" charset="0"/>
                        <a:cs typeface="David" panose="020E0502060401010101" pitchFamily="34" charset="-79"/>
                      </a:rPr>
                      <m:t>∈</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where an </a:t>
                </a:r>
                <a:r>
                  <a:rPr lang="en-US" sz="1200" i="1" dirty="0" err="1">
                    <a:latin typeface="Cambria Math" panose="02040503050406030204" pitchFamily="18" charset="0"/>
                    <a:ea typeface="Calibri" panose="020F0502020204030204" pitchFamily="34" charset="0"/>
                    <a:cs typeface="David" panose="020E0502060401010101" pitchFamily="34" charset="-79"/>
                  </a:rPr>
                  <a:t>i-th</a:t>
                </a:r>
                <a:r>
                  <a:rPr lang="en-US" sz="1200" i="1" dirty="0">
                    <a:latin typeface="Cambria Math" panose="02040503050406030204" pitchFamily="18" charset="0"/>
                    <a:ea typeface="Calibri" panose="020F0502020204030204" pitchFamily="34" charset="0"/>
                    <a:cs typeface="David" panose="020E0502060401010101" pitchFamily="34" charset="-79"/>
                  </a:rPr>
                  <a:t> row in A is identical to the row at the position </a:t>
                </a:r>
                <a:r>
                  <a:rPr lang="en-US" sz="1200" i="1" dirty="0" err="1">
                    <a:latin typeface="Cambria Math" panose="02040503050406030204" pitchFamily="18" charset="0"/>
                    <a:ea typeface="Calibri" panose="020F0502020204030204" pitchFamily="34" charset="0"/>
                    <a:cs typeface="David" panose="020E0502060401010101" pitchFamily="34" charset="-79"/>
                  </a:rPr>
                  <a:t>i+d</a:t>
                </a:r>
                <a:r>
                  <a:rPr lang="en-US" sz="1200" i="1" dirty="0">
                    <a:latin typeface="Cambria Math" panose="02040503050406030204" pitchFamily="18" charset="0"/>
                    <a:ea typeface="Calibri" panose="020F0502020204030204" pitchFamily="34" charset="0"/>
                    <a:cs typeface="David" panose="020E0502060401010101" pitchFamily="34" charset="-79"/>
                  </a:rPr>
                  <a:t> in B or zero if the index </a:t>
                </a:r>
                <a:r>
                  <a:rPr lang="en-US" sz="1200" i="1" dirty="0" err="1">
                    <a:latin typeface="Cambria Math" panose="02040503050406030204" pitchFamily="18" charset="0"/>
                    <a:ea typeface="Calibri" panose="020F0502020204030204" pitchFamily="34" charset="0"/>
                    <a:cs typeface="David" panose="020E0502060401010101" pitchFamily="34" charset="-79"/>
                  </a:rPr>
                  <a:t>i+d</a:t>
                </a:r>
                <a:r>
                  <a:rPr lang="en-US" sz="1200" i="1" dirty="0">
                    <a:latin typeface="Cambria Math" panose="02040503050406030204" pitchFamily="18" charset="0"/>
                    <a:ea typeface="Calibri" panose="020F0502020204030204" pitchFamily="34" charset="0"/>
                    <a:cs typeface="David" panose="020E0502060401010101" pitchFamily="34" charset="-79"/>
                  </a:rPr>
                  <a:t> exceeds matrix dimensions. </a:t>
                </a:r>
              </a:p>
            </p:txBody>
          </p:sp>
        </mc:Choice>
        <mc:Fallback xmlns="">
          <p:sp>
            <p:nvSpPr>
              <p:cNvPr id="3" name="Rectangle 2">
                <a:extLst>
                  <a:ext uri="{FF2B5EF4-FFF2-40B4-BE49-F238E27FC236}">
                    <a16:creationId xmlns:a16="http://schemas.microsoft.com/office/drawing/2014/main" id="{80E21ACE-E0D5-4072-8F85-99D5B4B8D6B8}"/>
                  </a:ext>
                </a:extLst>
              </p:cNvPr>
              <p:cNvSpPr>
                <a:spLocks noRot="1" noChangeAspect="1" noMove="1" noResize="1" noEditPoints="1" noAdjustHandles="1" noChangeArrowheads="1" noChangeShapeType="1" noTextEdit="1"/>
              </p:cNvSpPr>
              <p:nvPr/>
            </p:nvSpPr>
            <p:spPr>
              <a:xfrm>
                <a:off x="1681683" y="3553597"/>
                <a:ext cx="9144000" cy="2703561"/>
              </a:xfrm>
              <a:prstGeom prst="rect">
                <a:avLst/>
              </a:prstGeom>
              <a:blipFill>
                <a:blip r:embed="rId3"/>
                <a:stretch>
                  <a:fillRect l="-67" t="-226" b="-112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BD00AD4-DE6F-475F-9E90-14796283D9DE}"/>
              </a:ext>
            </a:extLst>
          </p:cNvPr>
          <p:cNvPicPr>
            <a:picLocks noChangeAspect="1"/>
          </p:cNvPicPr>
          <p:nvPr/>
        </p:nvPicPr>
        <p:blipFill>
          <a:blip r:embed="rId4"/>
          <a:stretch>
            <a:fillRect/>
          </a:stretch>
        </p:blipFill>
        <p:spPr>
          <a:xfrm>
            <a:off x="3050749" y="1261190"/>
            <a:ext cx="6800850" cy="2171700"/>
          </a:xfrm>
          <a:prstGeom prst="rect">
            <a:avLst/>
          </a:prstGeom>
        </p:spPr>
      </p:pic>
    </p:spTree>
    <p:extLst>
      <p:ext uri="{BB962C8B-B14F-4D97-AF65-F5344CB8AC3E}">
        <p14:creationId xmlns:p14="http://schemas.microsoft.com/office/powerpoint/2010/main" val="3624868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SHAS vs other X-ray transform approaches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847ADD93-8D73-4CB1-BB93-48D69FC87176}"/>
                  </a:ext>
                </a:extLst>
              </p:cNvPr>
              <p:cNvGraphicFramePr>
                <a:graphicFrameLocks noGrp="1"/>
              </p:cNvGraphicFramePr>
              <p:nvPr>
                <p:extLst>
                  <p:ext uri="{D42A27DB-BD31-4B8C-83A1-F6EECF244321}">
                    <p14:modId xmlns:p14="http://schemas.microsoft.com/office/powerpoint/2010/main" val="3375824598"/>
                  </p:ext>
                </p:extLst>
              </p:nvPr>
            </p:nvGraphicFramePr>
            <p:xfrm>
              <a:off x="7012463" y="1978137"/>
              <a:ext cx="4785360" cy="2178053"/>
            </p:xfrm>
            <a:graphic>
              <a:graphicData uri="http://schemas.openxmlformats.org/drawingml/2006/table">
                <a:tbl>
                  <a:tblPr firstRow="1" firstCol="1" bandRow="1">
                    <a:tableStyleId>{5C22544A-7EE6-4342-B048-85BDC9FD1C3A}</a:tableStyleId>
                  </a:tblPr>
                  <a:tblGrid>
                    <a:gridCol w="1079714">
                      <a:extLst>
                        <a:ext uri="{9D8B030D-6E8A-4147-A177-3AD203B41FA5}">
                          <a16:colId xmlns:a16="http://schemas.microsoft.com/office/drawing/2014/main" val="694482168"/>
                        </a:ext>
                      </a:extLst>
                    </a:gridCol>
                    <a:gridCol w="827425">
                      <a:extLst>
                        <a:ext uri="{9D8B030D-6E8A-4147-A177-3AD203B41FA5}">
                          <a16:colId xmlns:a16="http://schemas.microsoft.com/office/drawing/2014/main" val="2834329589"/>
                        </a:ext>
                      </a:extLst>
                    </a:gridCol>
                    <a:gridCol w="1007631">
                      <a:extLst>
                        <a:ext uri="{9D8B030D-6E8A-4147-A177-3AD203B41FA5}">
                          <a16:colId xmlns:a16="http://schemas.microsoft.com/office/drawing/2014/main" val="656627515"/>
                        </a:ext>
                      </a:extLst>
                    </a:gridCol>
                    <a:gridCol w="935549">
                      <a:extLst>
                        <a:ext uri="{9D8B030D-6E8A-4147-A177-3AD203B41FA5}">
                          <a16:colId xmlns:a16="http://schemas.microsoft.com/office/drawing/2014/main" val="974812300"/>
                        </a:ext>
                      </a:extLst>
                    </a:gridCol>
                    <a:gridCol w="935041">
                      <a:extLst>
                        <a:ext uri="{9D8B030D-6E8A-4147-A177-3AD203B41FA5}">
                          <a16:colId xmlns:a16="http://schemas.microsoft.com/office/drawing/2014/main" val="2271892480"/>
                        </a:ext>
                      </a:extLst>
                    </a:gridCol>
                  </a:tblGrid>
                  <a:tr h="0">
                    <a:tc>
                      <a:txBody>
                        <a:bodyPr/>
                        <a:lstStyle/>
                        <a:p>
                          <a:pPr algn="ctr">
                            <a:lnSpc>
                              <a:spcPct val="150000"/>
                            </a:lnSpc>
                            <a:spcAft>
                              <a:spcPts val="0"/>
                            </a:spcAft>
                          </a:pPr>
                          <a:r>
                            <a:rPr lang="en-US" sz="900" dirty="0">
                              <a:effectLst/>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Direct Evaluation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Two-Scale Recursive approximations</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Fast Slant Stack</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SHAS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871760329"/>
                      </a:ext>
                    </a:extLst>
                  </a:tr>
                  <a:tr h="0">
                    <a:tc>
                      <a:txBody>
                        <a:bodyPr/>
                        <a:lstStyle/>
                        <a:p>
                          <a:pPr algn="ctr">
                            <a:lnSpc>
                              <a:spcPct val="150000"/>
                            </a:lnSpc>
                            <a:spcAft>
                              <a:spcPts val="0"/>
                            </a:spcAft>
                          </a:pPr>
                          <a:r>
                            <a:rPr lang="en-US" sz="900">
                              <a:effectLst/>
                            </a:rPr>
                            <a:t>Accuracy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𝐻𝑖𝑔</m:t>
                                    </m:r>
                                    <m:r>
                                      <a:rPr lang="en-US" sz="900">
                                        <a:effectLst/>
                                        <a:latin typeface="Cambria Math" panose="02040503050406030204" pitchFamily="18" charset="0"/>
                                      </a:rPr>
                                      <m:t>h</m:t>
                                    </m:r>
                                  </m:e>
                                  <m:sup>
                                    <m:r>
                                      <a:rPr lang="en-US" sz="900">
                                        <a:effectLst/>
                                        <a:latin typeface="Cambria Math" panose="02040503050406030204" pitchFamily="18" charset="0"/>
                                      </a:rPr>
                                      <m:t>(</m:t>
                                    </m:r>
                                    <m:r>
                                      <a:rPr lang="en-US" sz="900">
                                        <a:effectLst/>
                                        <a:latin typeface="Cambria Math" panose="02040503050406030204" pitchFamily="18" charset="0"/>
                                      </a:rPr>
                                      <m:t>1</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𝐿𝑜𝑤</m:t>
                                    </m:r>
                                  </m:e>
                                  <m:sup>
                                    <m:r>
                                      <a:rPr lang="en-US" sz="900">
                                        <a:effectLst/>
                                        <a:latin typeface="Cambria Math" panose="02040503050406030204" pitchFamily="18" charset="0"/>
                                      </a:rPr>
                                      <m:t>(</m:t>
                                    </m:r>
                                    <m:r>
                                      <a:rPr lang="en-US" sz="900">
                                        <a:effectLst/>
                                        <a:latin typeface="Cambria Math" panose="02040503050406030204" pitchFamily="18" charset="0"/>
                                      </a:rPr>
                                      <m:t>3</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𝐻𝑖𝑔</m:t>
                                    </m:r>
                                    <m:r>
                                      <a:rPr lang="en-US" sz="900">
                                        <a:effectLst/>
                                        <a:latin typeface="Cambria Math" panose="02040503050406030204" pitchFamily="18" charset="0"/>
                                      </a:rPr>
                                      <m:t>h</m:t>
                                    </m:r>
                                  </m:e>
                                  <m:sup>
                                    <m:r>
                                      <a:rPr lang="en-US" sz="900">
                                        <a:effectLst/>
                                        <a:latin typeface="Cambria Math" panose="02040503050406030204" pitchFamily="18" charset="0"/>
                                      </a:rPr>
                                      <m:t>(</m:t>
                                    </m:r>
                                    <m:r>
                                      <a:rPr lang="en-US" sz="900">
                                        <a:effectLst/>
                                        <a:latin typeface="Cambria Math" panose="02040503050406030204" pitchFamily="18" charset="0"/>
                                      </a:rPr>
                                      <m:t>2</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𝐻𝑖𝑔</m:t>
                                    </m:r>
                                    <m:r>
                                      <a:rPr lang="en-US" sz="900">
                                        <a:effectLst/>
                                        <a:latin typeface="Cambria Math" panose="02040503050406030204" pitchFamily="18" charset="0"/>
                                      </a:rPr>
                                      <m:t>h</m:t>
                                    </m:r>
                                  </m:e>
                                  <m:sup>
                                    <m:r>
                                      <a:rPr lang="en-US" sz="900">
                                        <a:effectLst/>
                                        <a:latin typeface="Cambria Math" panose="02040503050406030204" pitchFamily="18" charset="0"/>
                                      </a:rPr>
                                      <m:t>(</m:t>
                                    </m:r>
                                    <m:r>
                                      <a:rPr lang="en-US" sz="900">
                                        <a:effectLst/>
                                        <a:latin typeface="Cambria Math" panose="02040503050406030204" pitchFamily="18" charset="0"/>
                                      </a:rPr>
                                      <m:t>1</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238986068"/>
                      </a:ext>
                    </a:extLst>
                  </a:tr>
                  <a:tr h="0">
                    <a:tc>
                      <a:txBody>
                        <a:bodyPr/>
                        <a:lstStyle/>
                        <a:p>
                          <a:pPr algn="ctr">
                            <a:lnSpc>
                              <a:spcPct val="150000"/>
                            </a:lnSpc>
                            <a:spcAft>
                              <a:spcPts val="0"/>
                            </a:spcAft>
                          </a:pPr>
                          <a:r>
                            <a:rPr lang="en-US" sz="900">
                              <a:effectLst/>
                            </a:rPr>
                            <a:t>Time Complexity (Per Coefficient)</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𝑛</m:t>
                                </m:r>
                                <m:r>
                                  <a:rPr lang="en-US" sz="900">
                                    <a:effectLst/>
                                    <a:latin typeface="Cambria Math" panose="02040503050406030204" pitchFamily="18" charset="0"/>
                                  </a:rPr>
                                  <m:t>)</m:t>
                                </m:r>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𝑙𝑜𝑔</m:t>
                                </m:r>
                                <m:r>
                                  <a:rPr lang="en-US" sz="900">
                                    <a:effectLst/>
                                    <a:latin typeface="Cambria Math" panose="02040503050406030204" pitchFamily="18" charset="0"/>
                                  </a:rPr>
                                  <m:t> </m:t>
                                </m:r>
                                <m:r>
                                  <a:rPr lang="en-US" sz="900">
                                    <a:effectLst/>
                                    <a:latin typeface="Cambria Math" panose="02040503050406030204" pitchFamily="18" charset="0"/>
                                  </a:rPr>
                                  <m:t>𝑛</m:t>
                                </m:r>
                                <m:r>
                                  <a:rPr lang="en-US" sz="900">
                                    <a:effectLst/>
                                    <a:latin typeface="Cambria Math" panose="02040503050406030204" pitchFamily="18" charset="0"/>
                                  </a:rPr>
                                  <m:t>)</m:t>
                                </m:r>
                              </m:oMath>
                            </m:oMathPara>
                          </a14:m>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𝑙𝑜𝑔</m:t>
                              </m:r>
                              <m:r>
                                <a:rPr lang="en-US" sz="900">
                                  <a:effectLst/>
                                  <a:latin typeface="Cambria Math" panose="02040503050406030204" pitchFamily="18" charset="0"/>
                                </a:rPr>
                                <m:t> </m:t>
                              </m:r>
                              <m:r>
                                <a:rPr lang="en-US" sz="900">
                                  <a:effectLst/>
                                  <a:latin typeface="Cambria Math" panose="02040503050406030204" pitchFamily="18" charset="0"/>
                                </a:rPr>
                                <m:t>𝑛</m:t>
                              </m:r>
                              <m:r>
                                <a:rPr lang="en-US" sz="900">
                                  <a:effectLst/>
                                  <a:latin typeface="Cambria Math" panose="02040503050406030204" pitchFamily="18" charset="0"/>
                                </a:rPr>
                                <m:t>)</m:t>
                              </m:r>
                            </m:oMath>
                          </a14:m>
                          <a:r>
                            <a:rPr lang="en-US" sz="900">
                              <a:effectLst/>
                            </a:rPr>
                            <a:t> with a high constant factor</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𝑛</m:t>
                              </m:r>
                              <m:r>
                                <a:rPr lang="en-US" sz="900">
                                  <a:effectLst/>
                                  <a:latin typeface="Cambria Math" panose="02040503050406030204" pitchFamily="18" charset="0"/>
                                </a:rPr>
                                <m:t>)</m:t>
                              </m:r>
                            </m:oMath>
                          </a14:m>
                          <a:r>
                            <a:rPr lang="en-US" sz="900">
                              <a:effectLst/>
                            </a:rPr>
                            <a:t> with a low constant factor</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185540668"/>
                      </a:ext>
                    </a:extLst>
                  </a:tr>
                  <a:tr h="0">
                    <a:tc>
                      <a:txBody>
                        <a:bodyPr/>
                        <a:lstStyle/>
                        <a:p>
                          <a:pPr algn="ctr">
                            <a:lnSpc>
                              <a:spcPct val="150000"/>
                            </a:lnSpc>
                            <a:spcAft>
                              <a:spcPts val="0"/>
                            </a:spcAft>
                          </a:pPr>
                          <a:r>
                            <a:rPr lang="en-US" sz="900">
                              <a:effectLst/>
                            </a:rPr>
                            <a:t>Memory Complexity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a14:m>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m:oMathPara>
                          </a14:m>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3431261196"/>
                      </a:ext>
                    </a:extLst>
                  </a:tr>
                  <a:tr h="0">
                    <a:tc>
                      <a:txBody>
                        <a:bodyPr/>
                        <a:lstStyle/>
                        <a:p>
                          <a:pPr algn="ctr">
                            <a:lnSpc>
                              <a:spcPct val="150000"/>
                            </a:lnSpc>
                            <a:spcAft>
                              <a:spcPts val="0"/>
                            </a:spcAft>
                          </a:pPr>
                          <a:r>
                            <a:rPr lang="en-US" sz="900">
                              <a:effectLst/>
                            </a:rPr>
                            <a:t>Memory Access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371268487"/>
                      </a:ext>
                    </a:extLst>
                  </a:tr>
                  <a:tr h="0">
                    <a:tc>
                      <a:txBody>
                        <a:bodyPr/>
                        <a:lstStyle/>
                        <a:p>
                          <a:pPr algn="ctr">
                            <a:lnSpc>
                              <a:spcPct val="150000"/>
                            </a:lnSpc>
                            <a:spcAft>
                              <a:spcPts val="0"/>
                            </a:spcAft>
                          </a:pPr>
                          <a:r>
                            <a:rPr lang="en-US" sz="900">
                              <a:effectLst/>
                            </a:rPr>
                            <a:t>Line Set Flexibility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Very Low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Low</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664350927"/>
                      </a:ext>
                    </a:extLst>
                  </a:tr>
                </a:tbl>
              </a:graphicData>
            </a:graphic>
          </p:graphicFrame>
        </mc:Choice>
        <mc:Fallback xmlns="">
          <p:graphicFrame>
            <p:nvGraphicFramePr>
              <p:cNvPr id="2" name="Table 1">
                <a:extLst>
                  <a:ext uri="{FF2B5EF4-FFF2-40B4-BE49-F238E27FC236}">
                    <a16:creationId xmlns:a16="http://schemas.microsoft.com/office/drawing/2014/main" id="{847ADD93-8D73-4CB1-BB93-48D69FC87176}"/>
                  </a:ext>
                </a:extLst>
              </p:cNvPr>
              <p:cNvGraphicFramePr>
                <a:graphicFrameLocks noGrp="1"/>
              </p:cNvGraphicFramePr>
              <p:nvPr>
                <p:extLst>
                  <p:ext uri="{D42A27DB-BD31-4B8C-83A1-F6EECF244321}">
                    <p14:modId xmlns:p14="http://schemas.microsoft.com/office/powerpoint/2010/main" val="3375824598"/>
                  </p:ext>
                </p:extLst>
              </p:nvPr>
            </p:nvGraphicFramePr>
            <p:xfrm>
              <a:off x="7012463" y="1978137"/>
              <a:ext cx="4785360" cy="2178053"/>
            </p:xfrm>
            <a:graphic>
              <a:graphicData uri="http://schemas.openxmlformats.org/drawingml/2006/table">
                <a:tbl>
                  <a:tblPr firstRow="1" firstCol="1" bandRow="1">
                    <a:tableStyleId>{5C22544A-7EE6-4342-B048-85BDC9FD1C3A}</a:tableStyleId>
                  </a:tblPr>
                  <a:tblGrid>
                    <a:gridCol w="1079714">
                      <a:extLst>
                        <a:ext uri="{9D8B030D-6E8A-4147-A177-3AD203B41FA5}">
                          <a16:colId xmlns:a16="http://schemas.microsoft.com/office/drawing/2014/main" val="694482168"/>
                        </a:ext>
                      </a:extLst>
                    </a:gridCol>
                    <a:gridCol w="827425">
                      <a:extLst>
                        <a:ext uri="{9D8B030D-6E8A-4147-A177-3AD203B41FA5}">
                          <a16:colId xmlns:a16="http://schemas.microsoft.com/office/drawing/2014/main" val="2834329589"/>
                        </a:ext>
                      </a:extLst>
                    </a:gridCol>
                    <a:gridCol w="1007631">
                      <a:extLst>
                        <a:ext uri="{9D8B030D-6E8A-4147-A177-3AD203B41FA5}">
                          <a16:colId xmlns:a16="http://schemas.microsoft.com/office/drawing/2014/main" val="656627515"/>
                        </a:ext>
                      </a:extLst>
                    </a:gridCol>
                    <a:gridCol w="935549">
                      <a:extLst>
                        <a:ext uri="{9D8B030D-6E8A-4147-A177-3AD203B41FA5}">
                          <a16:colId xmlns:a16="http://schemas.microsoft.com/office/drawing/2014/main" val="974812300"/>
                        </a:ext>
                      </a:extLst>
                    </a:gridCol>
                    <a:gridCol w="935041">
                      <a:extLst>
                        <a:ext uri="{9D8B030D-6E8A-4147-A177-3AD203B41FA5}">
                          <a16:colId xmlns:a16="http://schemas.microsoft.com/office/drawing/2014/main" val="2271892480"/>
                        </a:ext>
                      </a:extLst>
                    </a:gridCol>
                  </a:tblGrid>
                  <a:tr h="598488">
                    <a:tc>
                      <a:txBody>
                        <a:bodyPr/>
                        <a:lstStyle/>
                        <a:p>
                          <a:pPr algn="ctr">
                            <a:lnSpc>
                              <a:spcPct val="150000"/>
                            </a:lnSpc>
                            <a:spcAft>
                              <a:spcPts val="0"/>
                            </a:spcAft>
                          </a:pPr>
                          <a:r>
                            <a:rPr lang="en-US" sz="900" dirty="0">
                              <a:effectLst/>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Direct Evaluation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Two-Scale Recursive approximations</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Fast Slant Stack</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SHAS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871760329"/>
                      </a:ext>
                    </a:extLst>
                  </a:tr>
                  <a:tr h="214313">
                    <a:tc>
                      <a:txBody>
                        <a:bodyPr/>
                        <a:lstStyle/>
                        <a:p>
                          <a:pPr algn="ctr">
                            <a:lnSpc>
                              <a:spcPct val="150000"/>
                            </a:lnSpc>
                            <a:spcAft>
                              <a:spcPts val="0"/>
                            </a:spcAft>
                          </a:pPr>
                          <a:r>
                            <a:rPr lang="en-US" sz="900">
                              <a:effectLst/>
                            </a:rPr>
                            <a:t>Accuracy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endParaRPr lang="en-US"/>
                        </a:p>
                      </a:txBody>
                      <a:tcPr marL="68580" marR="68580" marT="0" marB="0">
                        <a:blipFill>
                          <a:blip r:embed="rId3"/>
                          <a:stretch>
                            <a:fillRect l="-130882" t="-275000" r="-350735" b="-650000"/>
                          </a:stretch>
                        </a:blipFill>
                      </a:tcPr>
                    </a:tc>
                    <a:tc>
                      <a:txBody>
                        <a:bodyPr/>
                        <a:lstStyle/>
                        <a:p>
                          <a:endParaRPr lang="en-US"/>
                        </a:p>
                      </a:txBody>
                      <a:tcPr marL="68580" marR="68580" marT="0" marB="0">
                        <a:blipFill>
                          <a:blip r:embed="rId3"/>
                          <a:stretch>
                            <a:fillRect l="-189157" t="-275000" r="-187349" b="-650000"/>
                          </a:stretch>
                        </a:blipFill>
                      </a:tcPr>
                    </a:tc>
                    <a:tc>
                      <a:txBody>
                        <a:bodyPr/>
                        <a:lstStyle/>
                        <a:p>
                          <a:endParaRPr lang="en-US"/>
                        </a:p>
                      </a:txBody>
                      <a:tcPr marL="68580" marR="68580" marT="0" marB="0">
                        <a:blipFill>
                          <a:blip r:embed="rId3"/>
                          <a:stretch>
                            <a:fillRect l="-313725" t="-275000" r="-103268" b="-650000"/>
                          </a:stretch>
                        </a:blipFill>
                      </a:tcPr>
                    </a:tc>
                    <a:tc>
                      <a:txBody>
                        <a:bodyPr/>
                        <a:lstStyle/>
                        <a:p>
                          <a:endParaRPr lang="en-US"/>
                        </a:p>
                      </a:txBody>
                      <a:tcPr marL="68580" marR="68580" marT="0" marB="0">
                        <a:blipFill>
                          <a:blip r:embed="rId3"/>
                          <a:stretch>
                            <a:fillRect l="-411039" t="-275000" r="-2597" b="-650000"/>
                          </a:stretch>
                        </a:blipFill>
                      </a:tcPr>
                    </a:tc>
                    <a:extLst>
                      <a:ext uri="{0D108BD9-81ED-4DB2-BD59-A6C34878D82A}">
                        <a16:rowId xmlns:a16="http://schemas.microsoft.com/office/drawing/2014/main" val="1238986068"/>
                      </a:ext>
                    </a:extLst>
                  </a:tr>
                  <a:tr h="598488">
                    <a:tc>
                      <a:txBody>
                        <a:bodyPr/>
                        <a:lstStyle/>
                        <a:p>
                          <a:pPr algn="ctr">
                            <a:lnSpc>
                              <a:spcPct val="150000"/>
                            </a:lnSpc>
                            <a:spcAft>
                              <a:spcPts val="0"/>
                            </a:spcAft>
                          </a:pPr>
                          <a:r>
                            <a:rPr lang="en-US" sz="900">
                              <a:effectLst/>
                            </a:rPr>
                            <a:t>Time Complexity (Per Coefficient)</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endParaRPr lang="en-US"/>
                        </a:p>
                      </a:txBody>
                      <a:tcPr marL="68580" marR="68580" marT="0" marB="0">
                        <a:blipFill>
                          <a:blip r:embed="rId3"/>
                          <a:stretch>
                            <a:fillRect l="-130882" t="-137755" r="-350735" b="-138776"/>
                          </a:stretch>
                        </a:blipFill>
                      </a:tcPr>
                    </a:tc>
                    <a:tc>
                      <a:txBody>
                        <a:bodyPr/>
                        <a:lstStyle/>
                        <a:p>
                          <a:endParaRPr lang="en-US"/>
                        </a:p>
                      </a:txBody>
                      <a:tcPr marL="68580" marR="68580" marT="0" marB="0">
                        <a:blipFill>
                          <a:blip r:embed="rId3"/>
                          <a:stretch>
                            <a:fillRect l="-189157" t="-137755" r="-187349" b="-138776"/>
                          </a:stretch>
                        </a:blipFill>
                      </a:tcPr>
                    </a:tc>
                    <a:tc>
                      <a:txBody>
                        <a:bodyPr/>
                        <a:lstStyle/>
                        <a:p>
                          <a:endParaRPr lang="en-US"/>
                        </a:p>
                      </a:txBody>
                      <a:tcPr marL="68580" marR="68580" marT="0" marB="0">
                        <a:blipFill>
                          <a:blip r:embed="rId3"/>
                          <a:stretch>
                            <a:fillRect l="-313725" t="-137755" r="-103268" b="-138776"/>
                          </a:stretch>
                        </a:blipFill>
                      </a:tcPr>
                    </a:tc>
                    <a:tc>
                      <a:txBody>
                        <a:bodyPr/>
                        <a:lstStyle/>
                        <a:p>
                          <a:endParaRPr lang="en-US"/>
                        </a:p>
                      </a:txBody>
                      <a:tcPr marL="68580" marR="68580" marT="0" marB="0">
                        <a:blipFill>
                          <a:blip r:embed="rId3"/>
                          <a:stretch>
                            <a:fillRect l="-411039" t="-137755" r="-2597" b="-138776"/>
                          </a:stretch>
                        </a:blipFill>
                      </a:tcPr>
                    </a:tc>
                    <a:extLst>
                      <a:ext uri="{0D108BD9-81ED-4DB2-BD59-A6C34878D82A}">
                        <a16:rowId xmlns:a16="http://schemas.microsoft.com/office/drawing/2014/main" val="1185540668"/>
                      </a:ext>
                    </a:extLst>
                  </a:tr>
                  <a:tr h="392748">
                    <a:tc>
                      <a:txBody>
                        <a:bodyPr/>
                        <a:lstStyle/>
                        <a:p>
                          <a:pPr algn="ctr">
                            <a:lnSpc>
                              <a:spcPct val="150000"/>
                            </a:lnSpc>
                            <a:spcAft>
                              <a:spcPts val="0"/>
                            </a:spcAft>
                          </a:pPr>
                          <a:r>
                            <a:rPr lang="en-US" sz="900">
                              <a:effectLst/>
                            </a:rPr>
                            <a:t>Memory Complexity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endParaRPr lang="en-US"/>
                        </a:p>
                      </a:txBody>
                      <a:tcPr marL="68580" marR="68580" marT="0" marB="0">
                        <a:blipFill>
                          <a:blip r:embed="rId3"/>
                          <a:stretch>
                            <a:fillRect l="-130882" t="-358462" r="-350735" b="-109231"/>
                          </a:stretch>
                        </a:blipFill>
                      </a:tcPr>
                    </a:tc>
                    <a:tc>
                      <a:txBody>
                        <a:bodyPr/>
                        <a:lstStyle/>
                        <a:p>
                          <a:endParaRPr lang="en-US"/>
                        </a:p>
                      </a:txBody>
                      <a:tcPr marL="68580" marR="68580" marT="0" marB="0">
                        <a:blipFill>
                          <a:blip r:embed="rId3"/>
                          <a:stretch>
                            <a:fillRect l="-189157" t="-358462" r="-187349" b="-109231"/>
                          </a:stretch>
                        </a:blipFill>
                      </a:tcPr>
                    </a:tc>
                    <a:tc>
                      <a:txBody>
                        <a:bodyPr/>
                        <a:lstStyle/>
                        <a:p>
                          <a:endParaRPr lang="en-US"/>
                        </a:p>
                      </a:txBody>
                      <a:tcPr marL="68580" marR="68580" marT="0" marB="0">
                        <a:blipFill>
                          <a:blip r:embed="rId3"/>
                          <a:stretch>
                            <a:fillRect l="-313725" t="-358462" r="-103268" b="-109231"/>
                          </a:stretch>
                        </a:blipFill>
                      </a:tcPr>
                    </a:tc>
                    <a:tc>
                      <a:txBody>
                        <a:bodyPr/>
                        <a:lstStyle/>
                        <a:p>
                          <a:endParaRPr lang="en-US"/>
                        </a:p>
                      </a:txBody>
                      <a:tcPr marL="68580" marR="68580" marT="0" marB="0">
                        <a:blipFill>
                          <a:blip r:embed="rId3"/>
                          <a:stretch>
                            <a:fillRect l="-411039" t="-358462" r="-2597" b="-109231"/>
                          </a:stretch>
                        </a:blipFill>
                      </a:tcPr>
                    </a:tc>
                    <a:extLst>
                      <a:ext uri="{0D108BD9-81ED-4DB2-BD59-A6C34878D82A}">
                        <a16:rowId xmlns:a16="http://schemas.microsoft.com/office/drawing/2014/main" val="3431261196"/>
                      </a:ext>
                    </a:extLst>
                  </a:tr>
                  <a:tr h="187008">
                    <a:tc>
                      <a:txBody>
                        <a:bodyPr/>
                        <a:lstStyle/>
                        <a:p>
                          <a:pPr algn="ctr">
                            <a:lnSpc>
                              <a:spcPct val="150000"/>
                            </a:lnSpc>
                            <a:spcAft>
                              <a:spcPts val="0"/>
                            </a:spcAft>
                          </a:pPr>
                          <a:r>
                            <a:rPr lang="en-US" sz="900">
                              <a:effectLst/>
                            </a:rPr>
                            <a:t>Memory Access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371268487"/>
                      </a:ext>
                    </a:extLst>
                  </a:tr>
                  <a:tr h="187008">
                    <a:tc>
                      <a:txBody>
                        <a:bodyPr/>
                        <a:lstStyle/>
                        <a:p>
                          <a:pPr algn="ctr">
                            <a:lnSpc>
                              <a:spcPct val="150000"/>
                            </a:lnSpc>
                            <a:spcAft>
                              <a:spcPts val="0"/>
                            </a:spcAft>
                          </a:pPr>
                          <a:r>
                            <a:rPr lang="en-US" sz="900">
                              <a:effectLst/>
                            </a:rPr>
                            <a:t>Line Set Flexibility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Very Low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Low</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664350927"/>
                      </a:ext>
                    </a:extLst>
                  </a:tr>
                </a:tbl>
              </a:graphicData>
            </a:graphic>
          </p:graphicFrame>
        </mc:Fallback>
      </mc:AlternateContent>
      <p:sp>
        <p:nvSpPr>
          <p:cNvPr id="3" name="Rectangle 2">
            <a:extLst>
              <a:ext uri="{FF2B5EF4-FFF2-40B4-BE49-F238E27FC236}">
                <a16:creationId xmlns:a16="http://schemas.microsoft.com/office/drawing/2014/main" id="{95563C63-8F7F-4D3C-A4F5-4D3AFD57E574}"/>
              </a:ext>
            </a:extLst>
          </p:cNvPr>
          <p:cNvSpPr/>
          <p:nvPr/>
        </p:nvSpPr>
        <p:spPr>
          <a:xfrm>
            <a:off x="6980391" y="4464500"/>
            <a:ext cx="5213131" cy="1284006"/>
          </a:xfrm>
          <a:prstGeom prst="rect">
            <a:avLst/>
          </a:prstGeom>
        </p:spPr>
        <p:txBody>
          <a:bodyPr wrap="square">
            <a:spAutoFit/>
          </a:bodyPr>
          <a:lstStyle/>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1 - Exact for Piecewise constant representation of the image. </a:t>
            </a:r>
          </a:p>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2 -  Exact for representing the image as smoothed trigonometric Interpolation of a sample pixel value. </a:t>
            </a:r>
          </a:p>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3  - Relatively Coarse interpolation.</a:t>
            </a:r>
          </a:p>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4 - 2D image / 3D image.</a:t>
            </a:r>
            <a:endParaRPr lang="en-US" sz="1050" dirty="0">
              <a:effectLst/>
              <a:latin typeface="David" panose="020E0502060401010101" pitchFamily="34" charset="-79"/>
              <a:ea typeface="Times New Roman" panose="02020603050405020304" pitchFamily="18" charset="0"/>
              <a:cs typeface="David" panose="020E0502060401010101" pitchFamily="34" charset="-79"/>
            </a:endParaRPr>
          </a:p>
        </p:txBody>
      </p:sp>
      <p:pic>
        <p:nvPicPr>
          <p:cNvPr id="7" name="תמונה 1865">
            <a:extLst>
              <a:ext uri="{FF2B5EF4-FFF2-40B4-BE49-F238E27FC236}">
                <a16:creationId xmlns:a16="http://schemas.microsoft.com/office/drawing/2014/main" id="{8E997AE3-3E70-4D7E-8551-6BD0412FD275}"/>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4357" y="963314"/>
            <a:ext cx="1603830" cy="1723046"/>
          </a:xfrm>
          <a:prstGeom prst="rect">
            <a:avLst/>
          </a:prstGeom>
          <a:noFill/>
          <a:ln>
            <a:noFill/>
          </a:ln>
        </p:spPr>
      </p:pic>
      <p:pic>
        <p:nvPicPr>
          <p:cNvPr id="8" name="Picture 7">
            <a:extLst>
              <a:ext uri="{FF2B5EF4-FFF2-40B4-BE49-F238E27FC236}">
                <a16:creationId xmlns:a16="http://schemas.microsoft.com/office/drawing/2014/main" id="{3B24BA28-F20E-4381-8BC3-E5214B307EBD}"/>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4429533" y="4949976"/>
            <a:ext cx="1754106" cy="1862207"/>
          </a:xfrm>
          <a:prstGeom prst="rect">
            <a:avLst/>
          </a:prstGeom>
        </p:spPr>
      </p:pic>
      <p:pic>
        <p:nvPicPr>
          <p:cNvPr id="9" name="Picture 8">
            <a:extLst>
              <a:ext uri="{FF2B5EF4-FFF2-40B4-BE49-F238E27FC236}">
                <a16:creationId xmlns:a16="http://schemas.microsoft.com/office/drawing/2014/main" id="{E4BE00A6-3397-49E3-9544-BEEC37B6F2BA}"/>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4490677" y="3383457"/>
            <a:ext cx="1631819" cy="1723046"/>
          </a:xfrm>
          <a:prstGeom prst="rect">
            <a:avLst/>
          </a:prstGeom>
        </p:spPr>
      </p:pic>
      <p:pic>
        <p:nvPicPr>
          <p:cNvPr id="12" name="Picture 11">
            <a:extLst>
              <a:ext uri="{FF2B5EF4-FFF2-40B4-BE49-F238E27FC236}">
                <a16:creationId xmlns:a16="http://schemas.microsoft.com/office/drawing/2014/main" id="{0B61E56C-3D07-4032-B762-C2DC62E56692}"/>
              </a:ext>
            </a:extLst>
          </p:cNvPr>
          <p:cNvPicPr/>
          <p:nvPr/>
        </p:nvPicPr>
        <p:blipFill>
          <a:blip r:embed="rId7">
            <a:extLst>
              <a:ext uri="{28A0092B-C50C-407E-A947-70E740481C1C}">
                <a14:useLocalDpi xmlns:a14="http://schemas.microsoft.com/office/drawing/2010/main" val="0"/>
              </a:ext>
            </a:extLst>
          </a:blip>
          <a:stretch>
            <a:fillRect/>
          </a:stretch>
        </p:blipFill>
        <p:spPr>
          <a:xfrm>
            <a:off x="770125" y="736636"/>
            <a:ext cx="3163639" cy="2667334"/>
          </a:xfrm>
          <a:prstGeom prst="rect">
            <a:avLst/>
          </a:prstGeom>
        </p:spPr>
      </p:pic>
      <p:sp>
        <p:nvSpPr>
          <p:cNvPr id="13" name="Text Box 2">
            <a:extLst>
              <a:ext uri="{FF2B5EF4-FFF2-40B4-BE49-F238E27FC236}">
                <a16:creationId xmlns:a16="http://schemas.microsoft.com/office/drawing/2014/main" id="{01B1B028-4693-457F-B6E3-4369E40F1E4A}"/>
              </a:ext>
            </a:extLst>
          </p:cNvPr>
          <p:cNvSpPr txBox="1">
            <a:spLocks noChangeArrowheads="1"/>
          </p:cNvSpPr>
          <p:nvPr/>
        </p:nvSpPr>
        <p:spPr bwMode="auto">
          <a:xfrm>
            <a:off x="633488" y="647527"/>
            <a:ext cx="436245" cy="214630"/>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a:effectLst/>
                <a:latin typeface="David" panose="020E0502060401010101" pitchFamily="34" charset="-79"/>
                <a:ea typeface="Times New Roman" panose="02020603050405020304" pitchFamily="18" charset="0"/>
                <a:cs typeface="David" panose="020E0502060401010101" pitchFamily="34" charset="-79"/>
              </a:rPr>
              <a:t>t (sec)</a:t>
            </a:r>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4" name="Text Box 2">
            <a:extLst>
              <a:ext uri="{FF2B5EF4-FFF2-40B4-BE49-F238E27FC236}">
                <a16:creationId xmlns:a16="http://schemas.microsoft.com/office/drawing/2014/main" id="{A5F54C70-AA68-42F9-BF78-2A10ED2CD1A0}"/>
              </a:ext>
            </a:extLst>
          </p:cNvPr>
          <p:cNvSpPr txBox="1">
            <a:spLocks noChangeArrowheads="1"/>
          </p:cNvSpPr>
          <p:nvPr/>
        </p:nvSpPr>
        <p:spPr bwMode="auto">
          <a:xfrm>
            <a:off x="436731" y="3559439"/>
            <a:ext cx="436245" cy="214630"/>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dirty="0">
                <a:effectLst/>
                <a:latin typeface="David" panose="020E0502060401010101" pitchFamily="34" charset="-79"/>
                <a:ea typeface="Times New Roman" panose="02020603050405020304" pitchFamily="18" charset="0"/>
                <a:cs typeface="David" panose="020E0502060401010101" pitchFamily="34" charset="-79"/>
              </a:rPr>
              <a:t>t (sec)</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5" name="Text Box 2">
            <a:extLst>
              <a:ext uri="{FF2B5EF4-FFF2-40B4-BE49-F238E27FC236}">
                <a16:creationId xmlns:a16="http://schemas.microsoft.com/office/drawing/2014/main" id="{A0D23A3F-2C76-4C5D-AAEE-763DE4CEB870}"/>
              </a:ext>
            </a:extLst>
          </p:cNvPr>
          <p:cNvSpPr txBox="1">
            <a:spLocks noChangeArrowheads="1"/>
          </p:cNvSpPr>
          <p:nvPr/>
        </p:nvSpPr>
        <p:spPr bwMode="auto">
          <a:xfrm>
            <a:off x="1860959" y="3232256"/>
            <a:ext cx="974868" cy="178676"/>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dirty="0">
                <a:latin typeface="David" panose="020E0502060401010101" pitchFamily="34" charset="-79"/>
                <a:ea typeface="Times New Roman" panose="02020603050405020304" pitchFamily="18" charset="0"/>
                <a:cs typeface="David" panose="020E0502060401010101" pitchFamily="34" charset="-79"/>
              </a:rPr>
              <a:t>Image side size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6" name="Text Box 2">
            <a:extLst>
              <a:ext uri="{FF2B5EF4-FFF2-40B4-BE49-F238E27FC236}">
                <a16:creationId xmlns:a16="http://schemas.microsoft.com/office/drawing/2014/main" id="{B6670D7B-2EB9-44C1-A8C1-8A50093D0B12}"/>
              </a:ext>
            </a:extLst>
          </p:cNvPr>
          <p:cNvSpPr txBox="1">
            <a:spLocks noChangeArrowheads="1"/>
          </p:cNvSpPr>
          <p:nvPr/>
        </p:nvSpPr>
        <p:spPr bwMode="auto">
          <a:xfrm>
            <a:off x="1860959" y="6219645"/>
            <a:ext cx="974868" cy="178676"/>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dirty="0">
                <a:latin typeface="David" panose="020E0502060401010101" pitchFamily="34" charset="-79"/>
                <a:ea typeface="Times New Roman" panose="02020603050405020304" pitchFamily="18" charset="0"/>
                <a:cs typeface="David" panose="020E0502060401010101" pitchFamily="34" charset="-79"/>
              </a:rPr>
              <a:t>Image side size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cxnSp>
        <p:nvCxnSpPr>
          <p:cNvPr id="17" name="Straight Connector 16">
            <a:extLst>
              <a:ext uri="{FF2B5EF4-FFF2-40B4-BE49-F238E27FC236}">
                <a16:creationId xmlns:a16="http://schemas.microsoft.com/office/drawing/2014/main" id="{F751AD6D-DC94-46A0-85FC-E4C0D5B60393}"/>
              </a:ext>
            </a:extLst>
          </p:cNvPr>
          <p:cNvCxnSpPr/>
          <p:nvPr/>
        </p:nvCxnSpPr>
        <p:spPr>
          <a:xfrm>
            <a:off x="154638" y="3450040"/>
            <a:ext cx="657198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9980F92-E8A3-4F5A-9E6E-A5A4EC45DD1D}"/>
              </a:ext>
            </a:extLst>
          </p:cNvPr>
          <p:cNvSpPr txBox="1"/>
          <p:nvPr/>
        </p:nvSpPr>
        <p:spPr>
          <a:xfrm>
            <a:off x="211295" y="1723697"/>
            <a:ext cx="593739" cy="369332"/>
          </a:xfrm>
          <a:prstGeom prst="rect">
            <a:avLst/>
          </a:prstGeom>
          <a:noFill/>
        </p:spPr>
        <p:txBody>
          <a:bodyPr wrap="square" rtlCol="0">
            <a:spAutoFit/>
          </a:bodyPr>
          <a:lstStyle/>
          <a:p>
            <a:r>
              <a:rPr lang="en-US" b="1" dirty="0"/>
              <a:t>2D</a:t>
            </a:r>
          </a:p>
        </p:txBody>
      </p:sp>
      <p:sp>
        <p:nvSpPr>
          <p:cNvPr id="19" name="TextBox 18">
            <a:extLst>
              <a:ext uri="{FF2B5EF4-FFF2-40B4-BE49-F238E27FC236}">
                <a16:creationId xmlns:a16="http://schemas.microsoft.com/office/drawing/2014/main" id="{263720C6-2916-4B81-97F7-F658A7416BAC}"/>
              </a:ext>
            </a:extLst>
          </p:cNvPr>
          <p:cNvSpPr txBox="1"/>
          <p:nvPr/>
        </p:nvSpPr>
        <p:spPr>
          <a:xfrm>
            <a:off x="257871" y="4706825"/>
            <a:ext cx="593739" cy="369332"/>
          </a:xfrm>
          <a:prstGeom prst="rect">
            <a:avLst/>
          </a:prstGeom>
          <a:noFill/>
        </p:spPr>
        <p:txBody>
          <a:bodyPr wrap="square" rtlCol="0">
            <a:spAutoFit/>
          </a:bodyPr>
          <a:lstStyle/>
          <a:p>
            <a:r>
              <a:rPr lang="en-US" b="1" dirty="0"/>
              <a:t>3D</a:t>
            </a:r>
          </a:p>
        </p:txBody>
      </p:sp>
      <p:pic>
        <p:nvPicPr>
          <p:cNvPr id="6" name="Picture 5">
            <a:extLst>
              <a:ext uri="{FF2B5EF4-FFF2-40B4-BE49-F238E27FC236}">
                <a16:creationId xmlns:a16="http://schemas.microsoft.com/office/drawing/2014/main" id="{94BE48FB-6F41-4E05-ADA9-E9C62045EA3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0126" y="3516624"/>
            <a:ext cx="3205386" cy="2693704"/>
          </a:xfrm>
          <a:prstGeom prst="rect">
            <a:avLst/>
          </a:prstGeom>
        </p:spPr>
      </p:pic>
    </p:spTree>
    <p:extLst>
      <p:ext uri="{BB962C8B-B14F-4D97-AF65-F5344CB8AC3E}">
        <p14:creationId xmlns:p14="http://schemas.microsoft.com/office/powerpoint/2010/main" val="1202243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Presentation Outline</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89752" y="1485899"/>
            <a:ext cx="11351623" cy="4771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en-US" dirty="0"/>
              <a:t>Motivation </a:t>
            </a:r>
          </a:p>
          <a:p>
            <a:pPr>
              <a:buFont typeface="Wingdings" panose="05000000000000000000" pitchFamily="2" charset="2"/>
              <a:buChar char="Ø"/>
            </a:pPr>
            <a:r>
              <a:rPr lang="en-US" altLang="en-US" dirty="0"/>
              <a:t>Objectives</a:t>
            </a:r>
          </a:p>
          <a:p>
            <a:pPr>
              <a:buFont typeface="Wingdings" panose="05000000000000000000" pitchFamily="2" charset="2"/>
              <a:buChar char="Ø"/>
            </a:pPr>
            <a:r>
              <a:rPr lang="en-US" altLang="en-US" dirty="0"/>
              <a:t>Background</a:t>
            </a:r>
          </a:p>
          <a:p>
            <a:pPr>
              <a:buFont typeface="Wingdings" panose="05000000000000000000" pitchFamily="2" charset="2"/>
              <a:buChar char="Ø"/>
            </a:pPr>
            <a:r>
              <a:rPr lang="en-US" altLang="en-US" dirty="0"/>
              <a:t>SHAS vs other X-ray approaches</a:t>
            </a:r>
          </a:p>
          <a:p>
            <a:pPr>
              <a:buFont typeface="Wingdings" panose="05000000000000000000" pitchFamily="2" charset="2"/>
              <a:buChar char="Ø"/>
            </a:pPr>
            <a:r>
              <a:rPr lang="en-US" altLang="en-US" dirty="0"/>
              <a:t>Dynamic SHAS</a:t>
            </a:r>
          </a:p>
          <a:p>
            <a:pPr>
              <a:buFont typeface="Wingdings" panose="05000000000000000000" pitchFamily="2" charset="2"/>
              <a:buChar char="Ø"/>
            </a:pPr>
            <a:r>
              <a:rPr lang="en-US" altLang="en-US" dirty="0"/>
              <a:t>Dim Target tracking application</a:t>
            </a:r>
          </a:p>
          <a:p>
            <a:pPr>
              <a:buFont typeface="Wingdings" panose="05000000000000000000" pitchFamily="2" charset="2"/>
              <a:buChar char="Ø"/>
            </a:pPr>
            <a:r>
              <a:rPr lang="en-US" altLang="en-US" dirty="0"/>
              <a:t>Experiments methodology &amp; Results</a:t>
            </a:r>
          </a:p>
          <a:p>
            <a:pPr>
              <a:buFont typeface="Wingdings" panose="05000000000000000000" pitchFamily="2" charset="2"/>
              <a:buChar char="Ø"/>
            </a:pPr>
            <a:r>
              <a:rPr lang="en-US" altLang="en-US" dirty="0"/>
              <a:t>Discussion &amp; Conclusions </a:t>
            </a:r>
          </a:p>
        </p:txBody>
      </p:sp>
    </p:spTree>
    <p:extLst>
      <p:ext uri="{BB962C8B-B14F-4D97-AF65-F5344CB8AC3E}">
        <p14:creationId xmlns:p14="http://schemas.microsoft.com/office/powerpoint/2010/main" val="548787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The Two Scale Recursion</a:t>
            </a:r>
          </a:p>
          <a:p>
            <a:pPr algn="ct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SHAS vs other X-ray approaches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p:pic>
        <p:nvPicPr>
          <p:cNvPr id="6" name="Picture 5">
            <a:extLst>
              <a:ext uri="{FF2B5EF4-FFF2-40B4-BE49-F238E27FC236}">
                <a16:creationId xmlns:a16="http://schemas.microsoft.com/office/drawing/2014/main" id="{26B7D44F-5EE7-4CAB-87CF-A53AB8FFF92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267201" y="2193456"/>
            <a:ext cx="3497178" cy="3228775"/>
          </a:xfrm>
          <a:prstGeom prst="rect">
            <a:avLst/>
          </a:prstGeom>
          <a:noFill/>
          <a:ln>
            <a:noFill/>
          </a:ln>
        </p:spPr>
      </p:pic>
    </p:spTree>
    <p:extLst>
      <p:ext uri="{BB962C8B-B14F-4D97-AF65-F5344CB8AC3E}">
        <p14:creationId xmlns:p14="http://schemas.microsoft.com/office/powerpoint/2010/main" val="1953322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t> </a:t>
            </a:r>
            <a:r>
              <a:rPr lang="he-IL" altLang="en-US" sz="3200" dirty="0">
                <a:solidFill>
                  <a:schemeClr val="tx1"/>
                </a:solidFill>
              </a:rPr>
              <a:t>2</a:t>
            </a:r>
            <a:r>
              <a:rPr lang="en-US" altLang="en-US" sz="3200" dirty="0">
                <a:solidFill>
                  <a:schemeClr val="tx1"/>
                </a:solidFill>
              </a:rPr>
              <a:t>D </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As</a:t>
            </a:r>
          </a:p>
          <a:p>
            <a:pPr algn="ctr"/>
            <a:endParaRPr lang="en-US" sz="1800" dirty="0"/>
          </a:p>
        </p:txBody>
      </p:sp>
      <p:pic>
        <p:nvPicPr>
          <p:cNvPr id="2" name="Dynamic2DSHAS">
            <a:hlinkClick r:id="" action="ppaction://media"/>
            <a:extLst>
              <a:ext uri="{FF2B5EF4-FFF2-40B4-BE49-F238E27FC236}">
                <a16:creationId xmlns:a16="http://schemas.microsoft.com/office/drawing/2014/main" id="{30CD00BD-AA1D-47BA-BD34-A493F6DD536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26560" y="1175228"/>
            <a:ext cx="6938878" cy="2475068"/>
          </a:xfrm>
          <a:prstGeom prst="rect">
            <a:avLst/>
          </a:prstGeom>
        </p:spPr>
      </p:pic>
      <p:pic>
        <p:nvPicPr>
          <p:cNvPr id="3" name="Picture 2">
            <a:extLst>
              <a:ext uri="{FF2B5EF4-FFF2-40B4-BE49-F238E27FC236}">
                <a16:creationId xmlns:a16="http://schemas.microsoft.com/office/drawing/2014/main" id="{7C42F49A-8F7B-417D-A28C-FCE2DA5FFF2E}"/>
              </a:ext>
            </a:extLst>
          </p:cNvPr>
          <p:cNvPicPr>
            <a:picLocks noChangeAspect="1"/>
          </p:cNvPicPr>
          <p:nvPr/>
        </p:nvPicPr>
        <p:blipFill>
          <a:blip r:embed="rId6"/>
          <a:stretch>
            <a:fillRect/>
          </a:stretch>
        </p:blipFill>
        <p:spPr>
          <a:xfrm>
            <a:off x="226093" y="4445238"/>
            <a:ext cx="4929060" cy="1872047"/>
          </a:xfrm>
          <a:prstGeom prst="rect">
            <a:avLst/>
          </a:prstGeom>
        </p:spPr>
      </p:pic>
      <p:pic>
        <p:nvPicPr>
          <p:cNvPr id="7" name="Picture 6">
            <a:extLst>
              <a:ext uri="{FF2B5EF4-FFF2-40B4-BE49-F238E27FC236}">
                <a16:creationId xmlns:a16="http://schemas.microsoft.com/office/drawing/2014/main" id="{ABECB038-D8A1-44D5-878D-6AB4C9C2A252}"/>
              </a:ext>
            </a:extLst>
          </p:cNvPr>
          <p:cNvPicPr>
            <a:picLocks noChangeAspect="1"/>
          </p:cNvPicPr>
          <p:nvPr/>
        </p:nvPicPr>
        <p:blipFill>
          <a:blip r:embed="rId7"/>
          <a:stretch>
            <a:fillRect/>
          </a:stretch>
        </p:blipFill>
        <p:spPr>
          <a:xfrm>
            <a:off x="6095999" y="4445237"/>
            <a:ext cx="5423367" cy="1872047"/>
          </a:xfrm>
          <a:prstGeom prst="rect">
            <a:avLst/>
          </a:prstGeom>
        </p:spPr>
      </p:pic>
      <p:sp>
        <p:nvSpPr>
          <p:cNvPr id="8" name="TextBox 7">
            <a:extLst>
              <a:ext uri="{FF2B5EF4-FFF2-40B4-BE49-F238E27FC236}">
                <a16:creationId xmlns:a16="http://schemas.microsoft.com/office/drawing/2014/main" id="{D10BE6AD-8A36-477D-88C1-843797B3544E}"/>
              </a:ext>
            </a:extLst>
          </p:cNvPr>
          <p:cNvSpPr txBox="1"/>
          <p:nvPr/>
        </p:nvSpPr>
        <p:spPr>
          <a:xfrm>
            <a:off x="2037347" y="6396939"/>
            <a:ext cx="960263" cy="369332"/>
          </a:xfrm>
          <a:prstGeom prst="rect">
            <a:avLst/>
          </a:prstGeom>
          <a:noFill/>
        </p:spPr>
        <p:txBody>
          <a:bodyPr wrap="none" rtlCol="0">
            <a:spAutoFit/>
          </a:bodyPr>
          <a:lstStyle/>
          <a:p>
            <a:r>
              <a:rPr lang="en-US" dirty="0"/>
              <a:t>X-driven</a:t>
            </a:r>
          </a:p>
        </p:txBody>
      </p:sp>
      <p:sp>
        <p:nvSpPr>
          <p:cNvPr id="11" name="TextBox 10">
            <a:extLst>
              <a:ext uri="{FF2B5EF4-FFF2-40B4-BE49-F238E27FC236}">
                <a16:creationId xmlns:a16="http://schemas.microsoft.com/office/drawing/2014/main" id="{75C6B853-6591-4C1F-B6B7-F165ADC72F29}"/>
              </a:ext>
            </a:extLst>
          </p:cNvPr>
          <p:cNvSpPr txBox="1"/>
          <p:nvPr/>
        </p:nvSpPr>
        <p:spPr>
          <a:xfrm>
            <a:off x="8332648" y="6393634"/>
            <a:ext cx="950068" cy="369332"/>
          </a:xfrm>
          <a:prstGeom prst="rect">
            <a:avLst/>
          </a:prstGeom>
          <a:noFill/>
        </p:spPr>
        <p:txBody>
          <a:bodyPr wrap="none" rtlCol="0">
            <a:spAutoFit/>
          </a:bodyPr>
          <a:lstStyle/>
          <a:p>
            <a:r>
              <a:rPr lang="en-US" dirty="0"/>
              <a:t>Y-driven</a:t>
            </a:r>
          </a:p>
        </p:txBody>
      </p:sp>
    </p:spTree>
    <p:extLst>
      <p:ext uri="{BB962C8B-B14F-4D97-AF65-F5344CB8AC3E}">
        <p14:creationId xmlns:p14="http://schemas.microsoft.com/office/powerpoint/2010/main" val="319459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0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2"/>
                </p:tgtEl>
              </p:cMediaNode>
            </p:video>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
                                        </p:tgtEl>
                                      </p:cBhvr>
                                    </p:cmd>
                                  </p:childTnLst>
                                </p:cTn>
                              </p:par>
                            </p:childTnLst>
                          </p:cTn>
                        </p:par>
                      </p:childTnLst>
                    </p:cTn>
                  </p:par>
                </p:childTnLst>
              </p:cTn>
              <p:nextCondLst>
                <p:cond evt="onClick" delay="0">
                  <p:tgtEl>
                    <p:spTgt spid="2"/>
                  </p:tgtEl>
                </p:cond>
              </p:nextCondLst>
            </p:seq>
          </p:childTnLst>
        </p:cTn>
      </p:par>
    </p:tnLst>
    <p:bldLst>
      <p:bldP spid="8"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2" name="Dynamic3DSHAS">
            <a:hlinkClick r:id="" action="ppaction://media"/>
            <a:extLst>
              <a:ext uri="{FF2B5EF4-FFF2-40B4-BE49-F238E27FC236}">
                <a16:creationId xmlns:a16="http://schemas.microsoft.com/office/drawing/2014/main" id="{197291E1-47FA-4FAE-B931-E3C8FF253E6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10631" y="1414854"/>
            <a:ext cx="7170737" cy="4831453"/>
          </a:xfrm>
          <a:prstGeom prst="rect">
            <a:avLst/>
          </a:prstGeom>
        </p:spPr>
      </p:pic>
    </p:spTree>
    <p:extLst>
      <p:ext uri="{BB962C8B-B14F-4D97-AF65-F5344CB8AC3E}">
        <p14:creationId xmlns:p14="http://schemas.microsoft.com/office/powerpoint/2010/main" val="150383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X-Driven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3" name="Picture 2">
            <a:extLst>
              <a:ext uri="{FF2B5EF4-FFF2-40B4-BE49-F238E27FC236}">
                <a16:creationId xmlns:a16="http://schemas.microsoft.com/office/drawing/2014/main" id="{1590F1D5-F5FE-421A-842F-2C24F0845B1D}"/>
              </a:ext>
            </a:extLst>
          </p:cNvPr>
          <p:cNvPicPr>
            <a:picLocks noChangeAspect="1"/>
          </p:cNvPicPr>
          <p:nvPr/>
        </p:nvPicPr>
        <p:blipFill>
          <a:blip r:embed="rId3"/>
          <a:stretch>
            <a:fillRect/>
          </a:stretch>
        </p:blipFill>
        <p:spPr>
          <a:xfrm>
            <a:off x="1476375" y="1414853"/>
            <a:ext cx="9239250" cy="5357421"/>
          </a:xfrm>
          <a:prstGeom prst="rect">
            <a:avLst/>
          </a:prstGeom>
        </p:spPr>
      </p:pic>
      <p:sp>
        <p:nvSpPr>
          <p:cNvPr id="6" name="Star: 4 Points 5">
            <a:hlinkClick r:id="rId4" action="ppaction://hlinksldjump"/>
            <a:extLst>
              <a:ext uri="{FF2B5EF4-FFF2-40B4-BE49-F238E27FC236}">
                <a16:creationId xmlns:a16="http://schemas.microsoft.com/office/drawing/2014/main" id="{EE94F453-D6CA-4603-B982-15639248075C}"/>
              </a:ext>
            </a:extLst>
          </p:cNvPr>
          <p:cNvSpPr/>
          <p:nvPr/>
        </p:nvSpPr>
        <p:spPr>
          <a:xfrm>
            <a:off x="581192" y="5645426"/>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4 Points 7">
            <a:hlinkClick r:id="rId5" action="ppaction://hlinksldjump"/>
            <a:extLst>
              <a:ext uri="{FF2B5EF4-FFF2-40B4-BE49-F238E27FC236}">
                <a16:creationId xmlns:a16="http://schemas.microsoft.com/office/drawing/2014/main" id="{0CF8385C-D52C-4C90-B604-FEF011C2F124}"/>
              </a:ext>
            </a:extLst>
          </p:cNvPr>
          <p:cNvSpPr/>
          <p:nvPr/>
        </p:nvSpPr>
        <p:spPr>
          <a:xfrm>
            <a:off x="589144" y="6334540"/>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7742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2" name="Picture 1">
            <a:extLst>
              <a:ext uri="{FF2B5EF4-FFF2-40B4-BE49-F238E27FC236}">
                <a16:creationId xmlns:a16="http://schemas.microsoft.com/office/drawing/2014/main" id="{109AABE2-4161-4279-B9B1-56D3E30FBBB7}"/>
              </a:ext>
            </a:extLst>
          </p:cNvPr>
          <p:cNvPicPr>
            <a:picLocks noChangeAspect="1"/>
          </p:cNvPicPr>
          <p:nvPr/>
        </p:nvPicPr>
        <p:blipFill>
          <a:blip r:embed="rId3"/>
          <a:stretch>
            <a:fillRect/>
          </a:stretch>
        </p:blipFill>
        <p:spPr>
          <a:xfrm>
            <a:off x="2233611" y="2099641"/>
            <a:ext cx="7724775" cy="3771900"/>
          </a:xfrm>
          <a:prstGeom prst="rect">
            <a:avLst/>
          </a:prstGeom>
        </p:spPr>
      </p:pic>
    </p:spTree>
    <p:extLst>
      <p:ext uri="{BB962C8B-B14F-4D97-AF65-F5344CB8AC3E}">
        <p14:creationId xmlns:p14="http://schemas.microsoft.com/office/powerpoint/2010/main" val="41637362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X-Driven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3" name="Picture 2">
            <a:extLst>
              <a:ext uri="{FF2B5EF4-FFF2-40B4-BE49-F238E27FC236}">
                <a16:creationId xmlns:a16="http://schemas.microsoft.com/office/drawing/2014/main" id="{26AEE391-B341-4470-B974-F153F78C1EBE}"/>
              </a:ext>
            </a:extLst>
          </p:cNvPr>
          <p:cNvPicPr>
            <a:picLocks noChangeAspect="1"/>
          </p:cNvPicPr>
          <p:nvPr/>
        </p:nvPicPr>
        <p:blipFill>
          <a:blip r:embed="rId3"/>
          <a:stretch>
            <a:fillRect/>
          </a:stretch>
        </p:blipFill>
        <p:spPr>
          <a:xfrm>
            <a:off x="1457325" y="1714499"/>
            <a:ext cx="9277350" cy="4436073"/>
          </a:xfrm>
          <a:prstGeom prst="rect">
            <a:avLst/>
          </a:prstGeom>
        </p:spPr>
      </p:pic>
    </p:spTree>
    <p:extLst>
      <p:ext uri="{BB962C8B-B14F-4D97-AF65-F5344CB8AC3E}">
        <p14:creationId xmlns:p14="http://schemas.microsoft.com/office/powerpoint/2010/main" val="1140420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Y-Driven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2" name="Picture 1">
            <a:extLst>
              <a:ext uri="{FF2B5EF4-FFF2-40B4-BE49-F238E27FC236}">
                <a16:creationId xmlns:a16="http://schemas.microsoft.com/office/drawing/2014/main" id="{72A81988-E988-4899-BD56-9296B9076905}"/>
              </a:ext>
            </a:extLst>
          </p:cNvPr>
          <p:cNvPicPr>
            <a:picLocks noChangeAspect="1"/>
          </p:cNvPicPr>
          <p:nvPr/>
        </p:nvPicPr>
        <p:blipFill>
          <a:blip r:embed="rId3"/>
          <a:stretch>
            <a:fillRect/>
          </a:stretch>
        </p:blipFill>
        <p:spPr>
          <a:xfrm>
            <a:off x="1622373" y="1212812"/>
            <a:ext cx="8947254" cy="5645187"/>
          </a:xfrm>
          <a:prstGeom prst="rect">
            <a:avLst/>
          </a:prstGeom>
        </p:spPr>
      </p:pic>
      <p:sp>
        <p:nvSpPr>
          <p:cNvPr id="6" name="Star: 4 Points 5">
            <a:hlinkClick r:id="rId4" action="ppaction://hlinksldjump"/>
            <a:extLst>
              <a:ext uri="{FF2B5EF4-FFF2-40B4-BE49-F238E27FC236}">
                <a16:creationId xmlns:a16="http://schemas.microsoft.com/office/drawing/2014/main" id="{457A5226-4107-4874-A7BC-5258DEB4E465}"/>
              </a:ext>
            </a:extLst>
          </p:cNvPr>
          <p:cNvSpPr/>
          <p:nvPr/>
        </p:nvSpPr>
        <p:spPr>
          <a:xfrm>
            <a:off x="581192" y="5645426"/>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62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Y-Driven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2" name="Picture 1">
            <a:extLst>
              <a:ext uri="{FF2B5EF4-FFF2-40B4-BE49-F238E27FC236}">
                <a16:creationId xmlns:a16="http://schemas.microsoft.com/office/drawing/2014/main" id="{AA4DC89B-7703-4778-8704-C976DB9F876F}"/>
              </a:ext>
            </a:extLst>
          </p:cNvPr>
          <p:cNvPicPr>
            <a:picLocks noChangeAspect="1"/>
          </p:cNvPicPr>
          <p:nvPr/>
        </p:nvPicPr>
        <p:blipFill>
          <a:blip r:embed="rId3"/>
          <a:stretch>
            <a:fillRect/>
          </a:stretch>
        </p:blipFill>
        <p:spPr>
          <a:xfrm>
            <a:off x="1400175" y="2124074"/>
            <a:ext cx="9391650" cy="3064151"/>
          </a:xfrm>
          <a:prstGeom prst="rect">
            <a:avLst/>
          </a:prstGeom>
        </p:spPr>
      </p:pic>
    </p:spTree>
    <p:extLst>
      <p:ext uri="{BB962C8B-B14F-4D97-AF65-F5344CB8AC3E}">
        <p14:creationId xmlns:p14="http://schemas.microsoft.com/office/powerpoint/2010/main" val="3829328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Z-Driven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3" name="Picture 2">
            <a:extLst>
              <a:ext uri="{FF2B5EF4-FFF2-40B4-BE49-F238E27FC236}">
                <a16:creationId xmlns:a16="http://schemas.microsoft.com/office/drawing/2014/main" id="{EFFD083D-A423-483E-8619-724E260E97D8}"/>
              </a:ext>
            </a:extLst>
          </p:cNvPr>
          <p:cNvPicPr>
            <a:picLocks noChangeAspect="1"/>
          </p:cNvPicPr>
          <p:nvPr/>
        </p:nvPicPr>
        <p:blipFill>
          <a:blip r:embed="rId3"/>
          <a:stretch>
            <a:fillRect/>
          </a:stretch>
        </p:blipFill>
        <p:spPr>
          <a:xfrm>
            <a:off x="1545981" y="1414854"/>
            <a:ext cx="9100038" cy="5443146"/>
          </a:xfrm>
          <a:prstGeom prst="rect">
            <a:avLst/>
          </a:prstGeom>
        </p:spPr>
      </p:pic>
      <p:sp>
        <p:nvSpPr>
          <p:cNvPr id="6" name="Star: 4 Points 5">
            <a:hlinkClick r:id="rId4" action="ppaction://hlinksldjump"/>
            <a:extLst>
              <a:ext uri="{FF2B5EF4-FFF2-40B4-BE49-F238E27FC236}">
                <a16:creationId xmlns:a16="http://schemas.microsoft.com/office/drawing/2014/main" id="{5581EB88-BA2A-4B82-A9BB-98BB877E57AD}"/>
              </a:ext>
            </a:extLst>
          </p:cNvPr>
          <p:cNvSpPr/>
          <p:nvPr/>
        </p:nvSpPr>
        <p:spPr>
          <a:xfrm>
            <a:off x="581192" y="5645426"/>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1287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Z-Driven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3" name="Picture 2">
            <a:extLst>
              <a:ext uri="{FF2B5EF4-FFF2-40B4-BE49-F238E27FC236}">
                <a16:creationId xmlns:a16="http://schemas.microsoft.com/office/drawing/2014/main" id="{79A772B3-297F-40EC-B46D-E7845F93E54D}"/>
              </a:ext>
            </a:extLst>
          </p:cNvPr>
          <p:cNvPicPr>
            <a:picLocks noChangeAspect="1"/>
          </p:cNvPicPr>
          <p:nvPr/>
        </p:nvPicPr>
        <p:blipFill>
          <a:blip r:embed="rId3"/>
          <a:stretch>
            <a:fillRect/>
          </a:stretch>
        </p:blipFill>
        <p:spPr>
          <a:xfrm>
            <a:off x="1466850" y="2152649"/>
            <a:ext cx="9258300" cy="3095211"/>
          </a:xfrm>
          <a:prstGeom prst="rect">
            <a:avLst/>
          </a:prstGeom>
        </p:spPr>
      </p:pic>
    </p:spTree>
    <p:extLst>
      <p:ext uri="{BB962C8B-B14F-4D97-AF65-F5344CB8AC3E}">
        <p14:creationId xmlns:p14="http://schemas.microsoft.com/office/powerpoint/2010/main" val="2221181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Multiscale Geometric Analysis</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800" dirty="0">
                <a:solidFill>
                  <a:schemeClr val="tx1"/>
                </a:solidFill>
              </a:rPr>
              <a:t>Detect, organize, represent, and manipulate</a:t>
            </a:r>
          </a:p>
          <a:p>
            <a:pPr algn="ctr"/>
            <a:r>
              <a:rPr lang="en-US" sz="2800" b="1" dirty="0">
                <a:solidFill>
                  <a:schemeClr val="tx1"/>
                </a:solidFill>
              </a:rPr>
              <a:t>data</a:t>
            </a:r>
            <a:r>
              <a:rPr lang="en-US" sz="2800" dirty="0">
                <a:solidFill>
                  <a:schemeClr val="tx1"/>
                </a:solidFill>
              </a:rPr>
              <a:t> </a:t>
            </a:r>
          </a:p>
          <a:p>
            <a:pPr algn="ctr"/>
            <a:r>
              <a:rPr lang="en-US" sz="2800" dirty="0">
                <a:solidFill>
                  <a:schemeClr val="tx1"/>
                </a:solidFill>
              </a:rPr>
              <a:t>which nominally span a </a:t>
            </a:r>
            <a:r>
              <a:rPr lang="en-US" sz="2800" b="1" dirty="0">
                <a:solidFill>
                  <a:schemeClr val="tx1"/>
                </a:solidFill>
              </a:rPr>
              <a:t>high-dimensional space </a:t>
            </a:r>
          </a:p>
          <a:p>
            <a:pPr algn="ctr"/>
            <a:r>
              <a:rPr lang="en-US" sz="2800" dirty="0">
                <a:solidFill>
                  <a:schemeClr val="tx1"/>
                </a:solidFill>
              </a:rPr>
              <a:t>but </a:t>
            </a:r>
          </a:p>
          <a:p>
            <a:pPr algn="ctr"/>
            <a:r>
              <a:rPr lang="en-US" sz="2800" dirty="0">
                <a:solidFill>
                  <a:schemeClr val="tx1"/>
                </a:solidFill>
              </a:rPr>
              <a:t>which contain </a:t>
            </a:r>
            <a:r>
              <a:rPr lang="en-US" sz="2800" b="1" dirty="0">
                <a:solidFill>
                  <a:schemeClr val="tx1"/>
                </a:solidFill>
              </a:rPr>
              <a:t>important features </a:t>
            </a:r>
          </a:p>
          <a:p>
            <a:pPr algn="ctr"/>
            <a:r>
              <a:rPr lang="en-US" sz="2800" dirty="0">
                <a:solidFill>
                  <a:schemeClr val="tx1"/>
                </a:solidFill>
              </a:rPr>
              <a:t>which are approximately concentrated on </a:t>
            </a:r>
            <a:r>
              <a:rPr lang="en-US" sz="2800" b="1" dirty="0">
                <a:solidFill>
                  <a:schemeClr val="tx1"/>
                </a:solidFill>
              </a:rPr>
              <a:t>lower-dimensional subsets</a:t>
            </a:r>
            <a:r>
              <a:rPr lang="en-US" sz="2800" dirty="0">
                <a:solidFill>
                  <a:schemeClr val="tx1"/>
                </a:solidFill>
              </a:rPr>
              <a:t> (curves, sheets, etc.).</a:t>
            </a:r>
          </a:p>
          <a:p>
            <a:pPr algn="ctr"/>
            <a:endParaRPr lang="en-US" sz="1800" dirty="0">
              <a:hlinkClick r:id="rId3">
                <a:extLst>
                  <a:ext uri="{A12FA001-AC4F-418D-AE19-62706E023703}">
                    <ahyp:hlinkClr xmlns:ahyp="http://schemas.microsoft.com/office/drawing/2018/hyperlinkcolor" val="tx"/>
                  </a:ext>
                </a:extLst>
              </a:hlinkClick>
            </a:endParaRPr>
          </a:p>
          <a:p>
            <a:pPr algn="ctr"/>
            <a:r>
              <a:rPr lang="en-US" sz="1200" dirty="0">
                <a:solidFill>
                  <a:schemeClr val="tx1"/>
                </a:solidFill>
                <a:hlinkClick r:id="rId3">
                  <a:extLst>
                    <a:ext uri="{A12FA001-AC4F-418D-AE19-62706E023703}">
                      <ahyp:hlinkClr xmlns:ahyp="http://schemas.microsoft.com/office/drawing/2018/hyperlinkcolor" val="tx"/>
                    </a:ext>
                  </a:extLst>
                </a:hlinkClick>
              </a:rPr>
              <a:t>http://www.ipam.ucla.edu/programs/long-programs/multiscale-geometry-and-analysis-in-high-dimensions/</a:t>
            </a:r>
            <a:endParaRPr lang="en-US" sz="1200" dirty="0">
              <a:solidFill>
                <a:schemeClr val="tx1"/>
              </a:solidFill>
            </a:endParaRPr>
          </a:p>
        </p:txBody>
      </p:sp>
    </p:spTree>
    <p:extLst>
      <p:ext uri="{BB962C8B-B14F-4D97-AF65-F5344CB8AC3E}">
        <p14:creationId xmlns:p14="http://schemas.microsoft.com/office/powerpoint/2010/main" val="7988040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Running Time</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685800" y="1970170"/>
            <a:ext cx="10833566"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dirty="0">
              <a:solidFill>
                <a:schemeClr val="tx1"/>
              </a:solidFill>
            </a:endParaRPr>
          </a:p>
          <a:p>
            <a:pPr algn="ctr"/>
            <a:r>
              <a:rPr lang="en-US" dirty="0">
                <a:solidFill>
                  <a:schemeClr val="tx1"/>
                </a:solidFill>
              </a:rPr>
              <a:t>The running time for one step in all directions </a:t>
            </a:r>
          </a:p>
          <a:p>
            <a:pPr algn="ctr"/>
            <a:r>
              <a:rPr lang="en-US" dirty="0">
                <a:solidFill>
                  <a:schemeClr val="tx1"/>
                </a:solidFill>
              </a:rPr>
              <a:t>16-pixels window 2.5msec -&gt; 400 fps</a:t>
            </a:r>
          </a:p>
          <a:p>
            <a:pPr algn="ctr"/>
            <a:r>
              <a:rPr lang="en-US" dirty="0">
                <a:solidFill>
                  <a:schemeClr val="tx1"/>
                </a:solidFill>
              </a:rPr>
              <a:t> 8-pixels window 250µsec -&gt; 4000 fps</a:t>
            </a:r>
            <a:r>
              <a:rPr lang="en-US" sz="1800" dirty="0">
                <a:solidFill>
                  <a:schemeClr val="tx1"/>
                </a:solidFill>
              </a:rPr>
              <a:t> </a:t>
            </a:r>
          </a:p>
        </p:txBody>
      </p:sp>
      <p:sp>
        <p:nvSpPr>
          <p:cNvPr id="2" name="Rectangle 1">
            <a:extLst>
              <a:ext uri="{FF2B5EF4-FFF2-40B4-BE49-F238E27FC236}">
                <a16:creationId xmlns:a16="http://schemas.microsoft.com/office/drawing/2014/main" id="{08B55D84-C459-4677-ABBE-E1A748D8E902}"/>
              </a:ext>
            </a:extLst>
          </p:cNvPr>
          <p:cNvSpPr/>
          <p:nvPr/>
        </p:nvSpPr>
        <p:spPr>
          <a:xfrm>
            <a:off x="3835374" y="5824248"/>
            <a:ext cx="5008936" cy="369332"/>
          </a:xfrm>
          <a:prstGeom prst="rect">
            <a:avLst/>
          </a:prstGeom>
        </p:spPr>
        <p:txBody>
          <a:bodyPr wrap="none">
            <a:spAutoFit/>
          </a:bodyPr>
          <a:lstStyle/>
          <a:p>
            <a:pPr algn="ctr"/>
            <a:r>
              <a:rPr lang="en-US" dirty="0"/>
              <a:t>Visual C - Intel® Core™ i7-6700K CPU @ 4.00GHz</a:t>
            </a:r>
          </a:p>
        </p:txBody>
      </p:sp>
    </p:spTree>
    <p:extLst>
      <p:ext uri="{BB962C8B-B14F-4D97-AF65-F5344CB8AC3E}">
        <p14:creationId xmlns:p14="http://schemas.microsoft.com/office/powerpoint/2010/main" val="25799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Target Tracking System</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pic>
        <p:nvPicPr>
          <p:cNvPr id="6" name="Picture 5">
            <a:extLst>
              <a:ext uri="{FF2B5EF4-FFF2-40B4-BE49-F238E27FC236}">
                <a16:creationId xmlns:a16="http://schemas.microsoft.com/office/drawing/2014/main" id="{84E5AA10-6914-4119-BD87-068573E4947E}"/>
              </a:ext>
            </a:extLst>
          </p:cNvPr>
          <p:cNvPicPr>
            <a:picLocks noChangeAspect="1"/>
          </p:cNvPicPr>
          <p:nvPr/>
        </p:nvPicPr>
        <p:blipFill>
          <a:blip r:embed="rId3"/>
          <a:stretch>
            <a:fillRect/>
          </a:stretch>
        </p:blipFill>
        <p:spPr>
          <a:xfrm>
            <a:off x="2133060" y="2237045"/>
            <a:ext cx="8220075" cy="2085975"/>
          </a:xfrm>
          <a:prstGeom prst="rect">
            <a:avLst/>
          </a:prstGeom>
        </p:spPr>
      </p:pic>
    </p:spTree>
    <p:extLst>
      <p:ext uri="{BB962C8B-B14F-4D97-AF65-F5344CB8AC3E}">
        <p14:creationId xmlns:p14="http://schemas.microsoft.com/office/powerpoint/2010/main" val="8776850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Dim Target Tracking challenges</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s</a:t>
            </a:r>
          </a:p>
          <a:p>
            <a:pPr algn="ctr"/>
            <a:endParaRPr lang="en-US" sz="1800" dirty="0"/>
          </a:p>
        </p:txBody>
      </p:sp>
      <p:sp>
        <p:nvSpPr>
          <p:cNvPr id="6" name="Content Placeholder 2">
            <a:extLst>
              <a:ext uri="{FF2B5EF4-FFF2-40B4-BE49-F238E27FC236}">
                <a16:creationId xmlns:a16="http://schemas.microsoft.com/office/drawing/2014/main" id="{A874F65F-D326-4448-970D-B782EAA18806}"/>
              </a:ext>
            </a:extLst>
          </p:cNvPr>
          <p:cNvSpPr txBox="1">
            <a:spLocks/>
          </p:cNvSpPr>
          <p:nvPr/>
        </p:nvSpPr>
        <p:spPr>
          <a:xfrm>
            <a:off x="1145735" y="2088329"/>
            <a:ext cx="8932544" cy="380242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800" b="1" dirty="0">
                <a:solidFill>
                  <a:schemeClr val="tx1"/>
                </a:solidFill>
              </a:rPr>
              <a:t>Clutter and noise</a:t>
            </a:r>
          </a:p>
          <a:p>
            <a:pPr algn="ctr"/>
            <a:endParaRPr lang="en-US" sz="2800" b="1" dirty="0">
              <a:solidFill>
                <a:schemeClr val="tx1"/>
              </a:solidFill>
            </a:endParaRPr>
          </a:p>
          <a:p>
            <a:pPr algn="ctr"/>
            <a:r>
              <a:rPr lang="en-US" sz="2800" b="1" dirty="0">
                <a:solidFill>
                  <a:schemeClr val="tx1"/>
                </a:solidFill>
              </a:rPr>
              <a:t>Maneuverable target</a:t>
            </a:r>
            <a:r>
              <a:rPr lang="en-US" sz="2800" dirty="0">
                <a:solidFill>
                  <a:schemeClr val="tx1"/>
                </a:solidFill>
              </a:rPr>
              <a:t> </a:t>
            </a:r>
          </a:p>
          <a:p>
            <a:pPr algn="ctr"/>
            <a:endParaRPr lang="en-US" sz="2800" dirty="0">
              <a:solidFill>
                <a:schemeClr val="tx1"/>
              </a:solidFill>
            </a:endParaRPr>
          </a:p>
          <a:p>
            <a:pPr algn="ctr"/>
            <a:r>
              <a:rPr lang="en-US" sz="2800" b="1" dirty="0">
                <a:solidFill>
                  <a:schemeClr val="tx1"/>
                </a:solidFill>
              </a:rPr>
              <a:t>Uncertain Data association</a:t>
            </a:r>
            <a:r>
              <a:rPr lang="en-US" sz="2800" dirty="0">
                <a:solidFill>
                  <a:schemeClr val="tx1"/>
                </a:solidFill>
              </a:rPr>
              <a:t> </a:t>
            </a:r>
          </a:p>
          <a:p>
            <a:pPr algn="ctr"/>
            <a:endParaRPr lang="en-US" sz="2800" dirty="0">
              <a:solidFill>
                <a:schemeClr val="tx1"/>
              </a:solidFill>
            </a:endParaRPr>
          </a:p>
          <a:p>
            <a:pPr algn="ctr"/>
            <a:r>
              <a:rPr lang="en-US" sz="2800" b="1" dirty="0">
                <a:solidFill>
                  <a:schemeClr val="tx1"/>
                </a:solidFill>
              </a:rPr>
              <a:t>Real-time</a:t>
            </a:r>
            <a:r>
              <a:rPr lang="en-US" sz="2800" dirty="0">
                <a:solidFill>
                  <a:schemeClr val="tx1"/>
                </a:solidFill>
              </a:rPr>
              <a:t>  </a:t>
            </a:r>
          </a:p>
          <a:p>
            <a:pPr algn="ctr"/>
            <a:endParaRPr lang="en-US" sz="1800" dirty="0"/>
          </a:p>
        </p:txBody>
      </p:sp>
    </p:spTree>
    <p:extLst>
      <p:ext uri="{BB962C8B-B14F-4D97-AF65-F5344CB8AC3E}">
        <p14:creationId xmlns:p14="http://schemas.microsoft.com/office/powerpoint/2010/main" val="30015554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Tracking Algorithms</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512509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457200" indent="-457200">
              <a:buFont typeface="Wingdings" panose="05000000000000000000" pitchFamily="2" charset="2"/>
              <a:buChar char="Ø"/>
            </a:pPr>
            <a:r>
              <a:rPr lang="en-US" sz="2800" b="1" i="1" dirty="0">
                <a:solidFill>
                  <a:schemeClr val="tx1"/>
                </a:solidFill>
                <a:effectLst>
                  <a:glow>
                    <a:srgbClr val="000000"/>
                  </a:glow>
                  <a:outerShdw sx="0" sy="0">
                    <a:srgbClr val="000000"/>
                  </a:outerShdw>
                  <a:reflection stA="0" endPos="0" fadeDir="0" sx="0" sy="0"/>
                </a:effectLst>
              </a:rPr>
              <a:t>Detect Before Track (DBT)</a:t>
            </a:r>
          </a:p>
          <a:p>
            <a:pPr marL="914400" lvl="1" indent="-457200" algn="l">
              <a:buFont typeface="Wingdings" panose="05000000000000000000" pitchFamily="2" charset="2"/>
              <a:buChar char="Ø"/>
            </a:pPr>
            <a:r>
              <a:rPr lang="en-US" sz="2800" dirty="0">
                <a:solidFill>
                  <a:schemeClr val="tx1"/>
                </a:solidFill>
              </a:rPr>
              <a:t>Threshold measurement model </a:t>
            </a:r>
          </a:p>
          <a:p>
            <a:pPr marL="914400" lvl="1" indent="-457200" algn="l">
              <a:buFont typeface="Wingdings" panose="05000000000000000000" pitchFamily="2" charset="2"/>
              <a:buChar char="Ø"/>
            </a:pPr>
            <a:r>
              <a:rPr lang="en-US" sz="2500" dirty="0">
                <a:solidFill>
                  <a:schemeClr val="tx1"/>
                </a:solidFill>
              </a:rPr>
              <a:t>High SNR scenarios</a:t>
            </a:r>
          </a:p>
          <a:p>
            <a:pPr lvl="1" algn="l"/>
            <a:endParaRPr lang="en-US" sz="2500" b="1" i="1" dirty="0">
              <a:solidFill>
                <a:schemeClr val="tx1"/>
              </a:solidFill>
              <a:effectLst>
                <a:glow>
                  <a:srgbClr val="000000"/>
                </a:glow>
                <a:outerShdw sx="0" sy="0">
                  <a:srgbClr val="000000"/>
                </a:outerShdw>
                <a:reflection stA="0" endPos="0" fadeDir="0" sx="0" sy="0"/>
              </a:effectLst>
            </a:endParaRPr>
          </a:p>
          <a:p>
            <a:pPr marL="457200" indent="-457200">
              <a:buFont typeface="Wingdings" panose="05000000000000000000" pitchFamily="2" charset="2"/>
              <a:buChar char="Ø"/>
            </a:pPr>
            <a:r>
              <a:rPr lang="en-US" sz="2800" b="1" i="1" dirty="0">
                <a:solidFill>
                  <a:schemeClr val="tx1"/>
                </a:solidFill>
                <a:effectLst>
                  <a:glow>
                    <a:srgbClr val="000000"/>
                  </a:glow>
                  <a:outerShdw sx="0" sy="0">
                    <a:srgbClr val="000000"/>
                  </a:outerShdw>
                  <a:reflection stA="0" endPos="0" fadeDir="0" sx="0" sy="0"/>
                </a:effectLst>
              </a:rPr>
              <a:t>Track Before Detect (TBD) </a:t>
            </a:r>
          </a:p>
          <a:p>
            <a:pPr marL="914400" lvl="1" indent="-457200" algn="l">
              <a:buFont typeface="Wingdings" panose="05000000000000000000" pitchFamily="2" charset="2"/>
              <a:buChar char="Ø"/>
            </a:pPr>
            <a:r>
              <a:rPr lang="en-US" sz="2500" dirty="0">
                <a:solidFill>
                  <a:schemeClr val="tx1"/>
                </a:solidFill>
              </a:rPr>
              <a:t>whole raw sensor</a:t>
            </a:r>
          </a:p>
          <a:p>
            <a:pPr marL="914400" lvl="1" indent="-457200" algn="l">
              <a:buFont typeface="Wingdings" panose="05000000000000000000" pitchFamily="2" charset="2"/>
              <a:buChar char="Ø"/>
            </a:pPr>
            <a:r>
              <a:rPr lang="en-US" sz="2500" dirty="0">
                <a:solidFill>
                  <a:schemeClr val="tx1"/>
                </a:solidFill>
              </a:rPr>
              <a:t>Using a multi-frame to accumulate target information</a:t>
            </a:r>
          </a:p>
          <a:p>
            <a:pPr marL="914400" lvl="1" indent="-457200" algn="l">
              <a:buFont typeface="Wingdings" panose="05000000000000000000" pitchFamily="2" charset="2"/>
              <a:buChar char="Ø"/>
            </a:pPr>
            <a:r>
              <a:rPr lang="en-US" sz="2500" dirty="0">
                <a:solidFill>
                  <a:schemeClr val="tx1"/>
                </a:solidFill>
              </a:rPr>
              <a:t>Low SNR scenarios</a:t>
            </a:r>
          </a:p>
          <a:p>
            <a:pPr marL="914400" lvl="1" indent="-457200" algn="l">
              <a:buFont typeface="Wingdings" panose="05000000000000000000" pitchFamily="2" charset="2"/>
              <a:buChar char="Ø"/>
            </a:pPr>
            <a:r>
              <a:rPr lang="en-US" sz="2500" dirty="0">
                <a:solidFill>
                  <a:schemeClr val="tx1"/>
                </a:solidFill>
              </a:rPr>
              <a:t>Complex computation and delay</a:t>
            </a:r>
          </a:p>
          <a:p>
            <a:pPr lvl="1" algn="l"/>
            <a:endParaRPr lang="en-US" sz="2500" b="1" i="1" dirty="0">
              <a:solidFill>
                <a:schemeClr val="tx1"/>
              </a:solidFill>
              <a:effectLst>
                <a:glow>
                  <a:srgbClr val="000000"/>
                </a:glow>
                <a:outerShdw sx="0" sy="0">
                  <a:srgbClr val="000000"/>
                </a:outerShdw>
                <a:reflection stA="0" endPos="0" fadeDir="0" sx="0" sy="0"/>
              </a:effectLst>
            </a:endParaRPr>
          </a:p>
          <a:p>
            <a:pPr algn="ctr"/>
            <a:endParaRPr lang="en-US" sz="1800" dirty="0"/>
          </a:p>
          <a:p>
            <a:pPr algn="ctr"/>
            <a:endParaRPr lang="en-US" sz="1800" dirty="0"/>
          </a:p>
        </p:txBody>
      </p:sp>
    </p:spTree>
    <p:extLst>
      <p:ext uri="{BB962C8B-B14F-4D97-AF65-F5344CB8AC3E}">
        <p14:creationId xmlns:p14="http://schemas.microsoft.com/office/powerpoint/2010/main" val="21054174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i="1" dirty="0">
                <a:solidFill>
                  <a:schemeClr val="tx1"/>
                </a:solidFill>
                <a:effectLst>
                  <a:glow>
                    <a:srgbClr val="000000"/>
                  </a:glow>
                  <a:outerShdw sx="0" sy="0">
                    <a:srgbClr val="000000"/>
                  </a:outerShdw>
                  <a:reflection stA="0" endPos="0" fadeDir="0" sx="0" sy="0"/>
                </a:effectLst>
              </a:rPr>
              <a:t>Track Before Detect (TBD) - Tracking Algorithms</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45940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800100" lvl="1" indent="-342900" algn="l">
              <a:buFont typeface="Wingdings" panose="05000000000000000000" pitchFamily="2" charset="2"/>
              <a:buChar char="Ø"/>
            </a:pPr>
            <a:r>
              <a:rPr lang="en-US" sz="2800" b="1" dirty="0">
                <a:solidFill>
                  <a:schemeClr val="tx1"/>
                </a:solidFill>
                <a:effectLst>
                  <a:glow>
                    <a:srgbClr val="000000"/>
                  </a:glow>
                  <a:outerShdw sx="0" sy="0">
                    <a:srgbClr val="000000"/>
                  </a:outerShdw>
                  <a:reflection stA="0" endPos="0" fadeDir="0" sx="0" sy="0"/>
                </a:effectLst>
              </a:rPr>
              <a:t>Bayesian approaches</a:t>
            </a:r>
          </a:p>
          <a:p>
            <a:pPr marL="1257300" lvl="2" indent="-342900" algn="l">
              <a:buFont typeface="Wingdings" panose="05000000000000000000" pitchFamily="2" charset="2"/>
              <a:buChar char="Ø"/>
            </a:pPr>
            <a:r>
              <a:rPr lang="en-US" sz="2600" dirty="0">
                <a:solidFill>
                  <a:schemeClr val="tx1"/>
                </a:solidFill>
              </a:rPr>
              <a:t>Handle complicated target motion using recursive Bayesian filtering  approach.</a:t>
            </a:r>
          </a:p>
          <a:p>
            <a:pPr marL="1257300" lvl="2" indent="-342900" algn="l">
              <a:buFont typeface="Wingdings" panose="05000000000000000000" pitchFamily="2" charset="2"/>
              <a:buChar char="Ø"/>
            </a:pPr>
            <a:r>
              <a:rPr lang="en-US" sz="2600" dirty="0">
                <a:solidFill>
                  <a:schemeClr val="tx1"/>
                </a:solidFill>
              </a:rPr>
              <a:t>Substantial implementation cost (Particle filter)</a:t>
            </a:r>
          </a:p>
          <a:p>
            <a:pPr marL="800100" lvl="1" indent="-342900" algn="l">
              <a:buFont typeface="Wingdings" panose="05000000000000000000" pitchFamily="2" charset="2"/>
              <a:buChar char="Ø"/>
            </a:pPr>
            <a:endParaRPr lang="en-US" sz="2800" b="1" dirty="0">
              <a:solidFill>
                <a:schemeClr val="tx1"/>
              </a:solidFill>
              <a:effectLst>
                <a:glow>
                  <a:srgbClr val="000000"/>
                </a:glow>
                <a:outerShdw sx="0" sy="0">
                  <a:srgbClr val="000000"/>
                </a:outerShdw>
                <a:reflection stA="0" endPos="0" fadeDir="0" sx="0" sy="0"/>
              </a:effectLst>
            </a:endParaRPr>
          </a:p>
          <a:p>
            <a:pPr marL="800100" lvl="1" indent="-342900" algn="l">
              <a:buFont typeface="Wingdings" panose="05000000000000000000" pitchFamily="2" charset="2"/>
              <a:buChar char="Ø"/>
            </a:pPr>
            <a:r>
              <a:rPr lang="en-US" sz="2800" b="1" dirty="0">
                <a:solidFill>
                  <a:schemeClr val="tx1"/>
                </a:solidFill>
                <a:effectLst>
                  <a:glow>
                    <a:srgbClr val="000000"/>
                  </a:glow>
                  <a:outerShdw sx="0" sy="0">
                    <a:srgbClr val="000000"/>
                  </a:outerShdw>
                  <a:reflection stA="0" endPos="0" fadeDir="0" sx="0" sy="0"/>
                </a:effectLst>
              </a:rPr>
              <a:t>Non-Bayesian approaches</a:t>
            </a:r>
          </a:p>
          <a:p>
            <a:pPr marL="1257300" lvl="2" indent="-342900" algn="l">
              <a:buFont typeface="Wingdings" panose="05000000000000000000" pitchFamily="2" charset="2"/>
              <a:buChar char="Ø"/>
            </a:pPr>
            <a:r>
              <a:rPr lang="en-US" sz="2600" dirty="0">
                <a:solidFill>
                  <a:schemeClr val="tx1"/>
                </a:solidFill>
              </a:rPr>
              <a:t>Accumulate energy based on the velocity feature &amp; use optimization algorithm. </a:t>
            </a:r>
          </a:p>
          <a:p>
            <a:pPr marL="1257300" lvl="2" indent="-342900" algn="l">
              <a:buFont typeface="Wingdings" panose="05000000000000000000" pitchFamily="2" charset="2"/>
              <a:buChar char="Ø"/>
            </a:pPr>
            <a:r>
              <a:rPr lang="en-US" sz="2600" dirty="0">
                <a:solidFill>
                  <a:schemeClr val="tx1"/>
                </a:solidFill>
              </a:rPr>
              <a:t>Efficient algorithms with real-time performance (Hough, Viterbi)</a:t>
            </a:r>
          </a:p>
          <a:p>
            <a:pPr algn="ctr"/>
            <a:endParaRPr lang="en-US" sz="1800" dirty="0"/>
          </a:p>
        </p:txBody>
      </p:sp>
    </p:spTree>
    <p:extLst>
      <p:ext uri="{BB962C8B-B14F-4D97-AF65-F5344CB8AC3E}">
        <p14:creationId xmlns:p14="http://schemas.microsoft.com/office/powerpoint/2010/main" val="5179904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Target Model/Measurement Model</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581192" y="1650135"/>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000" dirty="0"/>
              <a:t>scenarios where the target trajectory constitute a straight line or as a chain of straight line segments (piecewise constant velocity target) assuming that the curved trajectory sampled can be well approximated by breaking it into intervals in which for each interval velocity is treated as a constant</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41CBAA7E-E2EC-4869-AFA7-53749A9F717E}"/>
                  </a:ext>
                </a:extLst>
              </p:cNvPr>
              <p:cNvSpPr/>
              <p:nvPr/>
            </p:nvSpPr>
            <p:spPr>
              <a:xfrm>
                <a:off x="334077" y="2733742"/>
                <a:ext cx="5679551" cy="3663760"/>
              </a:xfrm>
              <a:prstGeom prst="rect">
                <a:avLst/>
              </a:prstGeom>
            </p:spPr>
            <p:txBody>
              <a:bodyPr wrap="square">
                <a:spAutoFit/>
              </a:bodyPr>
              <a:lstStyle/>
              <a:p>
                <a:pPr marL="1371600" indent="457200" algn="ctr">
                  <a:lnSpc>
                    <a:spcPct val="150000"/>
                  </a:lnSpc>
                  <a:spcAft>
                    <a:spcPts val="0"/>
                  </a:spcAft>
                </a:pP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𝑣</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m:t>
                    </m:r>
                    <m:sSup>
                      <m:sSupPr>
                        <m:ctrlPr>
                          <a:rPr lang="en-US" i="1">
                            <a:latin typeface="Cambria Math" panose="02040503050406030204" pitchFamily="18" charset="0"/>
                            <a:ea typeface="Times New Roman" panose="02020603050405020304" pitchFamily="18" charset="0"/>
                            <a:cs typeface="David" panose="020E0502060401010101" pitchFamily="34" charset="-79"/>
                          </a:rPr>
                        </m:ctrlPr>
                      </m:sSupPr>
                      <m:e>
                        <m:d>
                          <m:dPr>
                            <m:begChr m:val="["/>
                            <m:endChr m:val="]"/>
                            <m:ctrlPr>
                              <a:rPr lang="en-US" i="1">
                                <a:latin typeface="Cambria Math" panose="02040503050406030204" pitchFamily="18" charset="0"/>
                                <a:ea typeface="Times New Roman" panose="02020603050405020304" pitchFamily="18" charset="0"/>
                                <a:cs typeface="David" panose="020E0502060401010101" pitchFamily="34" charset="-79"/>
                              </a:rPr>
                            </m:ctrlPr>
                          </m:dPr>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𝑦</m:t>
                                </m:r>
                              </m:e>
                              <m:sub>
                                <m:r>
                                  <a:rPr lang="en-US" i="1">
                                    <a:latin typeface="Cambria Math" panose="02040503050406030204" pitchFamily="18" charset="0"/>
                                    <a:ea typeface="Times New Roman" panose="02020603050405020304" pitchFamily="18" charset="0"/>
                                    <a:cs typeface="David" panose="020E0502060401010101" pitchFamily="34" charset="-79"/>
                                  </a:rPr>
                                  <m:t>𝑖</m:t>
                                </m:r>
                                <m:r>
                                  <a:rPr lang="en-US" i="1">
                                    <a:latin typeface="Cambria Math" panose="02040503050406030204" pitchFamily="18" charset="0"/>
                                    <a:ea typeface="Times New Roman" panose="02020603050405020304" pitchFamily="18" charset="0"/>
                                    <a:cs typeface="David" panose="020E0502060401010101" pitchFamily="34" charset="-79"/>
                                  </a:rPr>
                                  <m:t> </m:t>
                                </m:r>
                              </m:sub>
                            </m:sSub>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acc>
                                  <m:accPr>
                                    <m:chr m:val="̇"/>
                                    <m:ctrlPr>
                                      <a:rPr lang="en-US" i="1">
                                        <a:latin typeface="Cambria Math" panose="02040503050406030204" pitchFamily="18" charset="0"/>
                                        <a:ea typeface="Times New Roman" panose="02020603050405020304" pitchFamily="18" charset="0"/>
                                        <a:cs typeface="David" panose="020E0502060401010101" pitchFamily="34" charset="-79"/>
                                      </a:rPr>
                                    </m:ctrlPr>
                                  </m:accPr>
                                  <m:e>
                                    <m:r>
                                      <a:rPr lang="en-US" i="1">
                                        <a:latin typeface="Cambria Math" panose="02040503050406030204" pitchFamily="18" charset="0"/>
                                        <a:ea typeface="Times New Roman" panose="02020603050405020304" pitchFamily="18" charset="0"/>
                                        <a:cs typeface="David" panose="020E0502060401010101" pitchFamily="34" charset="-79"/>
                                      </a:rPr>
                                      <m:t>𝑦</m:t>
                                    </m:r>
                                  </m:e>
                                </m:acc>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 </m:t>
                                </m:r>
                                <m:r>
                                  <a:rPr lang="en-US" i="1">
                                    <a:latin typeface="Cambria Math" panose="02040503050406030204" pitchFamily="18" charset="0"/>
                                    <a:ea typeface="Times New Roman" panose="02020603050405020304" pitchFamily="18" charset="0"/>
                                    <a:cs typeface="David" panose="020E0502060401010101" pitchFamily="34" charset="-79"/>
                                  </a:rPr>
                                  <m:t>𝑧</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acc>
                                  <m:accPr>
                                    <m:chr m:val="̇"/>
                                    <m:ctrlPr>
                                      <a:rPr lang="en-US" i="1">
                                        <a:latin typeface="Cambria Math" panose="02040503050406030204" pitchFamily="18" charset="0"/>
                                        <a:ea typeface="Times New Roman" panose="02020603050405020304" pitchFamily="18" charset="0"/>
                                        <a:cs typeface="David" panose="020E0502060401010101" pitchFamily="34" charset="-79"/>
                                      </a:rPr>
                                    </m:ctrlPr>
                                  </m:accPr>
                                  <m:e>
                                    <m:r>
                                      <a:rPr lang="en-US" i="1">
                                        <a:latin typeface="Cambria Math" panose="02040503050406030204" pitchFamily="18" charset="0"/>
                                        <a:ea typeface="Times New Roman" panose="02020603050405020304" pitchFamily="18" charset="0"/>
                                        <a:cs typeface="David" panose="020E0502060401010101" pitchFamily="34" charset="-79"/>
                                      </a:rPr>
                                      <m:t>𝑧</m:t>
                                    </m:r>
                                  </m:e>
                                </m:acc>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e>
                        </m:d>
                      </m:e>
                      <m:sup>
                        <m:r>
                          <a:rPr lang="en-US" i="1">
                            <a:latin typeface="Cambria Math" panose="02040503050406030204" pitchFamily="18" charset="0"/>
                            <a:ea typeface="Times New Roman" panose="02020603050405020304" pitchFamily="18" charset="0"/>
                            <a:cs typeface="David" panose="020E0502060401010101" pitchFamily="34" charset="-79"/>
                          </a:rPr>
                          <m:t>𝑇</m:t>
                        </m:r>
                      </m:sup>
                    </m:sSup>
                  </m:oMath>
                </a14:m>
                <a:r>
                  <a:rPr lang="en-US" i="1" dirty="0">
                    <a:latin typeface="Cambria Math" panose="02040503050406030204" pitchFamily="18" charset="0"/>
                    <a:ea typeface="Times New Roman" panose="02020603050405020304" pitchFamily="18" charset="0"/>
                    <a:cs typeface="David" panose="020E0502060401010101" pitchFamily="34" charset="-79"/>
                  </a:rPr>
                  <a:t>					</a:t>
                </a:r>
                <a:endParaRPr lang="en-US" dirty="0">
                  <a:latin typeface="David" panose="020E0502060401010101" pitchFamily="34" charset="-79"/>
                  <a:ea typeface="Times New Roman" panose="02020603050405020304" pitchFamily="18" charset="0"/>
                  <a:cs typeface="David" panose="020E0502060401010101" pitchFamily="34" charset="-79"/>
                </a:endParaRPr>
              </a:p>
              <a:p>
                <a:pPr marL="1371600" indent="457200" algn="ctr">
                  <a:lnSpc>
                    <a:spcPct val="150000"/>
                  </a:lnSpc>
                  <a:spcAft>
                    <a:spcPts val="0"/>
                  </a:spcAft>
                </a:pP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𝑣</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r>
                      <a:rPr lang="en-US" i="1">
                        <a:latin typeface="Cambria Math" panose="02040503050406030204" pitchFamily="18" charset="0"/>
                        <a:ea typeface="Times New Roman" panose="02020603050405020304" pitchFamily="18" charset="0"/>
                        <a:cs typeface="David" panose="020E0502060401010101" pitchFamily="34" charset="-79"/>
                      </a:rPr>
                      <m:t>𝐴</m:t>
                    </m:r>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𝑣</m:t>
                        </m:r>
                      </m:e>
                      <m:sub>
                        <m:r>
                          <a:rPr lang="en-US" i="1">
                            <a:latin typeface="Cambria Math" panose="02040503050406030204" pitchFamily="18" charset="0"/>
                            <a:ea typeface="Times New Roman" panose="02020603050405020304" pitchFamily="18" charset="0"/>
                            <a:cs typeface="David" panose="020E0502060401010101" pitchFamily="34" charset="-79"/>
                          </a:rPr>
                          <m:t>𝑖</m:t>
                        </m:r>
                        <m:r>
                          <a:rPr lang="en-US" i="1">
                            <a:latin typeface="Cambria Math" panose="02040503050406030204" pitchFamily="18" charset="0"/>
                            <a:ea typeface="Times New Roman" panose="02020603050405020304" pitchFamily="18" charset="0"/>
                            <a:cs typeface="David" panose="020E0502060401010101" pitchFamily="34" charset="-79"/>
                          </a:rPr>
                          <m:t>−</m:t>
                        </m:r>
                        <m:r>
                          <a:rPr lang="en-US" i="1">
                            <a:latin typeface="Cambria Math" panose="02040503050406030204" pitchFamily="18" charset="0"/>
                            <a:ea typeface="Times New Roman" panose="02020603050405020304" pitchFamily="18" charset="0"/>
                            <a:cs typeface="David" panose="020E0502060401010101" pitchFamily="34" charset="-79"/>
                          </a:rPr>
                          <m:t>1</m:t>
                        </m:r>
                      </m:sub>
                    </m:sSub>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oMath>
                </a14:m>
                <a:r>
                  <a:rPr lang="en-US" i="1" dirty="0">
                    <a:latin typeface="Cambria Math" panose="02040503050406030204" pitchFamily="18" charset="0"/>
                    <a:ea typeface="Times New Roman" panose="02020603050405020304" pitchFamily="18" charset="0"/>
                    <a:cs typeface="David" panose="020E0502060401010101" pitchFamily="34" charset="-79"/>
                  </a:rPr>
                  <a:t> 			</a:t>
                </a: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𝐴</m:t>
                    </m:r>
                    <m:r>
                      <a:rPr lang="en-US" i="1">
                        <a:latin typeface="Cambria Math" panose="02040503050406030204" pitchFamily="18" charset="0"/>
                        <a:ea typeface="Times New Roman" panose="02020603050405020304" pitchFamily="18" charset="0"/>
                        <a:cs typeface="David" panose="020E0502060401010101" pitchFamily="34" charset="-79"/>
                      </a:rPr>
                      <m:t> = </m:t>
                    </m:r>
                    <m:d>
                      <m:dPr>
                        <m:begChr m:val="|"/>
                        <m:endChr m:val="|"/>
                        <m:ctrlPr>
                          <a:rPr lang="en-US" i="1">
                            <a:latin typeface="Cambria Math" panose="02040503050406030204" pitchFamily="18" charset="0"/>
                            <a:ea typeface="Times New Roman" panose="02020603050405020304" pitchFamily="18" charset="0"/>
                            <a:cs typeface="David" panose="020E0502060401010101" pitchFamily="34" charset="-79"/>
                          </a:rPr>
                        </m:ctrlPr>
                      </m:dPr>
                      <m:e>
                        <m:m>
                          <m:mPr>
                            <m:mcs>
                              <m:mc>
                                <m:mcPr>
                                  <m:count m:val="2"/>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𝐴</m:t>
                                  </m:r>
                                </m:e>
                                <m:sub>
                                  <m:r>
                                    <a:rPr lang="en-US" i="1">
                                      <a:latin typeface="Cambria Math" panose="02040503050406030204" pitchFamily="18" charset="0"/>
                                      <a:ea typeface="Times New Roman" panose="02020603050405020304" pitchFamily="18" charset="0"/>
                                      <a:cs typeface="David" panose="020E0502060401010101" pitchFamily="34" charset="-79"/>
                                    </a:rPr>
                                    <m:t>𝑘</m:t>
                                  </m:r>
                                </m:sub>
                              </m:sSub>
                            </m:e>
                            <m:e>
                              <m:r>
                                <a:rPr lang="en-US" i="1">
                                  <a:latin typeface="Cambria Math" panose="02040503050406030204" pitchFamily="18" charset="0"/>
                                  <a:ea typeface="Times New Roman" panose="02020603050405020304" pitchFamily="18" charset="0"/>
                                  <a:cs typeface="David" panose="020E0502060401010101" pitchFamily="34" charset="-79"/>
                                </a:rPr>
                                <m:t>0</m:t>
                              </m:r>
                            </m:e>
                          </m:mr>
                          <m:mr>
                            <m:e>
                              <m:r>
                                <a:rPr lang="en-US" i="1">
                                  <a:latin typeface="Cambria Math" panose="02040503050406030204" pitchFamily="18" charset="0"/>
                                  <a:ea typeface="Times New Roman" panose="02020603050405020304" pitchFamily="18" charset="0"/>
                                  <a:cs typeface="David" panose="020E0502060401010101" pitchFamily="34" charset="-79"/>
                                </a:rPr>
                                <m:t>0</m:t>
                              </m:r>
                            </m:e>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𝐴</m:t>
                                  </m:r>
                                </m:e>
                                <m:sub>
                                  <m:r>
                                    <a:rPr lang="en-US" i="1">
                                      <a:latin typeface="Cambria Math" panose="02040503050406030204" pitchFamily="18" charset="0"/>
                                      <a:ea typeface="Times New Roman" panose="02020603050405020304" pitchFamily="18" charset="0"/>
                                      <a:cs typeface="David" panose="020E0502060401010101" pitchFamily="34" charset="-79"/>
                                    </a:rPr>
                                    <m:t>𝑘</m:t>
                                  </m:r>
                                </m:sub>
                              </m:sSub>
                            </m:e>
                          </m:mr>
                        </m:m>
                      </m:e>
                    </m:d>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𝐴</m:t>
                        </m:r>
                      </m:e>
                      <m:sub>
                        <m:r>
                          <a:rPr lang="en-US" i="1">
                            <a:latin typeface="Cambria Math" panose="02040503050406030204" pitchFamily="18" charset="0"/>
                            <a:ea typeface="Times New Roman" panose="02020603050405020304" pitchFamily="18" charset="0"/>
                            <a:cs typeface="David" panose="020E0502060401010101" pitchFamily="34" charset="-79"/>
                          </a:rPr>
                          <m:t>𝑘</m:t>
                        </m:r>
                      </m:sub>
                    </m:sSub>
                    <m:r>
                      <a:rPr lang="en-US" i="1">
                        <a:latin typeface="Cambria Math" panose="02040503050406030204" pitchFamily="18" charset="0"/>
                        <a:ea typeface="Times New Roman" panose="02020603050405020304" pitchFamily="18" charset="0"/>
                        <a:cs typeface="David" panose="020E0502060401010101" pitchFamily="34" charset="-79"/>
                      </a:rPr>
                      <m:t>=</m:t>
                    </m:r>
                    <m:d>
                      <m:dPr>
                        <m:begChr m:val="["/>
                        <m:endChr m:val="]"/>
                        <m:ctrlPr>
                          <a:rPr lang="en-US" i="1">
                            <a:latin typeface="Cambria Math" panose="02040503050406030204" pitchFamily="18" charset="0"/>
                            <a:ea typeface="Times New Roman" panose="02020603050405020304" pitchFamily="18" charset="0"/>
                            <a:cs typeface="David" panose="020E0502060401010101" pitchFamily="34" charset="-79"/>
                          </a:rPr>
                        </m:ctrlPr>
                      </m:dPr>
                      <m:e>
                        <m:m>
                          <m:mPr>
                            <m:mcs>
                              <m:mc>
                                <m:mcPr>
                                  <m:count m:val="2"/>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r>
                                <a:rPr lang="en-US" i="1">
                                  <a:latin typeface="Cambria Math" panose="02040503050406030204" pitchFamily="18" charset="0"/>
                                  <a:ea typeface="Times New Roman" panose="02020603050405020304" pitchFamily="18" charset="0"/>
                                  <a:cs typeface="David" panose="020E0502060401010101" pitchFamily="34" charset="-79"/>
                                </a:rPr>
                                <m:t>1</m:t>
                              </m:r>
                            </m:e>
                            <m:e>
                              <m:r>
                                <a:rPr lang="en-US" i="1">
                                  <a:latin typeface="Cambria Math" panose="02040503050406030204" pitchFamily="18" charset="0"/>
                                  <a:ea typeface="Times New Roman" panose="02020603050405020304" pitchFamily="18" charset="0"/>
                                  <a:cs typeface="David" panose="020E0502060401010101" pitchFamily="34" charset="-79"/>
                                </a:rPr>
                                <m:t>∆</m:t>
                              </m:r>
                              <m:r>
                                <a:rPr lang="en-US" i="1">
                                  <a:latin typeface="Cambria Math" panose="02040503050406030204" pitchFamily="18" charset="0"/>
                                  <a:ea typeface="Times New Roman" panose="02020603050405020304" pitchFamily="18" charset="0"/>
                                  <a:cs typeface="David" panose="020E0502060401010101" pitchFamily="34" charset="-79"/>
                                </a:rPr>
                                <m:t>𝑥</m:t>
                              </m:r>
                            </m:e>
                          </m:mr>
                          <m:mr>
                            <m:e>
                              <m:r>
                                <a:rPr lang="en-US" i="1">
                                  <a:latin typeface="Cambria Math" panose="02040503050406030204" pitchFamily="18" charset="0"/>
                                  <a:ea typeface="Times New Roman" panose="02020603050405020304" pitchFamily="18" charset="0"/>
                                  <a:cs typeface="David" panose="020E0502060401010101" pitchFamily="34" charset="-79"/>
                                </a:rPr>
                                <m:t>0</m:t>
                              </m:r>
                            </m:e>
                            <m:e>
                              <m:r>
                                <a:rPr lang="en-US" i="1">
                                  <a:latin typeface="Cambria Math" panose="02040503050406030204" pitchFamily="18" charset="0"/>
                                  <a:ea typeface="Times New Roman" panose="02020603050405020304" pitchFamily="18" charset="0"/>
                                  <a:cs typeface="David" panose="020E0502060401010101" pitchFamily="34" charset="-79"/>
                                </a:rPr>
                                <m:t>1</m:t>
                              </m:r>
                            </m:e>
                          </m:mr>
                        </m:m>
                      </m:e>
                    </m:d>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m:t>
                    </m:r>
                    <m:d>
                      <m:dPr>
                        <m:begChr m:val="["/>
                        <m:endChr m:val="]"/>
                        <m:ctrlPr>
                          <a:rPr lang="en-US" i="1">
                            <a:latin typeface="Cambria Math" panose="02040503050406030204" pitchFamily="18" charset="0"/>
                            <a:ea typeface="Times New Roman" panose="02020603050405020304" pitchFamily="18" charset="0"/>
                            <a:cs typeface="David" panose="020E0502060401010101" pitchFamily="34" charset="-79"/>
                          </a:rPr>
                        </m:ctrlPr>
                      </m:dPr>
                      <m:e>
                        <m:m>
                          <m:mPr>
                            <m:mcs>
                              <m:mc>
                                <m:mcPr>
                                  <m:count m:val="1"/>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r>
                                <a:rPr lang="en-US" i="1">
                                  <a:latin typeface="Cambria Math" panose="02040503050406030204" pitchFamily="18" charset="0"/>
                                  <a:ea typeface="Times New Roman" panose="02020603050405020304" pitchFamily="18" charset="0"/>
                                  <a:cs typeface="David" panose="020E0502060401010101" pitchFamily="34" charset="-79"/>
                                </a:rPr>
                                <m:t>0</m:t>
                              </m:r>
                            </m:e>
                          </m:mr>
                          <m:mr>
                            <m:e>
                              <m:m>
                                <m:mPr>
                                  <m:mcs>
                                    <m:mc>
                                      <m:mcPr>
                                        <m:count m:val="1"/>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𝑦𝑖</m:t>
                                        </m:r>
                                      </m:sub>
                                    </m:sSub>
                                  </m:e>
                                </m:mr>
                                <m:mr>
                                  <m:e>
                                    <m:m>
                                      <m:mPr>
                                        <m:mcs>
                                          <m:mc>
                                            <m:mcPr>
                                              <m:count m:val="1"/>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r>
                                            <a:rPr lang="en-US" i="1">
                                              <a:latin typeface="Cambria Math" panose="02040503050406030204" pitchFamily="18" charset="0"/>
                                              <a:ea typeface="Times New Roman" panose="02020603050405020304" pitchFamily="18" charset="0"/>
                                              <a:cs typeface="David" panose="020E0502060401010101" pitchFamily="34" charset="-79"/>
                                            </a:rPr>
                                            <m:t>0</m:t>
                                          </m:r>
                                        </m:e>
                                      </m:mr>
                                      <m:mr>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𝑧𝑖</m:t>
                                              </m:r>
                                            </m:sub>
                                          </m:sSub>
                                        </m:e>
                                      </m:mr>
                                    </m:m>
                                  </m:e>
                                </m:mr>
                              </m:m>
                            </m:e>
                          </m:mr>
                        </m:m>
                      </m:e>
                    </m:d>
                  </m:oMath>
                </a14:m>
                <a:r>
                  <a:rPr lang="en-US" i="1" dirty="0">
                    <a:latin typeface="Cambria Math" panose="02040503050406030204" pitchFamily="18" charset="0"/>
                    <a:ea typeface="Times New Roman" panose="02020603050405020304" pitchFamily="18" charset="0"/>
                    <a:cs typeface="David" panose="020E0502060401010101" pitchFamily="34" charset="-79"/>
                  </a:rPr>
                  <a:t>  	             </a:t>
                </a:r>
                <a:r>
                  <a:rPr lang="en-US" sz="1050" i="1" dirty="0">
                    <a:effectLst/>
                    <a:latin typeface="Cambria Math" panose="02040503050406030204" pitchFamily="18" charset="0"/>
                    <a:ea typeface="Times New Roman" panose="02020603050405020304" pitchFamily="18" charset="0"/>
                    <a:cs typeface="David" panose="020E0502060401010101" pitchFamily="34" charset="-79"/>
                  </a:rPr>
                  <a:t> </a:t>
                </a: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acc>
                          <m:accPr>
                            <m:chr m:val="̇"/>
                            <m:ctrlPr>
                              <a:rPr lang="en-US" i="1">
                                <a:latin typeface="Cambria Math" panose="02040503050406030204" pitchFamily="18" charset="0"/>
                                <a:ea typeface="Times New Roman" panose="02020603050405020304" pitchFamily="18" charset="0"/>
                                <a:cs typeface="David" panose="020E0502060401010101" pitchFamily="34" charset="-79"/>
                              </a:rPr>
                            </m:ctrlPr>
                          </m:accPr>
                          <m:e>
                            <m:r>
                              <a:rPr lang="en-US" i="1">
                                <a:latin typeface="Cambria Math" panose="02040503050406030204" pitchFamily="18" charset="0"/>
                                <a:ea typeface="Times New Roman" panose="02020603050405020304" pitchFamily="18" charset="0"/>
                                <a:cs typeface="David" panose="020E0502060401010101" pitchFamily="34" charset="-79"/>
                              </a:rPr>
                              <m:t>𝑦</m:t>
                            </m:r>
                          </m:e>
                        </m:acc>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oMath>
                </a14:m>
                <a:r>
                  <a:rPr lang="en-US" dirty="0">
                    <a:latin typeface="David" panose="020E0502060401010101" pitchFamily="34" charset="-79"/>
                    <a:ea typeface="Times New Roman" panose="02020603050405020304" pitchFamily="18" charset="0"/>
                    <a:cs typeface="David" panose="020E0502060401010101" pitchFamily="34" charset="-79"/>
                  </a:rPr>
                  <a:t>,</a:t>
                </a: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acc>
                          <m:accPr>
                            <m:chr m:val="̇"/>
                            <m:ctrlPr>
                              <a:rPr lang="en-US" i="1">
                                <a:latin typeface="Cambria Math" panose="02040503050406030204" pitchFamily="18" charset="0"/>
                                <a:ea typeface="Times New Roman" panose="02020603050405020304" pitchFamily="18" charset="0"/>
                                <a:cs typeface="David" panose="020E0502060401010101" pitchFamily="34" charset="-79"/>
                              </a:rPr>
                            </m:ctrlPr>
                          </m:accPr>
                          <m:e>
                            <m:r>
                              <a:rPr lang="en-US" i="1">
                                <a:latin typeface="Cambria Math" panose="02040503050406030204" pitchFamily="18" charset="0"/>
                                <a:ea typeface="Times New Roman" panose="02020603050405020304" pitchFamily="18" charset="0"/>
                                <a:cs typeface="David" panose="020E0502060401010101" pitchFamily="34" charset="-79"/>
                              </a:rPr>
                              <m:t>𝑧</m:t>
                            </m:r>
                          </m:e>
                        </m:acc>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oMath>
                </a14:m>
                <a:r>
                  <a:rPr lang="en-US" dirty="0">
                    <a:latin typeface="David" panose="020E0502060401010101" pitchFamily="34" charset="-79"/>
                    <a:ea typeface="Times New Roman" panose="02020603050405020304" pitchFamily="18" charset="0"/>
                    <a:cs typeface="David" panose="020E0502060401010101" pitchFamily="34" charset="-79"/>
                  </a:rPr>
                  <a:t> </a:t>
                </a: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 </m:t>
                    </m:r>
                    <m:r>
                      <a:rPr lang="en-US" i="1">
                        <a:latin typeface="Cambria Math" panose="02040503050406030204" pitchFamily="18" charset="0"/>
                        <a:ea typeface="Times New Roman" panose="02020603050405020304" pitchFamily="18" charset="0"/>
                        <a:cs typeface="David" panose="020E0502060401010101" pitchFamily="34" charset="-79"/>
                      </a:rPr>
                      <m:t>1</m:t>
                    </m:r>
                  </m:oMath>
                </a14:m>
                <a:r>
                  <a:rPr lang="en-US" dirty="0">
                    <a:latin typeface="David" panose="020E0502060401010101" pitchFamily="34" charset="-79"/>
                    <a:ea typeface="Times New Roman" panose="02020603050405020304" pitchFamily="18" charset="0"/>
                    <a:cs typeface="David" panose="020E0502060401010101" pitchFamily="34" charset="-79"/>
                  </a:rPr>
                  <a:t> pixel</a:t>
                </a:r>
              </a:p>
              <a:p>
                <a:pPr indent="228600" algn="ctr">
                  <a:lnSpc>
                    <a:spcPct val="150000"/>
                  </a:lnSpc>
                  <a:spcAft>
                    <a:spcPts val="0"/>
                  </a:spcAft>
                </a:pP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r>
                      <a:rPr lang="en-US" i="1">
                        <a:latin typeface="Cambria Math" panose="02040503050406030204" pitchFamily="18" charset="0"/>
                        <a:ea typeface="Times New Roman" panose="02020603050405020304" pitchFamily="18" charset="0"/>
                        <a:cs typeface="Calibri" panose="020F0502020204030204" pitchFamily="34" charset="0"/>
                      </a:rPr>
                      <m:t>𝒩</m:t>
                    </m:r>
                    <m:d>
                      <m:dPr>
                        <m:ctrlPr>
                          <a:rPr lang="en-US" i="1">
                            <a:latin typeface="Cambria Math" panose="02040503050406030204" pitchFamily="18" charset="0"/>
                            <a:ea typeface="Times New Roman" panose="02020603050405020304" pitchFamily="18" charset="0"/>
                            <a:cs typeface="Calibri" panose="020F0502020204030204" pitchFamily="34" charset="0"/>
                          </a:rPr>
                        </m:ctrlPr>
                      </m:dPr>
                      <m:e>
                        <m:r>
                          <a:rPr lang="en-US" i="1">
                            <a:latin typeface="Cambria Math" panose="02040503050406030204" pitchFamily="18" charset="0"/>
                            <a:ea typeface="Times New Roman" panose="02020603050405020304" pitchFamily="18" charset="0"/>
                            <a:cs typeface="Calibri" panose="020F0502020204030204" pitchFamily="34" charset="0"/>
                          </a:rPr>
                          <m:t>0</m:t>
                        </m:r>
                        <m:r>
                          <a:rPr lang="en-US" i="1">
                            <a:latin typeface="Cambria Math" panose="02040503050406030204" pitchFamily="18" charset="0"/>
                            <a:ea typeface="Times New Roman" panose="02020603050405020304" pitchFamily="18" charset="0"/>
                            <a:cs typeface="Calibri" panose="020F0502020204030204" pitchFamily="34" charset="0"/>
                          </a:rPr>
                          <m:t>,</m:t>
                        </m:r>
                        <m:r>
                          <a:rPr lang="en-US" i="1">
                            <a:latin typeface="Cambria Math" panose="02040503050406030204" pitchFamily="18" charset="0"/>
                            <a:ea typeface="Times New Roman" panose="02020603050405020304" pitchFamily="18" charset="0"/>
                            <a:cs typeface="Calibri" panose="020F0502020204030204" pitchFamily="34" charset="0"/>
                          </a:rPr>
                          <m:t>𝜎</m:t>
                        </m:r>
                      </m:e>
                    </m:d>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&lt; ± </m:t>
                    </m:r>
                    <m:r>
                      <a:rPr lang="en-US" i="1">
                        <a:latin typeface="Cambria Math" panose="02040503050406030204" pitchFamily="18" charset="0"/>
                        <a:ea typeface="Times New Roman" panose="02020603050405020304" pitchFamily="18" charset="0"/>
                        <a:cs typeface="David" panose="020E0502060401010101" pitchFamily="34" charset="-79"/>
                      </a:rPr>
                      <m:t>0</m:t>
                    </m:r>
                    <m:r>
                      <a:rPr lang="en-US" i="1">
                        <a:latin typeface="Cambria Math" panose="02040503050406030204" pitchFamily="18" charset="0"/>
                        <a:ea typeface="Times New Roman" panose="02020603050405020304" pitchFamily="18" charset="0"/>
                        <a:cs typeface="David" panose="020E0502060401010101" pitchFamily="34" charset="-79"/>
                      </a:rPr>
                      <m:t>.</m:t>
                    </m:r>
                    <m:r>
                      <a:rPr lang="en-US" i="1">
                        <a:latin typeface="Cambria Math" panose="02040503050406030204" pitchFamily="18" charset="0"/>
                        <a:ea typeface="Times New Roman" panose="02020603050405020304" pitchFamily="18" charset="0"/>
                        <a:cs typeface="David" panose="020E0502060401010101" pitchFamily="34" charset="-79"/>
                      </a:rPr>
                      <m:t>25</m:t>
                    </m:r>
                    <m:r>
                      <a:rPr lang="en-US" i="1">
                        <a:latin typeface="Cambria Math" panose="02040503050406030204" pitchFamily="18" charset="0"/>
                        <a:ea typeface="Times New Roman" panose="02020603050405020304" pitchFamily="18" charset="0"/>
                        <a:cs typeface="David" panose="020E0502060401010101" pitchFamily="34" charset="-79"/>
                      </a:rPr>
                      <m:t> </m:t>
                    </m:r>
                  </m:oMath>
                </a14:m>
                <a:r>
                  <a:rPr lang="en-US" i="1" dirty="0">
                    <a:latin typeface="David" panose="020E0502060401010101" pitchFamily="34" charset="-79"/>
                    <a:ea typeface="Times New Roman" panose="02020603050405020304" pitchFamily="18" charset="0"/>
                    <a:cs typeface="David" panose="020E0502060401010101" pitchFamily="34" charset="-79"/>
                  </a:rPr>
                  <a:t>pixel</a:t>
                </a:r>
                <a:endParaRPr lang="en-US" dirty="0">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2" name="Rectangle 1">
                <a:extLst>
                  <a:ext uri="{FF2B5EF4-FFF2-40B4-BE49-F238E27FC236}">
                    <a16:creationId xmlns:a16="http://schemas.microsoft.com/office/drawing/2014/main" id="{41CBAA7E-E2EC-4869-AFA7-53749A9F717E}"/>
                  </a:ext>
                </a:extLst>
              </p:cNvPr>
              <p:cNvSpPr>
                <a:spLocks noRot="1" noChangeAspect="1" noMove="1" noResize="1" noEditPoints="1" noAdjustHandles="1" noChangeArrowheads="1" noChangeShapeType="1" noTextEdit="1"/>
              </p:cNvSpPr>
              <p:nvPr/>
            </p:nvSpPr>
            <p:spPr>
              <a:xfrm>
                <a:off x="334077" y="2733742"/>
                <a:ext cx="5679551" cy="3663760"/>
              </a:xfrm>
              <a:prstGeom prst="rect">
                <a:avLst/>
              </a:prstGeom>
              <a:blipFill>
                <a:blip r:embed="rId3"/>
                <a:stretch>
                  <a:fillRect b="-16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17420F1-6F7E-42EB-AA33-A327903F59A7}"/>
                  </a:ext>
                </a:extLst>
              </p:cNvPr>
              <p:cNvSpPr/>
              <p:nvPr/>
            </p:nvSpPr>
            <p:spPr>
              <a:xfrm>
                <a:off x="6096000" y="2706487"/>
                <a:ext cx="6095999" cy="3240502"/>
              </a:xfrm>
              <a:prstGeom prst="rect">
                <a:avLst/>
              </a:prstGeom>
            </p:spPr>
            <p:txBody>
              <a:bodyPr wrap="square">
                <a:spAutoFit/>
              </a:bodyPr>
              <a:lstStyle/>
              <a:p>
                <a:pPr indent="228600" algn="ctr">
                  <a:lnSpc>
                    <a:spcPct val="150000"/>
                  </a:lnSpc>
                  <a:spcAft>
                    <a:spcPts val="0"/>
                  </a:spcAft>
                </a:pPr>
                <a:r>
                  <a:rPr lang="en-US" dirty="0">
                    <a:latin typeface="David" panose="020E0502060401010101" pitchFamily="34" charset="-79"/>
                    <a:ea typeface="Times New Roman" panose="02020603050405020304" pitchFamily="18" charset="0"/>
                    <a:cs typeface="David" panose="020E0502060401010101" pitchFamily="34" charset="-79"/>
                  </a:rPr>
                  <a:t>sub-pixel target</a:t>
                </a:r>
              </a:p>
              <a:p>
                <a:pPr indent="228600" algn="ctr">
                  <a:lnSpc>
                    <a:spcPct val="150000"/>
                  </a:lnSpc>
                  <a:spcAft>
                    <a:spcPts val="0"/>
                  </a:spcAft>
                </a:pPr>
                <a:r>
                  <a:rPr lang="en-US" dirty="0">
                    <a:latin typeface="David" panose="020E0502060401010101" pitchFamily="34" charset="-79"/>
                    <a:ea typeface="Times New Roman" panose="02020603050405020304" pitchFamily="18" charset="0"/>
                    <a:cs typeface="David" panose="020E0502060401010101" pitchFamily="34" charset="-79"/>
                  </a:rPr>
                  <a:t>entire support inside a single pixel.</a:t>
                </a:r>
              </a:p>
              <a:p>
                <a:pPr indent="228600" algn="ctr">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3</m:t>
                          </m:r>
                          <m:r>
                            <a:rPr lang="en-US" sz="1600" i="1">
                              <a:latin typeface="Cambria Math" panose="02040503050406030204" pitchFamily="18" charset="0"/>
                            </a:rPr>
                            <m:t>𝐷</m:t>
                          </m:r>
                          <m:r>
                            <a:rPr lang="en-US" sz="1600" i="1">
                              <a:latin typeface="Cambria Math" panose="02040503050406030204" pitchFamily="18" charset="0"/>
                            </a:rPr>
                            <m:t> </m:t>
                          </m:r>
                          <m:r>
                            <a:rPr lang="en-US" sz="1600" i="1">
                              <a:latin typeface="Cambria Math" panose="02040503050406030204" pitchFamily="18" charset="0"/>
                            </a:rPr>
                            <m:t>𝐶𝑢𝑏𝑒</m:t>
                          </m:r>
                        </m:e>
                        <m:sub>
                          <m:r>
                            <a:rPr lang="en-US" sz="1600" i="1">
                              <a:latin typeface="Cambria Math" panose="02040503050406030204" pitchFamily="18" charset="0"/>
                            </a:rPr>
                            <m:t>𝐴𝐺𝑊𝑁</m:t>
                          </m:r>
                        </m:sub>
                      </m:sSub>
                      <m:r>
                        <a:rPr lang="en-US" sz="1600" i="1">
                          <a:latin typeface="Cambria Math" panose="02040503050406030204" pitchFamily="18" charset="0"/>
                        </a:rPr>
                        <m:t> ~ </m:t>
                      </m:r>
                      <m:r>
                        <a:rPr lang="en-US" sz="1600" i="1">
                          <a:latin typeface="Cambria Math" panose="02040503050406030204" pitchFamily="18" charset="0"/>
                        </a:rPr>
                        <m:t>𝒩</m:t>
                      </m:r>
                      <m:d>
                        <m:dPr>
                          <m:ctrlPr>
                            <a:rPr lang="en-US" sz="1600" i="1">
                              <a:latin typeface="Cambria Math" panose="02040503050406030204" pitchFamily="18" charset="0"/>
                            </a:rPr>
                          </m:ctrlPr>
                        </m:dPr>
                        <m:e>
                          <m:r>
                            <a:rPr lang="en-US" sz="1600" i="1">
                              <a:latin typeface="Cambria Math" panose="02040503050406030204" pitchFamily="18" charset="0"/>
                            </a:rPr>
                            <m:t>0</m:t>
                          </m:r>
                          <m:r>
                            <a:rPr lang="en-US" sz="1600" i="1">
                              <a:latin typeface="Cambria Math" panose="02040503050406030204" pitchFamily="18" charset="0"/>
                            </a:rPr>
                            <m:t>,</m:t>
                          </m:r>
                          <m:r>
                            <a:rPr lang="en-US" sz="1600" i="1">
                              <a:latin typeface="Cambria Math" panose="02040503050406030204" pitchFamily="18" charset="0"/>
                            </a:rPr>
                            <m:t>𝜎</m:t>
                          </m:r>
                        </m:e>
                      </m:d>
                    </m:oMath>
                  </m:oMathPara>
                </a14:m>
                <a:endParaRPr lang="en-US" sz="1600"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3</m:t>
                          </m:r>
                          <m:r>
                            <a:rPr lang="en-US" sz="1600" i="1">
                              <a:latin typeface="Cambria Math" panose="02040503050406030204" pitchFamily="18" charset="0"/>
                            </a:rPr>
                            <m:t>𝐷</m:t>
                          </m:r>
                          <m:r>
                            <a:rPr lang="en-US" sz="1600" i="1">
                              <a:latin typeface="Cambria Math" panose="02040503050406030204" pitchFamily="18" charset="0"/>
                            </a:rPr>
                            <m:t> </m:t>
                          </m:r>
                          <m:r>
                            <a:rPr lang="en-US" sz="1600" i="1">
                              <a:latin typeface="Cambria Math" panose="02040503050406030204" pitchFamily="18" charset="0"/>
                            </a:rPr>
                            <m:t>𝐶𝑢𝑏𝑒</m:t>
                          </m:r>
                        </m:e>
                        <m:sub>
                          <m:r>
                            <a:rPr lang="en-US" sz="1600" i="1">
                              <a:latin typeface="Cambria Math" panose="02040503050406030204" pitchFamily="18" charset="0"/>
                            </a:rPr>
                            <m:t>𝐿𝑖𝑛𝑒</m:t>
                          </m:r>
                          <m:r>
                            <a:rPr lang="en-US" sz="1600" i="1">
                              <a:latin typeface="Cambria Math" panose="02040503050406030204" pitchFamily="18" charset="0"/>
                            </a:rPr>
                            <m:t>&amp;</m:t>
                          </m:r>
                          <m:r>
                            <a:rPr lang="en-US" sz="1600" i="1">
                              <a:latin typeface="Cambria Math" panose="02040503050406030204" pitchFamily="18" charset="0"/>
                            </a:rPr>
                            <m:t>𝐴𝐺𝑊𝑁</m:t>
                          </m:r>
                        </m:sub>
                      </m:sSub>
                      <m:r>
                        <a:rPr lang="en-US" sz="1600" i="1">
                          <a:latin typeface="Cambria Math" panose="02040503050406030204" pitchFamily="18" charset="0"/>
                        </a:rPr>
                        <m:t>  = </m:t>
                      </m:r>
                      <m:sSub>
                        <m:sSubPr>
                          <m:ctrlPr>
                            <a:rPr lang="en-US" sz="1600" i="1">
                              <a:latin typeface="Cambria Math" panose="02040503050406030204" pitchFamily="18" charset="0"/>
                            </a:rPr>
                          </m:ctrlPr>
                        </m:sSubPr>
                        <m:e>
                          <m:r>
                            <a:rPr lang="en-US" sz="1600" i="1">
                              <a:latin typeface="Cambria Math" panose="02040503050406030204" pitchFamily="18" charset="0"/>
                            </a:rPr>
                            <m:t>3</m:t>
                          </m:r>
                          <m:r>
                            <a:rPr lang="en-US" sz="1600" i="1">
                              <a:latin typeface="Cambria Math" panose="02040503050406030204" pitchFamily="18" charset="0"/>
                            </a:rPr>
                            <m:t>𝐷</m:t>
                          </m:r>
                          <m:r>
                            <a:rPr lang="en-US" sz="1600" i="1">
                              <a:latin typeface="Cambria Math" panose="02040503050406030204" pitchFamily="18" charset="0"/>
                            </a:rPr>
                            <m:t> </m:t>
                          </m:r>
                          <m:r>
                            <a:rPr lang="en-US" sz="1600" i="1">
                              <a:latin typeface="Cambria Math" panose="02040503050406030204" pitchFamily="18" charset="0"/>
                            </a:rPr>
                            <m:t>𝐶𝑢𝑏𝑒</m:t>
                          </m:r>
                        </m:e>
                        <m:sub>
                          <m:r>
                            <a:rPr lang="en-US" sz="1600" i="1">
                              <a:latin typeface="Cambria Math" panose="02040503050406030204" pitchFamily="18" charset="0"/>
                            </a:rPr>
                            <m:t>𝐿𝑖𝑛𝑒</m:t>
                          </m:r>
                          <m:d>
                            <m:dPr>
                              <m:ctrlPr>
                                <a:rPr lang="en-US" sz="1600" i="1">
                                  <a:latin typeface="Cambria Math" panose="02040503050406030204" pitchFamily="18" charset="0"/>
                                </a:rPr>
                              </m:ctrlPr>
                            </m:dPr>
                            <m:e>
                              <m:r>
                                <a:rPr lang="en-US" sz="1600" i="1">
                                  <a:latin typeface="Cambria Math" panose="02040503050406030204" pitchFamily="18" charset="0"/>
                                </a:rPr>
                                <m:t>𝜇</m:t>
                              </m:r>
                              <m:r>
                                <a:rPr lang="en-US" sz="1600" i="1">
                                  <a:latin typeface="Cambria Math" panose="02040503050406030204" pitchFamily="18" charset="0"/>
                                </a:rPr>
                                <m:t>=</m:t>
                              </m:r>
                              <m:r>
                                <a:rPr lang="en-US" sz="1600" i="1">
                                  <a:latin typeface="Cambria Math" panose="02040503050406030204" pitchFamily="18" charset="0"/>
                                </a:rPr>
                                <m:t>1</m:t>
                              </m:r>
                              <m:r>
                                <a:rPr lang="en-US" sz="1600" i="1">
                                  <a:latin typeface="Cambria Math" panose="02040503050406030204" pitchFamily="18" charset="0"/>
                                </a:rPr>
                                <m:t>,</m:t>
                              </m:r>
                              <m:r>
                                <a:rPr lang="en-US" sz="1600" i="1">
                                  <a:latin typeface="Cambria Math" panose="02040503050406030204" pitchFamily="18" charset="0"/>
                                </a:rPr>
                                <m:t>𝜎</m:t>
                              </m:r>
                              <m:r>
                                <a:rPr lang="en-US" sz="1600" i="1">
                                  <a:latin typeface="Cambria Math" panose="02040503050406030204" pitchFamily="18" charset="0"/>
                                </a:rPr>
                                <m:t>=</m:t>
                              </m:r>
                              <m:r>
                                <a:rPr lang="en-US" sz="1600" i="1">
                                  <a:latin typeface="Cambria Math" panose="02040503050406030204" pitchFamily="18" charset="0"/>
                                </a:rPr>
                                <m:t>0</m:t>
                              </m:r>
                            </m:e>
                          </m:d>
                        </m:sub>
                      </m:sSub>
                      <m:r>
                        <a:rPr lang="en-US" sz="1600" i="1">
                          <a:latin typeface="Cambria Math" panose="02040503050406030204" pitchFamily="18" charset="0"/>
                        </a:rPr>
                        <m:t>  + </m:t>
                      </m:r>
                      <m:f>
                        <m:fPr>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r>
                                <a:rPr lang="en-US" sz="1600" i="1">
                                  <a:latin typeface="Cambria Math" panose="02040503050406030204" pitchFamily="18" charset="0"/>
                                </a:rPr>
                                <m:t>3</m:t>
                              </m:r>
                              <m:r>
                                <a:rPr lang="en-US" sz="1600" i="1">
                                  <a:latin typeface="Cambria Math" panose="02040503050406030204" pitchFamily="18" charset="0"/>
                                </a:rPr>
                                <m:t>𝐷</m:t>
                              </m:r>
                              <m:r>
                                <a:rPr lang="en-US" sz="1600" i="1">
                                  <a:latin typeface="Cambria Math" panose="02040503050406030204" pitchFamily="18" charset="0"/>
                                </a:rPr>
                                <m:t> </m:t>
                              </m:r>
                              <m:r>
                                <a:rPr lang="en-US" sz="1600" i="1">
                                  <a:latin typeface="Cambria Math" panose="02040503050406030204" pitchFamily="18" charset="0"/>
                                </a:rPr>
                                <m:t>𝐶𝑢𝑏𝑒</m:t>
                              </m:r>
                            </m:e>
                            <m:sub>
                              <m:r>
                                <a:rPr lang="en-US" sz="1600" i="1">
                                  <a:latin typeface="Cambria Math" panose="02040503050406030204" pitchFamily="18" charset="0"/>
                                </a:rPr>
                                <m:t>𝐴𝐺𝑊𝑁</m:t>
                              </m:r>
                            </m:sub>
                          </m:sSub>
                          <m:r>
                            <a:rPr lang="en-US" sz="1600" i="1">
                              <a:latin typeface="Cambria Math" panose="02040503050406030204" pitchFamily="18" charset="0"/>
                            </a:rPr>
                            <m:t> </m:t>
                          </m:r>
                        </m:num>
                        <m:den>
                          <m:r>
                            <a:rPr lang="en-US" sz="1600" i="1">
                              <a:latin typeface="Cambria Math" panose="02040503050406030204" pitchFamily="18" charset="0"/>
                            </a:rPr>
                            <m:t>𝑁𝑜𝑖𝑠𝑒</m:t>
                          </m:r>
                          <m:r>
                            <a:rPr lang="en-US" sz="1600" i="1">
                              <a:latin typeface="Cambria Math" panose="02040503050406030204" pitchFamily="18" charset="0"/>
                            </a:rPr>
                            <m:t> </m:t>
                          </m:r>
                          <m:r>
                            <a:rPr lang="en-US" sz="1600" i="1">
                              <a:latin typeface="Cambria Math" panose="02040503050406030204" pitchFamily="18" charset="0"/>
                            </a:rPr>
                            <m:t>𝐿𝑒𝑣𝑒𝑙</m:t>
                          </m:r>
                        </m:den>
                      </m:f>
                    </m:oMath>
                  </m:oMathPara>
                </a14:m>
                <a:endParaRPr lang="en-US" sz="1600" dirty="0">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3" name="Rectangle 2">
                <a:extLst>
                  <a:ext uri="{FF2B5EF4-FFF2-40B4-BE49-F238E27FC236}">
                    <a16:creationId xmlns:a16="http://schemas.microsoft.com/office/drawing/2014/main" id="{E17420F1-6F7E-42EB-AA33-A327903F59A7}"/>
                  </a:ext>
                </a:extLst>
              </p:cNvPr>
              <p:cNvSpPr>
                <a:spLocks noRot="1" noChangeAspect="1" noMove="1" noResize="1" noEditPoints="1" noAdjustHandles="1" noChangeArrowheads="1" noChangeShapeType="1" noTextEdit="1"/>
              </p:cNvSpPr>
              <p:nvPr/>
            </p:nvSpPr>
            <p:spPr>
              <a:xfrm>
                <a:off x="6096000" y="2706487"/>
                <a:ext cx="6095999" cy="3240502"/>
              </a:xfrm>
              <a:prstGeom prst="rect">
                <a:avLst/>
              </a:prstGeom>
              <a:blipFill>
                <a:blip r:embed="rId4"/>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2851D3D0-AACD-41CA-95C3-C4768B236240}"/>
              </a:ext>
            </a:extLst>
          </p:cNvPr>
          <p:cNvCxnSpPr/>
          <p:nvPr/>
        </p:nvCxnSpPr>
        <p:spPr>
          <a:xfrm>
            <a:off x="8775701" y="3655516"/>
            <a:ext cx="0" cy="889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873C992-B505-4068-80C8-FF47E28A9BFF}"/>
              </a:ext>
            </a:extLst>
          </p:cNvPr>
          <p:cNvCxnSpPr/>
          <p:nvPr/>
        </p:nvCxnSpPr>
        <p:spPr>
          <a:xfrm>
            <a:off x="9194800" y="3676622"/>
            <a:ext cx="0" cy="889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090B235-06D2-4EF7-97EB-0072887BA7E4}"/>
              </a:ext>
            </a:extLst>
          </p:cNvPr>
          <p:cNvCxnSpPr>
            <a:cxnSpLocks/>
          </p:cNvCxnSpPr>
          <p:nvPr/>
        </p:nvCxnSpPr>
        <p:spPr>
          <a:xfrm>
            <a:off x="8382000" y="3943699"/>
            <a:ext cx="12065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E7E9D5D-43D6-408F-8B4A-B047AEB52F13}"/>
              </a:ext>
            </a:extLst>
          </p:cNvPr>
          <p:cNvCxnSpPr>
            <a:cxnSpLocks/>
          </p:cNvCxnSpPr>
          <p:nvPr/>
        </p:nvCxnSpPr>
        <p:spPr>
          <a:xfrm>
            <a:off x="8382000" y="4298546"/>
            <a:ext cx="1206500"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9EC375DA-C1D6-44EF-9993-B006721D22E7}"/>
              </a:ext>
            </a:extLst>
          </p:cNvPr>
          <p:cNvSpPr/>
          <p:nvPr/>
        </p:nvSpPr>
        <p:spPr>
          <a:xfrm>
            <a:off x="8775701" y="3943699"/>
            <a:ext cx="419099" cy="35484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E49ADC5B-93AA-4A77-BB23-11426D84B3DC}"/>
              </a:ext>
            </a:extLst>
          </p:cNvPr>
          <p:cNvCxnSpPr/>
          <p:nvPr/>
        </p:nvCxnSpPr>
        <p:spPr>
          <a:xfrm>
            <a:off x="6096000" y="2706487"/>
            <a:ext cx="0" cy="415151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7732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Dynamic SHAS Based Tracking</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p:txBody>
      </p:sp>
      <p:pic>
        <p:nvPicPr>
          <p:cNvPr id="6" name="Picture 5">
            <a:extLst>
              <a:ext uri="{FF2B5EF4-FFF2-40B4-BE49-F238E27FC236}">
                <a16:creationId xmlns:a16="http://schemas.microsoft.com/office/drawing/2014/main" id="{DBC0765F-0D28-4001-9A28-E6FCE5570E93}"/>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7569" y="1114190"/>
            <a:ext cx="2086928" cy="1711960"/>
          </a:xfrm>
          <a:prstGeom prst="rect">
            <a:avLst/>
          </a:prstGeom>
          <a:noFill/>
          <a:ln>
            <a:noFill/>
          </a:ln>
        </p:spPr>
      </p:pic>
      <p:pic>
        <p:nvPicPr>
          <p:cNvPr id="9" name="Picture 8">
            <a:extLst>
              <a:ext uri="{FF2B5EF4-FFF2-40B4-BE49-F238E27FC236}">
                <a16:creationId xmlns:a16="http://schemas.microsoft.com/office/drawing/2014/main" id="{C14A3858-02A5-4091-A9CC-121C65AA3075}"/>
              </a:ext>
            </a:extLst>
          </p:cNvPr>
          <p:cNvPicPr>
            <a:picLocks noChangeAspect="1"/>
          </p:cNvPicPr>
          <p:nvPr/>
        </p:nvPicPr>
        <p:blipFill>
          <a:blip r:embed="rId6"/>
          <a:stretch>
            <a:fillRect/>
          </a:stretch>
        </p:blipFill>
        <p:spPr>
          <a:xfrm>
            <a:off x="307569" y="3075395"/>
            <a:ext cx="2086928" cy="1531752"/>
          </a:xfrm>
          <a:prstGeom prst="rect">
            <a:avLst/>
          </a:prstGeom>
        </p:spPr>
      </p:pic>
      <p:pic>
        <p:nvPicPr>
          <p:cNvPr id="11" name="Picture 10">
            <a:extLst>
              <a:ext uri="{FF2B5EF4-FFF2-40B4-BE49-F238E27FC236}">
                <a16:creationId xmlns:a16="http://schemas.microsoft.com/office/drawing/2014/main" id="{8B7E6A23-93BA-41C2-8F11-311908A630C9}"/>
              </a:ext>
            </a:extLst>
          </p:cNvPr>
          <p:cNvPicPr>
            <a:picLocks noChangeAspect="1"/>
          </p:cNvPicPr>
          <p:nvPr/>
        </p:nvPicPr>
        <p:blipFill>
          <a:blip r:embed="rId7"/>
          <a:stretch>
            <a:fillRect/>
          </a:stretch>
        </p:blipFill>
        <p:spPr>
          <a:xfrm>
            <a:off x="307569" y="4856392"/>
            <a:ext cx="2086928" cy="1647060"/>
          </a:xfrm>
          <a:prstGeom prst="rect">
            <a:avLst/>
          </a:prstGeom>
        </p:spPr>
      </p:pic>
      <p:sp>
        <p:nvSpPr>
          <p:cNvPr id="3" name="Parallelogram 2">
            <a:extLst>
              <a:ext uri="{FF2B5EF4-FFF2-40B4-BE49-F238E27FC236}">
                <a16:creationId xmlns:a16="http://schemas.microsoft.com/office/drawing/2014/main" id="{99293646-3410-490F-B07E-18A61F37F1B5}"/>
              </a:ext>
            </a:extLst>
          </p:cNvPr>
          <p:cNvSpPr/>
          <p:nvPr/>
        </p:nvSpPr>
        <p:spPr>
          <a:xfrm rot="20767471">
            <a:off x="1360707" y="1840741"/>
            <a:ext cx="171907" cy="101593"/>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hlinkClick r:id="rId8" action="ppaction://hlinksldjump"/>
            <a:extLst>
              <a:ext uri="{FF2B5EF4-FFF2-40B4-BE49-F238E27FC236}">
                <a16:creationId xmlns:a16="http://schemas.microsoft.com/office/drawing/2014/main" id="{92CAC290-5DC6-49AA-8A47-FB728C4EAE4C}"/>
              </a:ext>
            </a:extLst>
          </p:cNvPr>
          <p:cNvPicPr>
            <a:picLocks noChangeAspect="1"/>
          </p:cNvPicPr>
          <p:nvPr/>
        </p:nvPicPr>
        <p:blipFill>
          <a:blip r:embed="rId9"/>
          <a:stretch>
            <a:fillRect/>
          </a:stretch>
        </p:blipFill>
        <p:spPr>
          <a:xfrm>
            <a:off x="3498756" y="3106568"/>
            <a:ext cx="3255840" cy="1469405"/>
          </a:xfrm>
          <a:prstGeom prst="rect">
            <a:avLst/>
          </a:prstGeom>
        </p:spPr>
      </p:pic>
      <p:pic>
        <p:nvPicPr>
          <p:cNvPr id="2" name="STwWN033yM025z1WIN8WoffPlusSNR3.5">
            <a:hlinkClick r:id="" action="ppaction://media"/>
            <a:extLst>
              <a:ext uri="{FF2B5EF4-FFF2-40B4-BE49-F238E27FC236}">
                <a16:creationId xmlns:a16="http://schemas.microsoft.com/office/drawing/2014/main" id="{CE581E1A-D985-425F-8EE2-CC5294AD36F4}"/>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7256181" y="1676159"/>
            <a:ext cx="4674243" cy="3505682"/>
          </a:xfrm>
          <a:prstGeom prst="rect">
            <a:avLst/>
          </a:prstGeom>
        </p:spPr>
      </p:pic>
    </p:spTree>
    <p:extLst>
      <p:ext uri="{BB962C8B-B14F-4D97-AF65-F5344CB8AC3E}">
        <p14:creationId xmlns:p14="http://schemas.microsoft.com/office/powerpoint/2010/main" val="59810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5" fill="hold" display="0">
                  <p:stCondLst>
                    <p:cond delay="indefinite"/>
                  </p:stCondLst>
                </p:cTn>
                <p:tgtEl>
                  <p:spTgt spid="2"/>
                </p:tgtEl>
              </p:cMediaNode>
            </p:video>
            <p:seq concurrent="1" nextAc="seek">
              <p:cTn id="26" restart="whenNotActive" fill="hold" evtFilter="cancelBubble" nodeType="interactiveSeq">
                <p:stCondLst>
                  <p:cond evt="onClick" delay="0">
                    <p:tgtEl>
                      <p:spTgt spid="2"/>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2"/>
                                        </p:tgtEl>
                                      </p:cBhvr>
                                    </p:cmd>
                                  </p:childTnLst>
                                </p:cTn>
                              </p:par>
                            </p:childTnLst>
                          </p:cTn>
                        </p:par>
                      </p:childTnLst>
                    </p:cTn>
                  </p:par>
                </p:childTnLst>
              </p:cTn>
              <p:nextCondLst>
                <p:cond evt="onClick" delay="0">
                  <p:tgtEl>
                    <p:spTgt spid="2"/>
                  </p:tgtEl>
                </p:cond>
              </p:nextCondLst>
            </p:seq>
          </p:childTnLst>
        </p:cTn>
      </p:par>
    </p:tnLst>
    <p:bldLst>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3" y="562678"/>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Dynamic SHAS Based Tracking</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45940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p>
        </p:txBody>
      </p:sp>
      <p:sp>
        <p:nvSpPr>
          <p:cNvPr id="2" name="Arrow: Curved Left 1">
            <a:hlinkClick r:id="rId3" action="ppaction://hlinksldjump"/>
            <a:extLst>
              <a:ext uri="{FF2B5EF4-FFF2-40B4-BE49-F238E27FC236}">
                <a16:creationId xmlns:a16="http://schemas.microsoft.com/office/drawing/2014/main" id="{7FF33CCB-C2B2-439B-9D3A-229E8009C2B0}"/>
              </a:ext>
            </a:extLst>
          </p:cNvPr>
          <p:cNvSpPr/>
          <p:nvPr/>
        </p:nvSpPr>
        <p:spPr>
          <a:xfrm>
            <a:off x="11757740" y="6303433"/>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45DF5522-0361-4150-8B89-12A7C04352B5}"/>
              </a:ext>
            </a:extLst>
          </p:cNvPr>
          <p:cNvPicPr>
            <a:picLocks noChangeAspect="1"/>
          </p:cNvPicPr>
          <p:nvPr/>
        </p:nvPicPr>
        <p:blipFill>
          <a:blip r:embed="rId4"/>
          <a:stretch>
            <a:fillRect/>
          </a:stretch>
        </p:blipFill>
        <p:spPr>
          <a:xfrm>
            <a:off x="5901363" y="1111460"/>
            <a:ext cx="5648566" cy="5732644"/>
          </a:xfrm>
          <a:prstGeom prst="rect">
            <a:avLst/>
          </a:prstGeom>
        </p:spPr>
      </p:pic>
      <p:pic>
        <p:nvPicPr>
          <p:cNvPr id="3" name="Picture 2">
            <a:extLst>
              <a:ext uri="{FF2B5EF4-FFF2-40B4-BE49-F238E27FC236}">
                <a16:creationId xmlns:a16="http://schemas.microsoft.com/office/drawing/2014/main" id="{6221A116-B9BE-4065-BE01-5D2B0D4873F5}"/>
              </a:ext>
            </a:extLst>
          </p:cNvPr>
          <p:cNvPicPr>
            <a:picLocks noChangeAspect="1"/>
          </p:cNvPicPr>
          <p:nvPr/>
        </p:nvPicPr>
        <p:blipFill>
          <a:blip r:embed="rId5"/>
          <a:stretch>
            <a:fillRect/>
          </a:stretch>
        </p:blipFill>
        <p:spPr>
          <a:xfrm>
            <a:off x="393701" y="3165249"/>
            <a:ext cx="5426075" cy="2371725"/>
          </a:xfrm>
          <a:prstGeom prst="rect">
            <a:avLst/>
          </a:prstGeom>
        </p:spPr>
      </p:pic>
      <p:pic>
        <p:nvPicPr>
          <p:cNvPr id="8" name="Picture 7">
            <a:extLst>
              <a:ext uri="{FF2B5EF4-FFF2-40B4-BE49-F238E27FC236}">
                <a16:creationId xmlns:a16="http://schemas.microsoft.com/office/drawing/2014/main" id="{E0EC9B69-5AE3-4747-9A03-2EEEEC259EC7}"/>
              </a:ext>
            </a:extLst>
          </p:cNvPr>
          <p:cNvPicPr>
            <a:picLocks noChangeAspect="1"/>
          </p:cNvPicPr>
          <p:nvPr/>
        </p:nvPicPr>
        <p:blipFill>
          <a:blip r:embed="rId6"/>
          <a:stretch>
            <a:fillRect/>
          </a:stretch>
        </p:blipFill>
        <p:spPr>
          <a:xfrm>
            <a:off x="171209" y="6544733"/>
            <a:ext cx="2076450" cy="142875"/>
          </a:xfrm>
          <a:prstGeom prst="rect">
            <a:avLst/>
          </a:prstGeom>
        </p:spPr>
      </p:pic>
      <p:pic>
        <p:nvPicPr>
          <p:cNvPr id="9" name="Picture 8">
            <a:extLst>
              <a:ext uri="{FF2B5EF4-FFF2-40B4-BE49-F238E27FC236}">
                <a16:creationId xmlns:a16="http://schemas.microsoft.com/office/drawing/2014/main" id="{0E0CBCA3-8C69-4CBA-AE32-19FB62B008D0}"/>
              </a:ext>
            </a:extLst>
          </p:cNvPr>
          <p:cNvPicPr>
            <a:picLocks noChangeAspect="1"/>
          </p:cNvPicPr>
          <p:nvPr/>
        </p:nvPicPr>
        <p:blipFill>
          <a:blip r:embed="rId7"/>
          <a:stretch>
            <a:fillRect/>
          </a:stretch>
        </p:blipFill>
        <p:spPr>
          <a:xfrm>
            <a:off x="9591675" y="849704"/>
            <a:ext cx="1800225" cy="190500"/>
          </a:xfrm>
          <a:prstGeom prst="rect">
            <a:avLst/>
          </a:prstGeom>
        </p:spPr>
      </p:pic>
      <p:pic>
        <p:nvPicPr>
          <p:cNvPr id="11" name="Picture 10">
            <a:extLst>
              <a:ext uri="{FF2B5EF4-FFF2-40B4-BE49-F238E27FC236}">
                <a16:creationId xmlns:a16="http://schemas.microsoft.com/office/drawing/2014/main" id="{5EE07319-33E2-430D-A56F-60BBE55648DA}"/>
              </a:ext>
            </a:extLst>
          </p:cNvPr>
          <p:cNvPicPr>
            <a:picLocks noChangeAspect="1"/>
          </p:cNvPicPr>
          <p:nvPr/>
        </p:nvPicPr>
        <p:blipFill>
          <a:blip r:embed="rId8"/>
          <a:stretch>
            <a:fillRect/>
          </a:stretch>
        </p:blipFill>
        <p:spPr>
          <a:xfrm>
            <a:off x="459189" y="1668689"/>
            <a:ext cx="5010150" cy="838200"/>
          </a:xfrm>
          <a:prstGeom prst="rect">
            <a:avLst/>
          </a:prstGeom>
        </p:spPr>
      </p:pic>
    </p:spTree>
    <p:extLst>
      <p:ext uri="{BB962C8B-B14F-4D97-AF65-F5344CB8AC3E}">
        <p14:creationId xmlns:p14="http://schemas.microsoft.com/office/powerpoint/2010/main" val="38659409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Experiments Methodology</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09628"/>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285750" indent="-285750">
              <a:buFont typeface="Wingdings" panose="05000000000000000000" pitchFamily="2" charset="2"/>
              <a:buChar char="Ø"/>
            </a:pPr>
            <a:r>
              <a:rPr lang="en-US" sz="2400" dirty="0">
                <a:solidFill>
                  <a:schemeClr val="tx1"/>
                </a:solidFill>
              </a:rPr>
              <a:t>SHAS </a:t>
            </a:r>
          </a:p>
          <a:p>
            <a:pPr marL="742950" lvl="1" indent="-285750" algn="l">
              <a:buFont typeface="Wingdings" panose="05000000000000000000" pitchFamily="2" charset="2"/>
              <a:buChar char="Ø"/>
            </a:pPr>
            <a:r>
              <a:rPr lang="en-US" sz="2400" dirty="0">
                <a:solidFill>
                  <a:schemeClr val="tx1"/>
                </a:solidFill>
              </a:rPr>
              <a:t>‘Detection’ criteria</a:t>
            </a:r>
          </a:p>
          <a:p>
            <a:pPr marL="742950" lvl="1" indent="-285750" algn="l">
              <a:buFont typeface="Wingdings" panose="05000000000000000000" pitchFamily="2" charset="2"/>
              <a:buChar char="Ø"/>
            </a:pPr>
            <a:r>
              <a:rPr lang="en-US" sz="2400" dirty="0">
                <a:solidFill>
                  <a:schemeClr val="tx1"/>
                </a:solidFill>
              </a:rPr>
              <a:t>‘Tracking’ criteria</a:t>
            </a:r>
          </a:p>
          <a:p>
            <a:endParaRPr lang="en-US" sz="2400" dirty="0">
              <a:solidFill>
                <a:schemeClr val="tx1"/>
              </a:solidFill>
            </a:endParaRPr>
          </a:p>
          <a:p>
            <a:pPr marL="285750" indent="-285750">
              <a:buFont typeface="Wingdings" panose="05000000000000000000" pitchFamily="2" charset="2"/>
              <a:buChar char="Ø"/>
            </a:pPr>
            <a:r>
              <a:rPr lang="en-US" sz="2400" dirty="0">
                <a:solidFill>
                  <a:schemeClr val="tx1"/>
                </a:solidFill>
              </a:rPr>
              <a:t>Dynamic SHAS</a:t>
            </a:r>
          </a:p>
          <a:p>
            <a:pPr marL="742950" lvl="1" indent="-285750" algn="l">
              <a:buFont typeface="Wingdings" panose="05000000000000000000" pitchFamily="2" charset="2"/>
              <a:buChar char="Ø"/>
            </a:pPr>
            <a:r>
              <a:rPr lang="en-US" sz="2400" dirty="0">
                <a:solidFill>
                  <a:schemeClr val="tx1"/>
                </a:solidFill>
              </a:rPr>
              <a:t>Straight trajectory</a:t>
            </a:r>
          </a:p>
          <a:p>
            <a:pPr marL="742950" lvl="1" indent="-285750" algn="l">
              <a:buFont typeface="Wingdings" panose="05000000000000000000" pitchFamily="2" charset="2"/>
              <a:buChar char="Ø"/>
            </a:pPr>
            <a:r>
              <a:rPr lang="en-US" sz="2400" dirty="0">
                <a:solidFill>
                  <a:schemeClr val="tx1"/>
                </a:solidFill>
              </a:rPr>
              <a:t>Curved trajectory</a:t>
            </a:r>
          </a:p>
          <a:p>
            <a:pPr marL="742950" lvl="1" indent="-285750" algn="l">
              <a:buFont typeface="Wingdings" panose="05000000000000000000" pitchFamily="2" charset="2"/>
              <a:buChar char="Ø"/>
            </a:pPr>
            <a:r>
              <a:rPr lang="en-US" sz="2400" dirty="0">
                <a:solidFill>
                  <a:schemeClr val="tx1"/>
                </a:solidFill>
              </a:rPr>
              <a:t>Straight with model noise trajectory</a:t>
            </a:r>
          </a:p>
          <a:p>
            <a:endParaRPr lang="en-US" sz="2400" dirty="0">
              <a:solidFill>
                <a:schemeClr val="tx1"/>
              </a:solidFill>
            </a:endParaRPr>
          </a:p>
          <a:p>
            <a:pPr marL="285750" indent="-285750">
              <a:buFont typeface="Wingdings" panose="05000000000000000000" pitchFamily="2" charset="2"/>
              <a:buChar char="Ø"/>
            </a:pPr>
            <a:r>
              <a:rPr lang="en-US" sz="2400" dirty="0">
                <a:solidFill>
                  <a:schemeClr val="tx1"/>
                </a:solidFill>
              </a:rPr>
              <a:t>Comparison with Viterbi</a:t>
            </a:r>
          </a:p>
          <a:p>
            <a:pPr marL="285750" indent="-285750">
              <a:buFont typeface="Wingdings" panose="05000000000000000000" pitchFamily="2" charset="2"/>
              <a:buChar char="Ø"/>
            </a:pPr>
            <a:endParaRPr lang="en-US" sz="2000" dirty="0">
              <a:solidFill>
                <a:schemeClr val="tx1"/>
              </a:solidFill>
            </a:endParaRPr>
          </a:p>
          <a:p>
            <a:pPr algn="ctr"/>
            <a:endParaRPr lang="en-US" sz="1800" dirty="0"/>
          </a:p>
        </p:txBody>
      </p:sp>
    </p:spTree>
    <p:extLst>
      <p:ext uri="{BB962C8B-B14F-4D97-AF65-F5344CB8AC3E}">
        <p14:creationId xmlns:p14="http://schemas.microsoft.com/office/powerpoint/2010/main" val="34754812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631189"/>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288519" y="1325148"/>
                <a:ext cx="5118568" cy="525196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b="1" dirty="0">
                    <a:solidFill>
                      <a:schemeClr val="tx1"/>
                    </a:solidFill>
                  </a:rPr>
                  <a:t>‘Detection’ criteria </a:t>
                </a:r>
              </a:p>
              <a:p>
                <a:r>
                  <a:rPr lang="en-US" sz="1600" dirty="0">
                    <a:solidFill>
                      <a:schemeClr val="tx1"/>
                    </a:solidFill>
                  </a:rPr>
                  <a:t>Statistical hypothesis testing :</a:t>
                </a:r>
              </a:p>
              <a:p>
                <a:pPr lvl="0"/>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𝐻</m:t>
                        </m:r>
                      </m:e>
                      <m:sub>
                        <m:r>
                          <a:rPr lang="en-US" sz="1600">
                            <a:solidFill>
                              <a:schemeClr val="tx1"/>
                            </a:solidFill>
                            <a:latin typeface="Cambria Math" panose="02040503050406030204" pitchFamily="18" charset="0"/>
                          </a:rPr>
                          <m:t>0</m:t>
                        </m:r>
                      </m:sub>
                    </m:sSub>
                    <m:r>
                      <a:rPr lang="en-US" sz="1600">
                        <a:solidFill>
                          <a:schemeClr val="tx1"/>
                        </a:solidFill>
                        <a:latin typeface="Cambria Math" panose="02040503050406030204" pitchFamily="18" charset="0"/>
                      </a:rPr>
                      <m:t>:  </m:t>
                    </m:r>
                    <m:r>
                      <a:rPr lang="en-US" sz="1600" i="1">
                        <a:solidFill>
                          <a:schemeClr val="tx1"/>
                        </a:solidFill>
                        <a:latin typeface="Cambria Math" panose="02040503050406030204" pitchFamily="18" charset="0"/>
                      </a:rPr>
                      <m:t>𝑇</m:t>
                    </m:r>
                  </m:oMath>
                </a14:m>
                <a:r>
                  <a:rPr lang="en-US" sz="1600" dirty="0">
                    <a:solidFill>
                      <a:schemeClr val="tx1"/>
                    </a:solidFill>
                  </a:rPr>
                  <a:t>he 3D cube contains only noise.</a:t>
                </a:r>
              </a:p>
              <a:p>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𝐻</m:t>
                        </m:r>
                      </m:e>
                      <m:sub>
                        <m:r>
                          <a:rPr lang="en-US" sz="1600">
                            <a:solidFill>
                              <a:schemeClr val="tx1"/>
                            </a:solidFill>
                            <a:latin typeface="Cambria Math" panose="02040503050406030204" pitchFamily="18" charset="0"/>
                          </a:rPr>
                          <m:t>1</m:t>
                        </m:r>
                      </m:sub>
                    </m:sSub>
                    <m:r>
                      <a:rPr lang="en-US" sz="1600">
                        <a:solidFill>
                          <a:schemeClr val="tx1"/>
                        </a:solidFill>
                        <a:latin typeface="Cambria Math" panose="02040503050406030204" pitchFamily="18" charset="0"/>
                      </a:rPr>
                      <m:t> : </m:t>
                    </m:r>
                    <m:r>
                      <a:rPr lang="en-US" sz="1600" i="1">
                        <a:solidFill>
                          <a:schemeClr val="tx1"/>
                        </a:solidFill>
                        <a:latin typeface="Cambria Math" panose="02040503050406030204" pitchFamily="18" charset="0"/>
                      </a:rPr>
                      <m:t>𝑇</m:t>
                    </m:r>
                    <m:r>
                      <a:rPr lang="en-US" sz="1600" i="1">
                        <a:solidFill>
                          <a:schemeClr val="tx1"/>
                        </a:solidFill>
                        <a:latin typeface="Cambria Math" panose="02040503050406030204" pitchFamily="18" charset="0"/>
                      </a:rPr>
                      <m:t>h</m:t>
                    </m:r>
                    <m:r>
                      <a:rPr lang="en-US" sz="1600" i="1">
                        <a:solidFill>
                          <a:schemeClr val="tx1"/>
                        </a:solidFill>
                        <a:latin typeface="Cambria Math" panose="02040503050406030204" pitchFamily="18" charset="0"/>
                      </a:rPr>
                      <m:t>𝑒</m:t>
                    </m:r>
                    <m:r>
                      <a:rPr lang="en-US" sz="1600">
                        <a:solidFill>
                          <a:schemeClr val="tx1"/>
                        </a:solidFill>
                        <a:latin typeface="Cambria Math" panose="02040503050406030204" pitchFamily="18" charset="0"/>
                      </a:rPr>
                      <m:t> </m:t>
                    </m:r>
                  </m:oMath>
                </a14:m>
                <a:r>
                  <a:rPr lang="en-US" sz="1600" dirty="0">
                    <a:solidFill>
                      <a:schemeClr val="tx1"/>
                    </a:solidFill>
                  </a:rPr>
                  <a:t>3D cube contains a line with AGWN</a:t>
                </a: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a:p>
                <a14:m>
                  <m:oMath xmlns:m="http://schemas.openxmlformats.org/officeDocument/2006/math">
                    <m:r>
                      <a:rPr lang="en-US" sz="1400" b="0" i="1" smtClean="0">
                        <a:solidFill>
                          <a:schemeClr val="tx1"/>
                        </a:solidFill>
                        <a:latin typeface="Cambria Math" panose="02040503050406030204" pitchFamily="18" charset="0"/>
                      </a:rPr>
                      <m:t>′</m:t>
                    </m:r>
                    <m:r>
                      <a:rPr lang="en-US" sz="1400" b="1" i="0" smtClean="0">
                        <a:solidFill>
                          <a:schemeClr val="tx1"/>
                        </a:solidFill>
                        <a:latin typeface="Cambria Math" panose="02040503050406030204" pitchFamily="18" charset="0"/>
                      </a:rPr>
                      <m:t>𝐜𝐫𝐢𝐭𝐢𝐜𝐚𝐥</m:t>
                    </m:r>
                    <m:r>
                      <a:rPr lang="en-US" sz="1400" b="1" i="0" smtClean="0">
                        <a:solidFill>
                          <a:schemeClr val="tx1"/>
                        </a:solidFill>
                        <a:latin typeface="Cambria Math" panose="02040503050406030204" pitchFamily="18" charset="0"/>
                      </a:rPr>
                      <m:t> </m:t>
                    </m:r>
                  </m:oMath>
                </a14:m>
                <a:r>
                  <a:rPr lang="en-US" sz="1400" dirty="0">
                    <a:solidFill>
                      <a:schemeClr val="tx1"/>
                    </a:solidFill>
                    <a:latin typeface="+mj-lt"/>
                  </a:rPr>
                  <a:t>SNR’ – for </a:t>
                </a:r>
                <a14:m>
                  <m:oMath xmlns:m="http://schemas.openxmlformats.org/officeDocument/2006/math">
                    <m:r>
                      <m:rPr>
                        <m:sty m:val="p"/>
                      </m:rPr>
                      <a:rPr lang="en-US" sz="1400" i="0" smtClean="0">
                        <a:solidFill>
                          <a:schemeClr val="tx1"/>
                        </a:solidFill>
                        <a:latin typeface="Cambria Math" panose="02040503050406030204" pitchFamily="18" charset="0"/>
                      </a:rPr>
                      <m:t>α</m:t>
                    </m:r>
                  </m:oMath>
                </a14:m>
                <a:r>
                  <a:rPr lang="en-US" sz="1400" dirty="0">
                    <a:solidFill>
                      <a:schemeClr val="tx1"/>
                    </a:solidFill>
                    <a:latin typeface="+mj-lt"/>
                  </a:rPr>
                  <a:t> – 5% / </a:t>
                </a:r>
                <a14:m>
                  <m:oMath xmlns:m="http://schemas.openxmlformats.org/officeDocument/2006/math">
                    <m:r>
                      <m:rPr>
                        <m:sty m:val="p"/>
                      </m:rPr>
                      <a:rPr lang="en-US" sz="1400" i="0" smtClean="0">
                        <a:solidFill>
                          <a:schemeClr val="tx1"/>
                        </a:solidFill>
                        <a:latin typeface="Cambria Math" panose="02040503050406030204" pitchFamily="18" charset="0"/>
                      </a:rPr>
                      <m:t>β</m:t>
                    </m:r>
                  </m:oMath>
                </a14:m>
                <a:r>
                  <a:rPr lang="en-US" sz="1400" dirty="0">
                    <a:solidFill>
                      <a:schemeClr val="tx1"/>
                    </a:solidFill>
                    <a:latin typeface="+mj-lt"/>
                  </a:rPr>
                  <a:t>- 2% and </a:t>
                </a:r>
                <a14:m>
                  <m:oMath xmlns:m="http://schemas.openxmlformats.org/officeDocument/2006/math">
                    <m:r>
                      <m:rPr>
                        <m:sty m:val="p"/>
                      </m:rPr>
                      <a:rPr lang="en-US" sz="1400" i="0">
                        <a:solidFill>
                          <a:schemeClr val="tx1"/>
                        </a:solidFill>
                        <a:latin typeface="Cambria Math" panose="02040503050406030204" pitchFamily="18" charset="0"/>
                      </a:rPr>
                      <m:t>α</m:t>
                    </m:r>
                  </m:oMath>
                </a14:m>
                <a:r>
                  <a:rPr lang="en-US" sz="1400" dirty="0">
                    <a:solidFill>
                      <a:schemeClr val="tx1"/>
                    </a:solidFill>
                    <a:latin typeface="+mj-lt"/>
                  </a:rPr>
                  <a:t> – 1% / </a:t>
                </a:r>
                <a14:m>
                  <m:oMath xmlns:m="http://schemas.openxmlformats.org/officeDocument/2006/math">
                    <m:r>
                      <m:rPr>
                        <m:sty m:val="p"/>
                      </m:rPr>
                      <a:rPr lang="en-US" sz="1400" i="0">
                        <a:solidFill>
                          <a:schemeClr val="tx1"/>
                        </a:solidFill>
                        <a:latin typeface="Cambria Math" panose="02040503050406030204" pitchFamily="18" charset="0"/>
                      </a:rPr>
                      <m:t>β</m:t>
                    </m:r>
                  </m:oMath>
                </a14:m>
                <a:r>
                  <a:rPr lang="en-US" sz="1400" dirty="0">
                    <a:solidFill>
                      <a:schemeClr val="tx1"/>
                    </a:solidFill>
                    <a:latin typeface="+mj-lt"/>
                  </a:rPr>
                  <a:t>- 5%</a:t>
                </a:r>
              </a:p>
              <a:p>
                <a:endParaRPr lang="en-US" sz="1800" dirty="0">
                  <a:solidFill>
                    <a:schemeClr val="tx1"/>
                  </a:solidFill>
                </a:endParaRPr>
              </a:p>
              <a:p>
                <a:endParaRPr lang="en-US" sz="1800" dirty="0"/>
              </a:p>
            </p:txBody>
          </p:sp>
        </mc:Choice>
        <mc:Fallback xmlns="">
          <p:sp>
            <p:nvSpPr>
              <p:cNvPr id="10" name="Content Placeholder 2">
                <a:extLst>
                  <a:ext uri="{FF2B5EF4-FFF2-40B4-BE49-F238E27FC236}">
                    <a16:creationId xmlns:a16="http://schemas.microsoft.com/office/drawing/2014/main" id="{F577C6FA-E603-4230-980B-6E0CEF2F2BDD}"/>
                  </a:ext>
                </a:extLst>
              </p:cNvPr>
              <p:cNvSpPr txBox="1">
                <a:spLocks noRot="1" noChangeAspect="1" noMove="1" noResize="1" noEditPoints="1" noAdjustHandles="1" noChangeArrowheads="1" noChangeShapeType="1" noTextEdit="1"/>
              </p:cNvSpPr>
              <p:nvPr/>
            </p:nvSpPr>
            <p:spPr>
              <a:xfrm>
                <a:off x="288519" y="1325148"/>
                <a:ext cx="5118568" cy="5251966"/>
              </a:xfrm>
              <a:prstGeom prst="rect">
                <a:avLst/>
              </a:prstGeom>
              <a:blipFill>
                <a:blip r:embed="rId3"/>
                <a:stretch>
                  <a:fillRect l="-595" t="-580"/>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3E2391EF-04C4-4E6F-A798-ABAF9080E55A}"/>
              </a:ext>
            </a:extLst>
          </p:cNvPr>
          <p:cNvSpPr txBox="1">
            <a:spLocks/>
          </p:cNvSpPr>
          <p:nvPr/>
        </p:nvSpPr>
        <p:spPr>
          <a:xfrm>
            <a:off x="6004559" y="1325149"/>
            <a:ext cx="5955828" cy="5251965"/>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b="1" dirty="0">
                <a:solidFill>
                  <a:schemeClr val="tx1"/>
                </a:solidFill>
              </a:rPr>
              <a:t>‘Tracking’ criteria</a:t>
            </a:r>
          </a:p>
          <a:p>
            <a:r>
              <a:rPr lang="en-US" sz="1600" dirty="0">
                <a:solidFill>
                  <a:schemeClr val="tx1"/>
                </a:solidFill>
              </a:rPr>
              <a:t>The posterior probability that the 'maximum coefficient' represents:</a:t>
            </a:r>
          </a:p>
          <a:p>
            <a:r>
              <a:rPr lang="en-US" sz="1600" b="1" dirty="0">
                <a:solidFill>
                  <a:schemeClr val="tx1"/>
                </a:solidFill>
              </a:rPr>
              <a:t>mode 0  - </a:t>
            </a:r>
            <a:r>
              <a:rPr lang="en-US" sz="1600" dirty="0">
                <a:solidFill>
                  <a:schemeClr val="tx1"/>
                </a:solidFill>
              </a:rPr>
              <a:t>The exact line.</a:t>
            </a:r>
          </a:p>
          <a:p>
            <a:r>
              <a:rPr lang="en-US" sz="1600" b="1" dirty="0">
                <a:solidFill>
                  <a:schemeClr val="tx1"/>
                </a:solidFill>
              </a:rPr>
              <a:t>mode 1  - </a:t>
            </a:r>
            <a:r>
              <a:rPr lang="en-US" sz="1600" dirty="0">
                <a:solidFill>
                  <a:schemeClr val="tx1"/>
                </a:solidFill>
              </a:rPr>
              <a:t>A line with mid-point aligned to the cube center.</a:t>
            </a:r>
            <a:endParaRPr lang="en-US" sz="1600" b="1" dirty="0">
              <a:solidFill>
                <a:schemeClr val="tx1"/>
              </a:solidFill>
            </a:endParaRPr>
          </a:p>
          <a:p>
            <a:r>
              <a:rPr lang="en-US" sz="1600" b="1" dirty="0">
                <a:solidFill>
                  <a:schemeClr val="tx1"/>
                </a:solidFill>
              </a:rPr>
              <a:t>mode 2  - </a:t>
            </a:r>
            <a:r>
              <a:rPr lang="en-US" sz="1600" dirty="0">
                <a:solidFill>
                  <a:schemeClr val="tx1"/>
                </a:solidFill>
              </a:rPr>
              <a:t>A line with a mid-point with an offset magnitude of one or two (either positive or negative) from the cube center.</a:t>
            </a:r>
            <a:endParaRPr lang="en-US" sz="1600" b="1" dirty="0">
              <a:solidFill>
                <a:schemeClr val="tx1"/>
              </a:solidFill>
            </a:endParaRPr>
          </a:p>
        </p:txBody>
      </p:sp>
      <p:graphicFrame>
        <p:nvGraphicFramePr>
          <p:cNvPr id="2" name="Table 2">
            <a:extLst>
              <a:ext uri="{FF2B5EF4-FFF2-40B4-BE49-F238E27FC236}">
                <a16:creationId xmlns:a16="http://schemas.microsoft.com/office/drawing/2014/main" id="{93D93290-52BA-46F4-A6F6-E39B41326053}"/>
              </a:ext>
            </a:extLst>
          </p:cNvPr>
          <p:cNvGraphicFramePr>
            <a:graphicFrameLocks noGrp="1"/>
          </p:cNvGraphicFramePr>
          <p:nvPr>
            <p:extLst>
              <p:ext uri="{D42A27DB-BD31-4B8C-83A1-F6EECF244321}">
                <p14:modId xmlns:p14="http://schemas.microsoft.com/office/powerpoint/2010/main" val="3081801843"/>
              </p:ext>
            </p:extLst>
          </p:nvPr>
        </p:nvGraphicFramePr>
        <p:xfrm>
          <a:off x="583812" y="3525574"/>
          <a:ext cx="4112727" cy="1454048"/>
        </p:xfrm>
        <a:graphic>
          <a:graphicData uri="http://schemas.openxmlformats.org/drawingml/2006/table">
            <a:tbl>
              <a:tblPr firstRow="1" firstCol="1" bandRow="1">
                <a:tableStyleId>{5C22544A-7EE6-4342-B048-85BDC9FD1C3A}</a:tableStyleId>
              </a:tblPr>
              <a:tblGrid>
                <a:gridCol w="1370909">
                  <a:extLst>
                    <a:ext uri="{9D8B030D-6E8A-4147-A177-3AD203B41FA5}">
                      <a16:colId xmlns:a16="http://schemas.microsoft.com/office/drawing/2014/main" val="1331920406"/>
                    </a:ext>
                  </a:extLst>
                </a:gridCol>
                <a:gridCol w="1370909">
                  <a:extLst>
                    <a:ext uri="{9D8B030D-6E8A-4147-A177-3AD203B41FA5}">
                      <a16:colId xmlns:a16="http://schemas.microsoft.com/office/drawing/2014/main" val="1945238589"/>
                    </a:ext>
                  </a:extLst>
                </a:gridCol>
                <a:gridCol w="1370909">
                  <a:extLst>
                    <a:ext uri="{9D8B030D-6E8A-4147-A177-3AD203B41FA5}">
                      <a16:colId xmlns:a16="http://schemas.microsoft.com/office/drawing/2014/main" val="1430881598"/>
                    </a:ext>
                  </a:extLst>
                </a:gridCol>
              </a:tblGrid>
              <a:tr h="673566">
                <a:tc>
                  <a:txBody>
                    <a:bodyPr/>
                    <a:lstStyle/>
                    <a:p>
                      <a:endParaRPr lang="en-US" sz="1200" dirty="0"/>
                    </a:p>
                  </a:txBody>
                  <a:tcPr/>
                </a:tc>
                <a:tc>
                  <a:txBody>
                    <a:bodyPr/>
                    <a:lstStyle/>
                    <a:p>
                      <a:r>
                        <a:rPr lang="en-US" sz="1200" dirty="0"/>
                        <a:t>Straight</a:t>
                      </a:r>
                    </a:p>
                  </a:txBody>
                  <a:tcPr/>
                </a:tc>
                <a:tc>
                  <a:txBody>
                    <a:bodyPr/>
                    <a:lstStyle/>
                    <a:p>
                      <a:r>
                        <a:rPr lang="en-US" sz="1200" dirty="0"/>
                        <a:t>Curved</a:t>
                      </a:r>
                    </a:p>
                  </a:txBody>
                  <a:tcPr/>
                </a:tc>
                <a:extLst>
                  <a:ext uri="{0D108BD9-81ED-4DB2-BD59-A6C34878D82A}">
                    <a16:rowId xmlns:a16="http://schemas.microsoft.com/office/drawing/2014/main" val="1754829656"/>
                  </a:ext>
                </a:extLst>
              </a:tr>
              <a:tr h="390241">
                <a:tc>
                  <a:txBody>
                    <a:bodyPr/>
                    <a:lstStyle/>
                    <a:p>
                      <a:r>
                        <a:rPr lang="en-US" sz="1200" dirty="0"/>
                        <a:t>8 - pixels</a:t>
                      </a:r>
                    </a:p>
                  </a:txBody>
                  <a:tcPr/>
                </a:tc>
                <a:tc>
                  <a:txBody>
                    <a:bodyPr/>
                    <a:lstStyle/>
                    <a:p>
                      <a:pPr algn="ctr"/>
                      <a:r>
                        <a:rPr lang="en-US" sz="1200" dirty="0"/>
                        <a:t>2.5</a:t>
                      </a:r>
                    </a:p>
                  </a:txBody>
                  <a:tcPr/>
                </a:tc>
                <a:tc>
                  <a:txBody>
                    <a:bodyPr/>
                    <a:lstStyle/>
                    <a:p>
                      <a:pPr algn="ctr"/>
                      <a:r>
                        <a:rPr lang="en-US" sz="1200" dirty="0"/>
                        <a:t>3.5</a:t>
                      </a:r>
                    </a:p>
                  </a:txBody>
                  <a:tcPr/>
                </a:tc>
                <a:extLst>
                  <a:ext uri="{0D108BD9-81ED-4DB2-BD59-A6C34878D82A}">
                    <a16:rowId xmlns:a16="http://schemas.microsoft.com/office/drawing/2014/main" val="625489357"/>
                  </a:ext>
                </a:extLst>
              </a:tr>
              <a:tr h="390241">
                <a:tc>
                  <a:txBody>
                    <a:bodyPr/>
                    <a:lstStyle/>
                    <a:p>
                      <a:r>
                        <a:rPr lang="en-US" sz="1200" dirty="0"/>
                        <a:t>16 - pixels</a:t>
                      </a:r>
                    </a:p>
                  </a:txBody>
                  <a:tcPr/>
                </a:tc>
                <a:tc>
                  <a:txBody>
                    <a:bodyPr/>
                    <a:lstStyle/>
                    <a:p>
                      <a:pPr algn="ctr"/>
                      <a:r>
                        <a:rPr lang="en-US" sz="1200" dirty="0"/>
                        <a:t>2</a:t>
                      </a:r>
                    </a:p>
                  </a:txBody>
                  <a:tcPr/>
                </a:tc>
                <a:tc>
                  <a:txBody>
                    <a:bodyPr/>
                    <a:lstStyle/>
                    <a:p>
                      <a:pPr algn="ctr"/>
                      <a:r>
                        <a:rPr lang="en-US" sz="1200" dirty="0"/>
                        <a:t>~3</a:t>
                      </a:r>
                    </a:p>
                  </a:txBody>
                  <a:tcPr/>
                </a:tc>
                <a:extLst>
                  <a:ext uri="{0D108BD9-81ED-4DB2-BD59-A6C34878D82A}">
                    <a16:rowId xmlns:a16="http://schemas.microsoft.com/office/drawing/2014/main" val="3154684060"/>
                  </a:ext>
                </a:extLst>
              </a:tr>
            </a:tbl>
          </a:graphicData>
        </a:graphic>
      </p:graphicFrame>
      <p:sp>
        <p:nvSpPr>
          <p:cNvPr id="7" name="TextBox 6">
            <a:hlinkClick r:id="rId4" action="ppaction://hlinksldjump"/>
            <a:extLst>
              <a:ext uri="{FF2B5EF4-FFF2-40B4-BE49-F238E27FC236}">
                <a16:creationId xmlns:a16="http://schemas.microsoft.com/office/drawing/2014/main" id="{F1761229-CFE8-453C-AAAD-750AA5A42F99}"/>
              </a:ext>
            </a:extLst>
          </p:cNvPr>
          <p:cNvSpPr txBox="1"/>
          <p:nvPr/>
        </p:nvSpPr>
        <p:spPr>
          <a:xfrm>
            <a:off x="902814" y="3040418"/>
            <a:ext cx="3474721" cy="369332"/>
          </a:xfrm>
          <a:prstGeom prst="rect">
            <a:avLst/>
          </a:prstGeom>
          <a:noFill/>
        </p:spPr>
        <p:txBody>
          <a:bodyPr wrap="square" rtlCol="0">
            <a:spAutoFit/>
          </a:bodyPr>
          <a:lstStyle/>
          <a:p>
            <a:r>
              <a:rPr lang="en-US" b="1" dirty="0"/>
              <a:t>'Maximum Coefficient’ Magnitude</a:t>
            </a:r>
          </a:p>
        </p:txBody>
      </p:sp>
      <p:sp>
        <p:nvSpPr>
          <p:cNvPr id="9" name="Star: 4 Points 8">
            <a:hlinkClick r:id="rId5" action="ppaction://hlinksldjump"/>
            <a:extLst>
              <a:ext uri="{FF2B5EF4-FFF2-40B4-BE49-F238E27FC236}">
                <a16:creationId xmlns:a16="http://schemas.microsoft.com/office/drawing/2014/main" id="{E9C9A264-98EB-4C52-AA0B-C417CB899686}"/>
              </a:ext>
            </a:extLst>
          </p:cNvPr>
          <p:cNvSpPr/>
          <p:nvPr/>
        </p:nvSpPr>
        <p:spPr>
          <a:xfrm>
            <a:off x="5488779" y="1419940"/>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tar: 4 Points 10">
            <a:hlinkClick r:id="rId6" action="ppaction://hlinksldjump"/>
            <a:extLst>
              <a:ext uri="{FF2B5EF4-FFF2-40B4-BE49-F238E27FC236}">
                <a16:creationId xmlns:a16="http://schemas.microsoft.com/office/drawing/2014/main" id="{674E8F25-5679-43B2-9FCA-08C71E880247}"/>
              </a:ext>
            </a:extLst>
          </p:cNvPr>
          <p:cNvSpPr/>
          <p:nvPr/>
        </p:nvSpPr>
        <p:spPr>
          <a:xfrm>
            <a:off x="2258289" y="6031302"/>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E6956A82-EDE2-4047-B172-E21B7B60DBC6}"/>
              </a:ext>
            </a:extLst>
          </p:cNvPr>
          <p:cNvCxnSpPr>
            <a:cxnSpLocks/>
          </p:cNvCxnSpPr>
          <p:nvPr/>
        </p:nvCxnSpPr>
        <p:spPr>
          <a:xfrm>
            <a:off x="5677309" y="1966469"/>
            <a:ext cx="0" cy="3876326"/>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7" name="Table 2">
                <a:extLst>
                  <a:ext uri="{FF2B5EF4-FFF2-40B4-BE49-F238E27FC236}">
                    <a16:creationId xmlns:a16="http://schemas.microsoft.com/office/drawing/2014/main" id="{E1BFA838-8ED4-4ABD-A591-72543FC3F165}"/>
                  </a:ext>
                </a:extLst>
              </p:cNvPr>
              <p:cNvGraphicFramePr>
                <a:graphicFrameLocks noGrp="1"/>
              </p:cNvGraphicFramePr>
              <p:nvPr>
                <p:extLst>
                  <p:ext uri="{D42A27DB-BD31-4B8C-83A1-F6EECF244321}">
                    <p14:modId xmlns:p14="http://schemas.microsoft.com/office/powerpoint/2010/main" val="2715515327"/>
                  </p:ext>
                </p:extLst>
              </p:nvPr>
            </p:nvGraphicFramePr>
            <p:xfrm>
              <a:off x="6040126" y="3528087"/>
              <a:ext cx="2540637" cy="2060642"/>
            </p:xfrm>
            <a:graphic>
              <a:graphicData uri="http://schemas.openxmlformats.org/drawingml/2006/table">
                <a:tbl>
                  <a:tblPr firstRow="1" firstCol="1" bandRow="1">
                    <a:tableStyleId>{5C22544A-7EE6-4342-B048-85BDC9FD1C3A}</a:tableStyleId>
                  </a:tblPr>
                  <a:tblGrid>
                    <a:gridCol w="789440">
                      <a:extLst>
                        <a:ext uri="{9D8B030D-6E8A-4147-A177-3AD203B41FA5}">
                          <a16:colId xmlns:a16="http://schemas.microsoft.com/office/drawing/2014/main" val="1331920406"/>
                        </a:ext>
                      </a:extLst>
                    </a:gridCol>
                    <a:gridCol w="951098">
                      <a:extLst>
                        <a:ext uri="{9D8B030D-6E8A-4147-A177-3AD203B41FA5}">
                          <a16:colId xmlns:a16="http://schemas.microsoft.com/office/drawing/2014/main" val="1430881598"/>
                        </a:ext>
                      </a:extLst>
                    </a:gridCol>
                    <a:gridCol w="800099">
                      <a:extLst>
                        <a:ext uri="{9D8B030D-6E8A-4147-A177-3AD203B41FA5}">
                          <a16:colId xmlns:a16="http://schemas.microsoft.com/office/drawing/2014/main" val="3519090552"/>
                        </a:ext>
                      </a:extLst>
                    </a:gridCol>
                  </a:tblGrid>
                  <a:tr h="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Straight</a:t>
                          </a:r>
                        </a:p>
                        <a:p>
                          <a:pPr algn="ctr"/>
                          <a:endParaRPr lang="en-US" sz="1200" dirty="0"/>
                        </a:p>
                      </a:txBody>
                      <a:tcPr/>
                    </a:tc>
                    <a:tc>
                      <a:txBody>
                        <a:bodyPr/>
                        <a:lstStyle/>
                        <a:p>
                          <a:pPr algn="ctr"/>
                          <a:r>
                            <a:rPr lang="en-US" sz="1200" b="1" kern="1200" dirty="0">
                              <a:solidFill>
                                <a:schemeClr val="lt1"/>
                              </a:solidFill>
                              <a:effectLst/>
                              <a:latin typeface="+mn-lt"/>
                              <a:ea typeface="+mn-ea"/>
                              <a:cs typeface="+mn-cs"/>
                            </a:rPr>
                            <a:t>Min. SNR for </a:t>
                          </a:r>
                        </a:p>
                        <a:p>
                          <a:pPr algn="ctr"/>
                          <a14:m>
                            <m:oMath xmlns:m="http://schemas.openxmlformats.org/officeDocument/2006/math">
                              <m:r>
                                <a:rPr lang="en-US" sz="1200" b="1" i="1" kern="1200">
                                  <a:solidFill>
                                    <a:schemeClr val="lt1"/>
                                  </a:solidFill>
                                  <a:effectLst/>
                                  <a:latin typeface="Cambria Math" panose="02040503050406030204" pitchFamily="18" charset="0"/>
                                  <a:ea typeface="+mn-ea"/>
                                  <a:cs typeface="+mn-cs"/>
                                </a:rPr>
                                <m:t>𝒆𝒓𝒓</m:t>
                              </m:r>
                              <m:r>
                                <a:rPr lang="en-US" sz="1200" b="1" i="1" kern="1200">
                                  <a:solidFill>
                                    <a:schemeClr val="lt1"/>
                                  </a:solidFill>
                                  <a:effectLst/>
                                  <a:latin typeface="Cambria Math" panose="02040503050406030204" pitchFamily="18" charset="0"/>
                                  <a:ea typeface="+mn-ea"/>
                                  <a:cs typeface="+mn-cs"/>
                                </a:rPr>
                                <m:t>≤</m:t>
                              </m:r>
                            </m:oMath>
                          </a14:m>
                          <a:r>
                            <a:rPr lang="en-US" sz="1200" b="1" kern="1200" dirty="0">
                              <a:solidFill>
                                <a:schemeClr val="lt1"/>
                              </a:solidFill>
                              <a:effectLst/>
                              <a:latin typeface="+mn-lt"/>
                              <a:ea typeface="+mn-ea"/>
                              <a:cs typeface="+mn-cs"/>
                            </a:rPr>
                            <a:t>5% </a:t>
                          </a:r>
                          <a:endParaRPr lang="en-US" sz="1200" dirty="0"/>
                        </a:p>
                      </a:txBody>
                      <a:tcPr/>
                    </a:tc>
                    <a:tc>
                      <a:txBody>
                        <a:bodyPr/>
                        <a:lstStyle/>
                        <a:p>
                          <a:pPr algn="ctr"/>
                          <a:r>
                            <a:rPr lang="en-US" sz="1200" b="1" kern="1200" dirty="0">
                              <a:solidFill>
                                <a:schemeClr val="lt1"/>
                              </a:solidFill>
                              <a:effectLst/>
                              <a:latin typeface="+mn-lt"/>
                              <a:ea typeface="+mn-ea"/>
                              <a:cs typeface="+mn-cs"/>
                            </a:rPr>
                            <a:t>Min. SNR for </a:t>
                          </a:r>
                        </a:p>
                        <a:p>
                          <a:pPr algn="ctr"/>
                          <a14:m>
                            <m:oMath xmlns:m="http://schemas.openxmlformats.org/officeDocument/2006/math">
                              <m:r>
                                <a:rPr lang="en-US" sz="1200" b="1" i="1" kern="1200">
                                  <a:solidFill>
                                    <a:schemeClr val="lt1"/>
                                  </a:solidFill>
                                  <a:effectLst/>
                                  <a:latin typeface="Cambria Math" panose="02040503050406030204" pitchFamily="18" charset="0"/>
                                  <a:ea typeface="+mn-ea"/>
                                  <a:cs typeface="+mn-cs"/>
                                </a:rPr>
                                <m:t>𝒆𝒓𝒓</m:t>
                              </m:r>
                              <m:r>
                                <a:rPr lang="en-US" sz="1200" b="1" i="1" kern="1200">
                                  <a:solidFill>
                                    <a:schemeClr val="lt1"/>
                                  </a:solidFill>
                                  <a:effectLst/>
                                  <a:latin typeface="Cambria Math" panose="02040503050406030204" pitchFamily="18" charset="0"/>
                                  <a:ea typeface="+mn-ea"/>
                                  <a:cs typeface="+mn-cs"/>
                                </a:rPr>
                                <m:t>≤</m:t>
                              </m:r>
                            </m:oMath>
                          </a14:m>
                          <a:r>
                            <a:rPr lang="en-US" sz="1200" b="1" kern="1200" dirty="0">
                              <a:solidFill>
                                <a:schemeClr val="lt1"/>
                              </a:solidFill>
                              <a:effectLst/>
                              <a:latin typeface="+mn-lt"/>
                              <a:ea typeface="+mn-ea"/>
                              <a:cs typeface="+mn-cs"/>
                            </a:rPr>
                            <a:t>1% </a:t>
                          </a:r>
                          <a:endParaRPr lang="en-US" sz="1200" dirty="0"/>
                        </a:p>
                        <a:p>
                          <a:pPr algn="ctr"/>
                          <a:endParaRPr lang="en-US" sz="1200" dirty="0"/>
                        </a:p>
                      </a:txBody>
                      <a:tcPr/>
                    </a:tc>
                    <a:extLst>
                      <a:ext uri="{0D108BD9-81ED-4DB2-BD59-A6C34878D82A}">
                        <a16:rowId xmlns:a16="http://schemas.microsoft.com/office/drawing/2014/main" val="1754829656"/>
                      </a:ext>
                    </a:extLst>
                  </a:tr>
                  <a:tr h="390241">
                    <a:tc>
                      <a:txBody>
                        <a:bodyPr/>
                        <a:lstStyle/>
                        <a:p>
                          <a:pPr algn="ctr"/>
                          <a:r>
                            <a:rPr lang="en-US" sz="1200" dirty="0"/>
                            <a:t>Mode 0</a:t>
                          </a:r>
                        </a:p>
                      </a:txBody>
                      <a:tcPr/>
                    </a:tc>
                    <a:tc>
                      <a:txBody>
                        <a:bodyPr/>
                        <a:lstStyle/>
                        <a:p>
                          <a:pPr algn="ctr"/>
                          <a:r>
                            <a:rPr lang="en-US" sz="1200" dirty="0"/>
                            <a:t>2.5 / 2</a:t>
                          </a:r>
                        </a:p>
                      </a:txBody>
                      <a:tcPr/>
                    </a:tc>
                    <a:tc>
                      <a:txBody>
                        <a:bodyPr/>
                        <a:lstStyle/>
                        <a:p>
                          <a:pPr algn="ctr"/>
                          <a:r>
                            <a:rPr lang="en-US" sz="1200" dirty="0"/>
                            <a:t>3.5 / 2.5 </a:t>
                          </a:r>
                        </a:p>
                      </a:txBody>
                      <a:tcPr/>
                    </a:tc>
                    <a:extLst>
                      <a:ext uri="{0D108BD9-81ED-4DB2-BD59-A6C34878D82A}">
                        <a16:rowId xmlns:a16="http://schemas.microsoft.com/office/drawing/2014/main" val="625489357"/>
                      </a:ext>
                    </a:extLst>
                  </a:tr>
                  <a:tr h="390241">
                    <a:tc>
                      <a:txBody>
                        <a:bodyPr/>
                        <a:lstStyle/>
                        <a:p>
                          <a:pPr algn="ctr"/>
                          <a:r>
                            <a:rPr lang="en-US" sz="1200" dirty="0"/>
                            <a:t>Mode 1</a:t>
                          </a:r>
                        </a:p>
                      </a:txBody>
                      <a:tcPr/>
                    </a:tc>
                    <a:tc>
                      <a:txBody>
                        <a:bodyPr/>
                        <a:lstStyle/>
                        <a:p>
                          <a:pPr algn="ctr"/>
                          <a:r>
                            <a:rPr lang="en-US" sz="1200" dirty="0"/>
                            <a:t>2.5 / 2</a:t>
                          </a:r>
                        </a:p>
                      </a:txBody>
                      <a:tcPr/>
                    </a:tc>
                    <a:tc>
                      <a:txBody>
                        <a:bodyPr/>
                        <a:lstStyle/>
                        <a:p>
                          <a:pPr algn="ctr"/>
                          <a:r>
                            <a:rPr lang="en-US" sz="1200" dirty="0"/>
                            <a:t>2.5 / 2</a:t>
                          </a:r>
                        </a:p>
                      </a:txBody>
                      <a:tcPr/>
                    </a:tc>
                    <a:extLst>
                      <a:ext uri="{0D108BD9-81ED-4DB2-BD59-A6C34878D82A}">
                        <a16:rowId xmlns:a16="http://schemas.microsoft.com/office/drawing/2014/main" val="3154684060"/>
                      </a:ext>
                    </a:extLst>
                  </a:tr>
                  <a:tr h="390241">
                    <a:tc>
                      <a:txBody>
                        <a:bodyPr/>
                        <a:lstStyle/>
                        <a:p>
                          <a:pPr algn="ctr"/>
                          <a:r>
                            <a:rPr lang="en-US" sz="1200" dirty="0"/>
                            <a:t>Mode 2 offset 1</a:t>
                          </a:r>
                        </a:p>
                      </a:txBody>
                      <a:tcPr/>
                    </a:tc>
                    <a:tc>
                      <a:txBody>
                        <a:bodyPr/>
                        <a:lstStyle/>
                        <a:p>
                          <a:pPr algn="ctr"/>
                          <a:r>
                            <a:rPr lang="en-US" sz="1200" dirty="0"/>
                            <a:t>2 / 2</a:t>
                          </a:r>
                        </a:p>
                      </a:txBody>
                      <a:tcPr/>
                    </a:tc>
                    <a:tc>
                      <a:txBody>
                        <a:bodyPr/>
                        <a:lstStyle/>
                        <a:p>
                          <a:pPr algn="ctr"/>
                          <a:r>
                            <a:rPr lang="en-US" sz="1200" dirty="0"/>
                            <a:t>2.5 / 2</a:t>
                          </a:r>
                        </a:p>
                      </a:txBody>
                      <a:tcPr/>
                    </a:tc>
                    <a:extLst>
                      <a:ext uri="{0D108BD9-81ED-4DB2-BD59-A6C34878D82A}">
                        <a16:rowId xmlns:a16="http://schemas.microsoft.com/office/drawing/2014/main" val="2322750818"/>
                      </a:ext>
                    </a:extLst>
                  </a:tr>
                </a:tbl>
              </a:graphicData>
            </a:graphic>
          </p:graphicFrame>
        </mc:Choice>
        <mc:Fallback xmlns="">
          <p:graphicFrame>
            <p:nvGraphicFramePr>
              <p:cNvPr id="17" name="Table 2">
                <a:extLst>
                  <a:ext uri="{FF2B5EF4-FFF2-40B4-BE49-F238E27FC236}">
                    <a16:creationId xmlns:a16="http://schemas.microsoft.com/office/drawing/2014/main" id="{E1BFA838-8ED4-4ABD-A591-72543FC3F165}"/>
                  </a:ext>
                </a:extLst>
              </p:cNvPr>
              <p:cNvGraphicFramePr>
                <a:graphicFrameLocks noGrp="1"/>
              </p:cNvGraphicFramePr>
              <p:nvPr>
                <p:extLst>
                  <p:ext uri="{D42A27DB-BD31-4B8C-83A1-F6EECF244321}">
                    <p14:modId xmlns:p14="http://schemas.microsoft.com/office/powerpoint/2010/main" val="2715515327"/>
                  </p:ext>
                </p:extLst>
              </p:nvPr>
            </p:nvGraphicFramePr>
            <p:xfrm>
              <a:off x="6040126" y="3528087"/>
              <a:ext cx="2540637" cy="2060642"/>
            </p:xfrm>
            <a:graphic>
              <a:graphicData uri="http://schemas.openxmlformats.org/drawingml/2006/table">
                <a:tbl>
                  <a:tblPr firstRow="1" firstCol="1" bandRow="1">
                    <a:tableStyleId>{5C22544A-7EE6-4342-B048-85BDC9FD1C3A}</a:tableStyleId>
                  </a:tblPr>
                  <a:tblGrid>
                    <a:gridCol w="789440">
                      <a:extLst>
                        <a:ext uri="{9D8B030D-6E8A-4147-A177-3AD203B41FA5}">
                          <a16:colId xmlns:a16="http://schemas.microsoft.com/office/drawing/2014/main" val="1331920406"/>
                        </a:ext>
                      </a:extLst>
                    </a:gridCol>
                    <a:gridCol w="951098">
                      <a:extLst>
                        <a:ext uri="{9D8B030D-6E8A-4147-A177-3AD203B41FA5}">
                          <a16:colId xmlns:a16="http://schemas.microsoft.com/office/drawing/2014/main" val="1430881598"/>
                        </a:ext>
                      </a:extLst>
                    </a:gridCol>
                    <a:gridCol w="800099">
                      <a:extLst>
                        <a:ext uri="{9D8B030D-6E8A-4147-A177-3AD203B41FA5}">
                          <a16:colId xmlns:a16="http://schemas.microsoft.com/office/drawing/2014/main" val="3519090552"/>
                        </a:ext>
                      </a:extLst>
                    </a:gridCol>
                  </a:tblGrid>
                  <a:tr h="82296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Straight</a:t>
                          </a:r>
                        </a:p>
                        <a:p>
                          <a:pPr algn="ctr"/>
                          <a:endParaRPr lang="en-US" sz="1200" dirty="0"/>
                        </a:p>
                      </a:txBody>
                      <a:tcPr/>
                    </a:tc>
                    <a:tc>
                      <a:txBody>
                        <a:bodyPr/>
                        <a:lstStyle/>
                        <a:p>
                          <a:endParaRPr lang="en-US"/>
                        </a:p>
                      </a:txBody>
                      <a:tcPr>
                        <a:blipFill>
                          <a:blip r:embed="rId7"/>
                          <a:stretch>
                            <a:fillRect l="-83974" t="-741" r="-87179" b="-156296"/>
                          </a:stretch>
                        </a:blipFill>
                      </a:tcPr>
                    </a:tc>
                    <a:tc>
                      <a:txBody>
                        <a:bodyPr/>
                        <a:lstStyle/>
                        <a:p>
                          <a:endParaRPr lang="en-US"/>
                        </a:p>
                      </a:txBody>
                      <a:tcPr>
                        <a:blipFill>
                          <a:blip r:embed="rId7"/>
                          <a:stretch>
                            <a:fillRect l="-217424" t="-741" r="-3030" b="-156296"/>
                          </a:stretch>
                        </a:blipFill>
                      </a:tcPr>
                    </a:tc>
                    <a:extLst>
                      <a:ext uri="{0D108BD9-81ED-4DB2-BD59-A6C34878D82A}">
                        <a16:rowId xmlns:a16="http://schemas.microsoft.com/office/drawing/2014/main" val="1754829656"/>
                      </a:ext>
                    </a:extLst>
                  </a:tr>
                  <a:tr h="390241">
                    <a:tc>
                      <a:txBody>
                        <a:bodyPr/>
                        <a:lstStyle/>
                        <a:p>
                          <a:pPr algn="ctr"/>
                          <a:r>
                            <a:rPr lang="en-US" sz="1200" dirty="0"/>
                            <a:t>Mode 0</a:t>
                          </a:r>
                        </a:p>
                      </a:txBody>
                      <a:tcPr/>
                    </a:tc>
                    <a:tc>
                      <a:txBody>
                        <a:bodyPr/>
                        <a:lstStyle/>
                        <a:p>
                          <a:pPr algn="ctr"/>
                          <a:r>
                            <a:rPr lang="en-US" sz="1200" dirty="0"/>
                            <a:t>2.5 / 2</a:t>
                          </a:r>
                        </a:p>
                      </a:txBody>
                      <a:tcPr/>
                    </a:tc>
                    <a:tc>
                      <a:txBody>
                        <a:bodyPr/>
                        <a:lstStyle/>
                        <a:p>
                          <a:pPr algn="ctr"/>
                          <a:r>
                            <a:rPr lang="en-US" sz="1200" dirty="0"/>
                            <a:t>3.5 / 2.5 </a:t>
                          </a:r>
                        </a:p>
                      </a:txBody>
                      <a:tcPr/>
                    </a:tc>
                    <a:extLst>
                      <a:ext uri="{0D108BD9-81ED-4DB2-BD59-A6C34878D82A}">
                        <a16:rowId xmlns:a16="http://schemas.microsoft.com/office/drawing/2014/main" val="625489357"/>
                      </a:ext>
                    </a:extLst>
                  </a:tr>
                  <a:tr h="390241">
                    <a:tc>
                      <a:txBody>
                        <a:bodyPr/>
                        <a:lstStyle/>
                        <a:p>
                          <a:pPr algn="ctr"/>
                          <a:r>
                            <a:rPr lang="en-US" sz="1200" dirty="0"/>
                            <a:t>Mode 1</a:t>
                          </a:r>
                        </a:p>
                      </a:txBody>
                      <a:tcPr/>
                    </a:tc>
                    <a:tc>
                      <a:txBody>
                        <a:bodyPr/>
                        <a:lstStyle/>
                        <a:p>
                          <a:pPr algn="ctr"/>
                          <a:r>
                            <a:rPr lang="en-US" sz="1200" dirty="0"/>
                            <a:t>2.5 / 2</a:t>
                          </a:r>
                        </a:p>
                      </a:txBody>
                      <a:tcPr/>
                    </a:tc>
                    <a:tc>
                      <a:txBody>
                        <a:bodyPr/>
                        <a:lstStyle/>
                        <a:p>
                          <a:pPr algn="ctr"/>
                          <a:r>
                            <a:rPr lang="en-US" sz="1200" dirty="0"/>
                            <a:t>2.5 / 2</a:t>
                          </a:r>
                        </a:p>
                      </a:txBody>
                      <a:tcPr/>
                    </a:tc>
                    <a:extLst>
                      <a:ext uri="{0D108BD9-81ED-4DB2-BD59-A6C34878D82A}">
                        <a16:rowId xmlns:a16="http://schemas.microsoft.com/office/drawing/2014/main" val="3154684060"/>
                      </a:ext>
                    </a:extLst>
                  </a:tr>
                  <a:tr h="457200">
                    <a:tc>
                      <a:txBody>
                        <a:bodyPr/>
                        <a:lstStyle/>
                        <a:p>
                          <a:pPr algn="ctr"/>
                          <a:r>
                            <a:rPr lang="en-US" sz="1200" dirty="0"/>
                            <a:t>Mode 2 offset 1</a:t>
                          </a:r>
                        </a:p>
                      </a:txBody>
                      <a:tcPr/>
                    </a:tc>
                    <a:tc>
                      <a:txBody>
                        <a:bodyPr/>
                        <a:lstStyle/>
                        <a:p>
                          <a:pPr algn="ctr"/>
                          <a:r>
                            <a:rPr lang="en-US" sz="1200" dirty="0"/>
                            <a:t>2 / 2</a:t>
                          </a:r>
                        </a:p>
                      </a:txBody>
                      <a:tcPr/>
                    </a:tc>
                    <a:tc>
                      <a:txBody>
                        <a:bodyPr/>
                        <a:lstStyle/>
                        <a:p>
                          <a:pPr algn="ctr"/>
                          <a:r>
                            <a:rPr lang="en-US" sz="1200" dirty="0"/>
                            <a:t>2.5 / 2</a:t>
                          </a:r>
                        </a:p>
                      </a:txBody>
                      <a:tcPr/>
                    </a:tc>
                    <a:extLst>
                      <a:ext uri="{0D108BD9-81ED-4DB2-BD59-A6C34878D82A}">
                        <a16:rowId xmlns:a16="http://schemas.microsoft.com/office/drawing/2014/main" val="2322750818"/>
                      </a:ext>
                    </a:extLst>
                  </a:tr>
                </a:tbl>
              </a:graphicData>
            </a:graphic>
          </p:graphicFrame>
        </mc:Fallback>
      </mc:AlternateContent>
      <p:sp>
        <p:nvSpPr>
          <p:cNvPr id="18" name="Rectangle 17">
            <a:extLst>
              <a:ext uri="{FF2B5EF4-FFF2-40B4-BE49-F238E27FC236}">
                <a16:creationId xmlns:a16="http://schemas.microsoft.com/office/drawing/2014/main" id="{5E9BE3E0-68F5-4932-B46C-E3A6B7055156}"/>
              </a:ext>
            </a:extLst>
          </p:cNvPr>
          <p:cNvSpPr/>
          <p:nvPr/>
        </p:nvSpPr>
        <p:spPr>
          <a:xfrm>
            <a:off x="6293078" y="5842795"/>
            <a:ext cx="5898922" cy="307777"/>
          </a:xfrm>
          <a:prstGeom prst="rect">
            <a:avLst/>
          </a:prstGeom>
        </p:spPr>
        <p:txBody>
          <a:bodyPr wrap="square">
            <a:spAutoFit/>
          </a:bodyPr>
          <a:lstStyle/>
          <a:p>
            <a:r>
              <a:rPr lang="en-US" sz="1400" dirty="0">
                <a:latin typeface="+mj-lt"/>
              </a:rPr>
              <a:t>Minimal SNR assuring the error levels for Straight lines – 8 / 16 - pixels</a:t>
            </a:r>
          </a:p>
        </p:txBody>
      </p:sp>
      <mc:AlternateContent xmlns:mc="http://schemas.openxmlformats.org/markup-compatibility/2006" xmlns:a14="http://schemas.microsoft.com/office/drawing/2010/main">
        <mc:Choice Requires="a14">
          <p:graphicFrame>
            <p:nvGraphicFramePr>
              <p:cNvPr id="19" name="Table 2">
                <a:extLst>
                  <a:ext uri="{FF2B5EF4-FFF2-40B4-BE49-F238E27FC236}">
                    <a16:creationId xmlns:a16="http://schemas.microsoft.com/office/drawing/2014/main" id="{4370950A-AAB3-453A-84B4-66DD39EEEC40}"/>
                  </a:ext>
                </a:extLst>
              </p:cNvPr>
              <p:cNvGraphicFramePr>
                <a:graphicFrameLocks noGrp="1"/>
              </p:cNvGraphicFramePr>
              <p:nvPr>
                <p:extLst>
                  <p:ext uri="{D42A27DB-BD31-4B8C-83A1-F6EECF244321}">
                    <p14:modId xmlns:p14="http://schemas.microsoft.com/office/powerpoint/2010/main" val="166498271"/>
                  </p:ext>
                </p:extLst>
              </p:nvPr>
            </p:nvGraphicFramePr>
            <p:xfrm>
              <a:off x="9178235" y="3689728"/>
              <a:ext cx="2540637" cy="1737360"/>
            </p:xfrm>
            <a:graphic>
              <a:graphicData uri="http://schemas.openxmlformats.org/drawingml/2006/table">
                <a:tbl>
                  <a:tblPr firstRow="1" firstCol="1" bandRow="1">
                    <a:tableStyleId>{5C22544A-7EE6-4342-B048-85BDC9FD1C3A}</a:tableStyleId>
                  </a:tblPr>
                  <a:tblGrid>
                    <a:gridCol w="789440">
                      <a:extLst>
                        <a:ext uri="{9D8B030D-6E8A-4147-A177-3AD203B41FA5}">
                          <a16:colId xmlns:a16="http://schemas.microsoft.com/office/drawing/2014/main" val="1331920406"/>
                        </a:ext>
                      </a:extLst>
                    </a:gridCol>
                    <a:gridCol w="951098">
                      <a:extLst>
                        <a:ext uri="{9D8B030D-6E8A-4147-A177-3AD203B41FA5}">
                          <a16:colId xmlns:a16="http://schemas.microsoft.com/office/drawing/2014/main" val="1430881598"/>
                        </a:ext>
                      </a:extLst>
                    </a:gridCol>
                    <a:gridCol w="800099">
                      <a:extLst>
                        <a:ext uri="{9D8B030D-6E8A-4147-A177-3AD203B41FA5}">
                          <a16:colId xmlns:a16="http://schemas.microsoft.com/office/drawing/2014/main" val="3519090552"/>
                        </a:ext>
                      </a:extLst>
                    </a:gridCol>
                  </a:tblGrid>
                  <a:tr h="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Curbed</a:t>
                          </a:r>
                        </a:p>
                        <a:p>
                          <a:pPr algn="ctr"/>
                          <a:endParaRPr lang="en-US" sz="1200" dirty="0"/>
                        </a:p>
                      </a:txBody>
                      <a:tcPr/>
                    </a:tc>
                    <a:tc>
                      <a:txBody>
                        <a:bodyPr/>
                        <a:lstStyle/>
                        <a:p>
                          <a:pPr algn="ctr"/>
                          <a:r>
                            <a:rPr lang="en-US" sz="1200" b="1" kern="1200" dirty="0">
                              <a:solidFill>
                                <a:schemeClr val="lt1"/>
                              </a:solidFill>
                              <a:effectLst/>
                              <a:latin typeface="+mn-lt"/>
                              <a:ea typeface="+mn-ea"/>
                              <a:cs typeface="+mn-cs"/>
                            </a:rPr>
                            <a:t>Min. SNR for </a:t>
                          </a:r>
                        </a:p>
                        <a:p>
                          <a:pPr algn="ctr"/>
                          <a14:m>
                            <m:oMath xmlns:m="http://schemas.openxmlformats.org/officeDocument/2006/math">
                              <m:r>
                                <a:rPr lang="en-US" sz="1200" b="1" i="1" kern="1200">
                                  <a:solidFill>
                                    <a:schemeClr val="lt1"/>
                                  </a:solidFill>
                                  <a:effectLst/>
                                  <a:latin typeface="Cambria Math" panose="02040503050406030204" pitchFamily="18" charset="0"/>
                                  <a:ea typeface="+mn-ea"/>
                                  <a:cs typeface="+mn-cs"/>
                                </a:rPr>
                                <m:t>𝒆𝒓𝒓</m:t>
                              </m:r>
                              <m:r>
                                <a:rPr lang="en-US" sz="1200" b="1" i="1" kern="1200">
                                  <a:solidFill>
                                    <a:schemeClr val="lt1"/>
                                  </a:solidFill>
                                  <a:effectLst/>
                                  <a:latin typeface="Cambria Math" panose="02040503050406030204" pitchFamily="18" charset="0"/>
                                  <a:ea typeface="+mn-ea"/>
                                  <a:cs typeface="+mn-cs"/>
                                </a:rPr>
                                <m:t>≤</m:t>
                              </m:r>
                            </m:oMath>
                          </a14:m>
                          <a:r>
                            <a:rPr lang="en-US" sz="1200" b="1" kern="1200" dirty="0">
                              <a:solidFill>
                                <a:schemeClr val="lt1"/>
                              </a:solidFill>
                              <a:effectLst/>
                              <a:latin typeface="+mn-lt"/>
                              <a:ea typeface="+mn-ea"/>
                              <a:cs typeface="+mn-cs"/>
                            </a:rPr>
                            <a:t>5% </a:t>
                          </a:r>
                          <a:endParaRPr lang="en-US" sz="1200" dirty="0"/>
                        </a:p>
                      </a:txBody>
                      <a:tcPr/>
                    </a:tc>
                    <a:tc>
                      <a:txBody>
                        <a:bodyPr/>
                        <a:lstStyle/>
                        <a:p>
                          <a:pPr algn="ctr"/>
                          <a:r>
                            <a:rPr lang="en-US" sz="1200" b="1" kern="1200" dirty="0">
                              <a:solidFill>
                                <a:schemeClr val="lt1"/>
                              </a:solidFill>
                              <a:effectLst/>
                              <a:latin typeface="+mn-lt"/>
                              <a:ea typeface="+mn-ea"/>
                              <a:cs typeface="+mn-cs"/>
                            </a:rPr>
                            <a:t>Min. SNR for </a:t>
                          </a:r>
                        </a:p>
                        <a:p>
                          <a:pPr algn="ctr"/>
                          <a14:m>
                            <m:oMath xmlns:m="http://schemas.openxmlformats.org/officeDocument/2006/math">
                              <m:r>
                                <a:rPr lang="en-US" sz="1200" b="1" i="1" kern="1200">
                                  <a:solidFill>
                                    <a:schemeClr val="lt1"/>
                                  </a:solidFill>
                                  <a:effectLst/>
                                  <a:latin typeface="Cambria Math" panose="02040503050406030204" pitchFamily="18" charset="0"/>
                                  <a:ea typeface="+mn-ea"/>
                                  <a:cs typeface="+mn-cs"/>
                                </a:rPr>
                                <m:t>𝒆𝒓𝒓</m:t>
                              </m:r>
                              <m:r>
                                <a:rPr lang="en-US" sz="1200" b="1" i="1" kern="1200">
                                  <a:solidFill>
                                    <a:schemeClr val="lt1"/>
                                  </a:solidFill>
                                  <a:effectLst/>
                                  <a:latin typeface="Cambria Math" panose="02040503050406030204" pitchFamily="18" charset="0"/>
                                  <a:ea typeface="+mn-ea"/>
                                  <a:cs typeface="+mn-cs"/>
                                </a:rPr>
                                <m:t>≤</m:t>
                              </m:r>
                            </m:oMath>
                          </a14:m>
                          <a:r>
                            <a:rPr lang="en-US" sz="1200" b="1" kern="1200" dirty="0">
                              <a:solidFill>
                                <a:schemeClr val="lt1"/>
                              </a:solidFill>
                              <a:effectLst/>
                              <a:latin typeface="+mn-lt"/>
                              <a:ea typeface="+mn-ea"/>
                              <a:cs typeface="+mn-cs"/>
                            </a:rPr>
                            <a:t>1% </a:t>
                          </a:r>
                          <a:endParaRPr lang="en-US" sz="1200" dirty="0"/>
                        </a:p>
                        <a:p>
                          <a:pPr algn="ctr"/>
                          <a:endParaRPr lang="en-US" sz="1200" dirty="0"/>
                        </a:p>
                      </a:txBody>
                      <a:tcPr/>
                    </a:tc>
                    <a:extLst>
                      <a:ext uri="{0D108BD9-81ED-4DB2-BD59-A6C34878D82A}">
                        <a16:rowId xmlns:a16="http://schemas.microsoft.com/office/drawing/2014/main" val="1754829656"/>
                      </a:ext>
                    </a:extLst>
                  </a:tr>
                  <a:tr h="390241">
                    <a:tc>
                      <a:txBody>
                        <a:bodyPr/>
                        <a:lstStyle/>
                        <a:p>
                          <a:pPr algn="ctr"/>
                          <a:r>
                            <a:rPr lang="en-US" sz="1200" dirty="0"/>
                            <a:t>Mode 2</a:t>
                          </a:r>
                        </a:p>
                        <a:p>
                          <a:pPr algn="ctr"/>
                          <a:r>
                            <a:rPr lang="en-US" sz="1200" dirty="0"/>
                            <a:t>Offset 1</a:t>
                          </a:r>
                        </a:p>
                      </a:txBody>
                      <a:tcPr/>
                    </a:tc>
                    <a:tc>
                      <a:txBody>
                        <a:bodyPr/>
                        <a:lstStyle/>
                        <a:p>
                          <a:pPr algn="ctr"/>
                          <a:r>
                            <a:rPr lang="en-US" sz="1200" dirty="0"/>
                            <a:t>3.5 / 3.5</a:t>
                          </a:r>
                        </a:p>
                      </a:txBody>
                      <a:tcPr/>
                    </a:tc>
                    <a:tc>
                      <a:txBody>
                        <a:bodyPr/>
                        <a:lstStyle/>
                        <a:p>
                          <a:pPr algn="ctr"/>
                          <a:r>
                            <a:rPr lang="en-US" sz="1200" dirty="0"/>
                            <a:t>&gt;10 / 8</a:t>
                          </a:r>
                        </a:p>
                      </a:txBody>
                      <a:tcPr/>
                    </a:tc>
                    <a:extLst>
                      <a:ext uri="{0D108BD9-81ED-4DB2-BD59-A6C34878D82A}">
                        <a16:rowId xmlns:a16="http://schemas.microsoft.com/office/drawing/2014/main" val="3154684060"/>
                      </a:ext>
                    </a:extLst>
                  </a:tr>
                  <a:tr h="390241">
                    <a:tc>
                      <a:txBody>
                        <a:bodyPr/>
                        <a:lstStyle/>
                        <a:p>
                          <a:pPr algn="ctr"/>
                          <a:r>
                            <a:rPr lang="en-US" sz="1200" dirty="0"/>
                            <a:t>Mode 2 offset 2</a:t>
                          </a:r>
                        </a:p>
                      </a:txBody>
                      <a:tcPr/>
                    </a:tc>
                    <a:tc>
                      <a:txBody>
                        <a:bodyPr/>
                        <a:lstStyle/>
                        <a:p>
                          <a:pPr algn="ctr"/>
                          <a:r>
                            <a:rPr lang="en-US" sz="1200" dirty="0"/>
                            <a:t>2.5 / 2.5</a:t>
                          </a:r>
                        </a:p>
                      </a:txBody>
                      <a:tcPr/>
                    </a:tc>
                    <a:tc>
                      <a:txBody>
                        <a:bodyPr/>
                        <a:lstStyle/>
                        <a:p>
                          <a:pPr algn="ctr"/>
                          <a:r>
                            <a:rPr lang="en-US" sz="1200" dirty="0"/>
                            <a:t>3.5 / 3</a:t>
                          </a:r>
                        </a:p>
                      </a:txBody>
                      <a:tcPr/>
                    </a:tc>
                    <a:extLst>
                      <a:ext uri="{0D108BD9-81ED-4DB2-BD59-A6C34878D82A}">
                        <a16:rowId xmlns:a16="http://schemas.microsoft.com/office/drawing/2014/main" val="2322750818"/>
                      </a:ext>
                    </a:extLst>
                  </a:tr>
                </a:tbl>
              </a:graphicData>
            </a:graphic>
          </p:graphicFrame>
        </mc:Choice>
        <mc:Fallback xmlns="">
          <p:graphicFrame>
            <p:nvGraphicFramePr>
              <p:cNvPr id="19" name="Table 2">
                <a:extLst>
                  <a:ext uri="{FF2B5EF4-FFF2-40B4-BE49-F238E27FC236}">
                    <a16:creationId xmlns:a16="http://schemas.microsoft.com/office/drawing/2014/main" id="{4370950A-AAB3-453A-84B4-66DD39EEEC40}"/>
                  </a:ext>
                </a:extLst>
              </p:cNvPr>
              <p:cNvGraphicFramePr>
                <a:graphicFrameLocks noGrp="1"/>
              </p:cNvGraphicFramePr>
              <p:nvPr>
                <p:extLst>
                  <p:ext uri="{D42A27DB-BD31-4B8C-83A1-F6EECF244321}">
                    <p14:modId xmlns:p14="http://schemas.microsoft.com/office/powerpoint/2010/main" val="166498271"/>
                  </p:ext>
                </p:extLst>
              </p:nvPr>
            </p:nvGraphicFramePr>
            <p:xfrm>
              <a:off x="9178235" y="3689728"/>
              <a:ext cx="2540637" cy="1737360"/>
            </p:xfrm>
            <a:graphic>
              <a:graphicData uri="http://schemas.openxmlformats.org/drawingml/2006/table">
                <a:tbl>
                  <a:tblPr firstRow="1" firstCol="1" bandRow="1">
                    <a:tableStyleId>{5C22544A-7EE6-4342-B048-85BDC9FD1C3A}</a:tableStyleId>
                  </a:tblPr>
                  <a:tblGrid>
                    <a:gridCol w="789440">
                      <a:extLst>
                        <a:ext uri="{9D8B030D-6E8A-4147-A177-3AD203B41FA5}">
                          <a16:colId xmlns:a16="http://schemas.microsoft.com/office/drawing/2014/main" val="1331920406"/>
                        </a:ext>
                      </a:extLst>
                    </a:gridCol>
                    <a:gridCol w="951098">
                      <a:extLst>
                        <a:ext uri="{9D8B030D-6E8A-4147-A177-3AD203B41FA5}">
                          <a16:colId xmlns:a16="http://schemas.microsoft.com/office/drawing/2014/main" val="1430881598"/>
                        </a:ext>
                      </a:extLst>
                    </a:gridCol>
                    <a:gridCol w="800099">
                      <a:extLst>
                        <a:ext uri="{9D8B030D-6E8A-4147-A177-3AD203B41FA5}">
                          <a16:colId xmlns:a16="http://schemas.microsoft.com/office/drawing/2014/main" val="3519090552"/>
                        </a:ext>
                      </a:extLst>
                    </a:gridCol>
                  </a:tblGrid>
                  <a:tr h="82296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Curbed</a:t>
                          </a:r>
                        </a:p>
                        <a:p>
                          <a:pPr algn="ctr"/>
                          <a:endParaRPr lang="en-US" sz="1200" dirty="0"/>
                        </a:p>
                      </a:txBody>
                      <a:tcPr/>
                    </a:tc>
                    <a:tc>
                      <a:txBody>
                        <a:bodyPr/>
                        <a:lstStyle/>
                        <a:p>
                          <a:endParaRPr lang="en-US"/>
                        </a:p>
                      </a:txBody>
                      <a:tcPr>
                        <a:blipFill>
                          <a:blip r:embed="rId8"/>
                          <a:stretch>
                            <a:fillRect l="-83974" t="-741" r="-87179" b="-116296"/>
                          </a:stretch>
                        </a:blipFill>
                      </a:tcPr>
                    </a:tc>
                    <a:tc>
                      <a:txBody>
                        <a:bodyPr/>
                        <a:lstStyle/>
                        <a:p>
                          <a:endParaRPr lang="en-US"/>
                        </a:p>
                      </a:txBody>
                      <a:tcPr>
                        <a:blipFill>
                          <a:blip r:embed="rId8"/>
                          <a:stretch>
                            <a:fillRect l="-217424" t="-741" r="-3030" b="-116296"/>
                          </a:stretch>
                        </a:blipFill>
                      </a:tcPr>
                    </a:tc>
                    <a:extLst>
                      <a:ext uri="{0D108BD9-81ED-4DB2-BD59-A6C34878D82A}">
                        <a16:rowId xmlns:a16="http://schemas.microsoft.com/office/drawing/2014/main" val="1754829656"/>
                      </a:ext>
                    </a:extLst>
                  </a:tr>
                  <a:tr h="457200">
                    <a:tc>
                      <a:txBody>
                        <a:bodyPr/>
                        <a:lstStyle/>
                        <a:p>
                          <a:pPr algn="ctr"/>
                          <a:r>
                            <a:rPr lang="en-US" sz="1200" dirty="0"/>
                            <a:t>Mode 2</a:t>
                          </a:r>
                        </a:p>
                        <a:p>
                          <a:pPr algn="ctr"/>
                          <a:r>
                            <a:rPr lang="en-US" sz="1200" dirty="0"/>
                            <a:t>Offset 1</a:t>
                          </a:r>
                        </a:p>
                      </a:txBody>
                      <a:tcPr/>
                    </a:tc>
                    <a:tc>
                      <a:txBody>
                        <a:bodyPr/>
                        <a:lstStyle/>
                        <a:p>
                          <a:pPr algn="ctr"/>
                          <a:r>
                            <a:rPr lang="en-US" sz="1200" dirty="0"/>
                            <a:t>3.5 / 3.5</a:t>
                          </a:r>
                        </a:p>
                      </a:txBody>
                      <a:tcPr/>
                    </a:tc>
                    <a:tc>
                      <a:txBody>
                        <a:bodyPr/>
                        <a:lstStyle/>
                        <a:p>
                          <a:pPr algn="ctr"/>
                          <a:r>
                            <a:rPr lang="en-US" sz="1200" dirty="0"/>
                            <a:t>&gt;10 / 8</a:t>
                          </a:r>
                        </a:p>
                      </a:txBody>
                      <a:tcPr/>
                    </a:tc>
                    <a:extLst>
                      <a:ext uri="{0D108BD9-81ED-4DB2-BD59-A6C34878D82A}">
                        <a16:rowId xmlns:a16="http://schemas.microsoft.com/office/drawing/2014/main" val="3154684060"/>
                      </a:ext>
                    </a:extLst>
                  </a:tr>
                  <a:tr h="457200">
                    <a:tc>
                      <a:txBody>
                        <a:bodyPr/>
                        <a:lstStyle/>
                        <a:p>
                          <a:pPr algn="ctr"/>
                          <a:r>
                            <a:rPr lang="en-US" sz="1200" dirty="0"/>
                            <a:t>Mode 2 offset 2</a:t>
                          </a:r>
                        </a:p>
                      </a:txBody>
                      <a:tcPr/>
                    </a:tc>
                    <a:tc>
                      <a:txBody>
                        <a:bodyPr/>
                        <a:lstStyle/>
                        <a:p>
                          <a:pPr algn="ctr"/>
                          <a:r>
                            <a:rPr lang="en-US" sz="1200" dirty="0"/>
                            <a:t>2.5 / 2.5</a:t>
                          </a:r>
                        </a:p>
                      </a:txBody>
                      <a:tcPr/>
                    </a:tc>
                    <a:tc>
                      <a:txBody>
                        <a:bodyPr/>
                        <a:lstStyle/>
                        <a:p>
                          <a:pPr algn="ctr"/>
                          <a:r>
                            <a:rPr lang="en-US" sz="1200" dirty="0"/>
                            <a:t>3.5 / 3</a:t>
                          </a:r>
                        </a:p>
                      </a:txBody>
                      <a:tcPr/>
                    </a:tc>
                    <a:extLst>
                      <a:ext uri="{0D108BD9-81ED-4DB2-BD59-A6C34878D82A}">
                        <a16:rowId xmlns:a16="http://schemas.microsoft.com/office/drawing/2014/main" val="2322750818"/>
                      </a:ext>
                    </a:extLst>
                  </a:tr>
                </a:tbl>
              </a:graphicData>
            </a:graphic>
          </p:graphicFrame>
        </mc:Fallback>
      </mc:AlternateContent>
    </p:spTree>
    <p:extLst>
      <p:ext uri="{BB962C8B-B14F-4D97-AF65-F5344CB8AC3E}">
        <p14:creationId xmlns:p14="http://schemas.microsoft.com/office/powerpoint/2010/main" val="3684649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pPr>
              <a:buFont typeface="Wingdings" panose="05000000000000000000" pitchFamily="2" charset="2"/>
              <a:buChar char="Ø"/>
            </a:pPr>
            <a:r>
              <a:rPr lang="en-US" altLang="en-US" sz="2800" i="1" dirty="0"/>
              <a:t>n</a:t>
            </a:r>
            <a:r>
              <a:rPr lang="en-US" altLang="en-US" sz="2800" i="1" baseline="30000" dirty="0"/>
              <a:t>3</a:t>
            </a:r>
            <a:r>
              <a:rPr lang="en-US" altLang="en-US" sz="2800" dirty="0"/>
              <a:t> – voxels (cube), </a:t>
            </a:r>
            <a:r>
              <a:rPr lang="en-US" altLang="en-US" sz="2800" i="1" dirty="0"/>
              <a:t>f(</a:t>
            </a:r>
            <a:r>
              <a:rPr lang="en-US" altLang="en-US" sz="2800" i="1" dirty="0" err="1"/>
              <a:t>x,y,z</a:t>
            </a:r>
            <a:r>
              <a:rPr lang="en-US" altLang="en-US" sz="2800" i="1" dirty="0"/>
              <a:t>)</a:t>
            </a:r>
            <a:br>
              <a:rPr lang="en-US" altLang="en-US" sz="2800" i="1" dirty="0"/>
            </a:br>
            <a:endParaRPr lang="en-US" altLang="en-US" sz="2800" i="1" dirty="0"/>
          </a:p>
          <a:p>
            <a:pPr>
              <a:buFont typeface="Wingdings" panose="05000000000000000000" pitchFamily="2" charset="2"/>
              <a:buChar char="Ø"/>
            </a:pPr>
            <a:r>
              <a:rPr lang="en-US" altLang="en-US" sz="2800" i="1" dirty="0"/>
              <a:t> 		               </a:t>
            </a:r>
            <a:r>
              <a:rPr lang="en-US" altLang="en-US" sz="2800" dirty="0"/>
              <a:t>-point field</a:t>
            </a:r>
            <a:br>
              <a:rPr lang="en-US" altLang="en-US" sz="2800" dirty="0"/>
            </a:br>
            <a:endParaRPr lang="en-US" altLang="en-US" sz="2800" dirty="0"/>
          </a:p>
          <a:p>
            <a:pPr>
              <a:buFont typeface="Wingdings" panose="05000000000000000000" pitchFamily="2" charset="2"/>
              <a:buChar char="Ø"/>
            </a:pPr>
            <a:r>
              <a:rPr lang="en-US" altLang="en-US" sz="2800" dirty="0"/>
              <a:t>Contains filaments and noise </a:t>
            </a:r>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Data of Interest</a:t>
            </a:r>
            <a:endParaRPr lang="en-US" sz="3200" dirty="0">
              <a:solidFill>
                <a:schemeClr val="tx1"/>
              </a:solidFill>
            </a:endParaRPr>
          </a:p>
        </p:txBody>
      </p:sp>
      <p:pic>
        <p:nvPicPr>
          <p:cNvPr id="2" name="Picture 1">
            <a:extLst>
              <a:ext uri="{FF2B5EF4-FFF2-40B4-BE49-F238E27FC236}">
                <a16:creationId xmlns:a16="http://schemas.microsoft.com/office/drawing/2014/main" id="{D5F3E880-B8E3-46F8-A320-10F1CD28ABD0}"/>
              </a:ext>
            </a:extLst>
          </p:cNvPr>
          <p:cNvPicPr>
            <a:picLocks noChangeAspect="1"/>
          </p:cNvPicPr>
          <p:nvPr/>
        </p:nvPicPr>
        <p:blipFill>
          <a:blip r:embed="rId3"/>
          <a:stretch>
            <a:fillRect/>
          </a:stretch>
        </p:blipFill>
        <p:spPr>
          <a:xfrm>
            <a:off x="914208" y="4772461"/>
            <a:ext cx="2710425" cy="848467"/>
          </a:xfrm>
          <a:prstGeom prst="rect">
            <a:avLst/>
          </a:prstGeom>
        </p:spPr>
      </p:pic>
      <p:pic>
        <p:nvPicPr>
          <p:cNvPr id="10" name="Picture 16">
            <a:extLst>
              <a:ext uri="{FF2B5EF4-FFF2-40B4-BE49-F238E27FC236}">
                <a16:creationId xmlns:a16="http://schemas.microsoft.com/office/drawing/2014/main" id="{9C91602C-D90C-4D57-8FDF-FB4C0F23FF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2648" y="1414854"/>
            <a:ext cx="2632188" cy="2347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7">
            <a:extLst>
              <a:ext uri="{FF2B5EF4-FFF2-40B4-BE49-F238E27FC236}">
                <a16:creationId xmlns:a16="http://schemas.microsoft.com/office/drawing/2014/main" id="{1AB06851-082E-4201-9442-67D42C64CD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4935" y="1212813"/>
            <a:ext cx="3014176" cy="2902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323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45940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dirty="0">
                <a:solidFill>
                  <a:schemeClr val="tx1"/>
                </a:solidFill>
              </a:rPr>
              <a:t>Straight</a:t>
            </a: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r>
              <a:rPr lang="en-US" sz="1800" dirty="0">
                <a:solidFill>
                  <a:schemeClr val="tx1"/>
                </a:solidFill>
              </a:rPr>
              <a:t>Curved</a:t>
            </a:r>
          </a:p>
          <a:p>
            <a:endParaRPr lang="en-US" sz="1800" dirty="0"/>
          </a:p>
        </p:txBody>
      </p:sp>
      <p:pic>
        <p:nvPicPr>
          <p:cNvPr id="8" name="Picture 7">
            <a:extLst>
              <a:ext uri="{FF2B5EF4-FFF2-40B4-BE49-F238E27FC236}">
                <a16:creationId xmlns:a16="http://schemas.microsoft.com/office/drawing/2014/main" id="{F40FBB7B-1683-4657-909B-05F2F87107B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80970" y="2122281"/>
            <a:ext cx="1506220" cy="1392555"/>
          </a:xfrm>
          <a:prstGeom prst="rect">
            <a:avLst/>
          </a:prstGeom>
          <a:noFill/>
          <a:ln>
            <a:noFill/>
          </a:ln>
        </p:spPr>
      </p:pic>
      <p:pic>
        <p:nvPicPr>
          <p:cNvPr id="9" name="Picture 8">
            <a:extLst>
              <a:ext uri="{FF2B5EF4-FFF2-40B4-BE49-F238E27FC236}">
                <a16:creationId xmlns:a16="http://schemas.microsoft.com/office/drawing/2014/main" id="{17AF9A8B-42D6-49E0-B124-6F6BDA96DE5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6500" y="2147681"/>
            <a:ext cx="1488440" cy="1440180"/>
          </a:xfrm>
          <a:prstGeom prst="rect">
            <a:avLst/>
          </a:prstGeom>
          <a:noFill/>
          <a:ln>
            <a:noFill/>
          </a:ln>
        </p:spPr>
      </p:pic>
      <p:pic>
        <p:nvPicPr>
          <p:cNvPr id="11" name="Picture 10">
            <a:extLst>
              <a:ext uri="{FF2B5EF4-FFF2-40B4-BE49-F238E27FC236}">
                <a16:creationId xmlns:a16="http://schemas.microsoft.com/office/drawing/2014/main" id="{1FE63A4A-88B4-4AD7-BB5E-F58E094DB455}"/>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82978" y="2198481"/>
            <a:ext cx="1491615" cy="1389380"/>
          </a:xfrm>
          <a:prstGeom prst="rect">
            <a:avLst/>
          </a:prstGeom>
          <a:noFill/>
          <a:ln>
            <a:noFill/>
          </a:ln>
        </p:spPr>
      </p:pic>
      <p:pic>
        <p:nvPicPr>
          <p:cNvPr id="12" name="Picture 11" descr="A close up of a map&#10;&#10;Description automatically generated">
            <a:extLst>
              <a:ext uri="{FF2B5EF4-FFF2-40B4-BE49-F238E27FC236}">
                <a16:creationId xmlns:a16="http://schemas.microsoft.com/office/drawing/2014/main" id="{78A2370A-6408-4F3D-9039-E49CA1E20136}"/>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2348865" y="4435384"/>
            <a:ext cx="2170430" cy="1573530"/>
          </a:xfrm>
          <a:prstGeom prst="rect">
            <a:avLst/>
          </a:prstGeom>
        </p:spPr>
      </p:pic>
      <p:pic>
        <p:nvPicPr>
          <p:cNvPr id="13" name="Picture 12" descr="A close up of a map&#10;&#10;Description automatically generated">
            <a:extLst>
              <a:ext uri="{FF2B5EF4-FFF2-40B4-BE49-F238E27FC236}">
                <a16:creationId xmlns:a16="http://schemas.microsoft.com/office/drawing/2014/main" id="{615C392A-89C7-4256-AE6F-916187D2F96B}"/>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4804959" y="4346088"/>
            <a:ext cx="2115820" cy="1646555"/>
          </a:xfrm>
          <a:prstGeom prst="rect">
            <a:avLst/>
          </a:prstGeom>
        </p:spPr>
      </p:pic>
      <p:pic>
        <p:nvPicPr>
          <p:cNvPr id="14" name="Picture 13" descr="A close up of a map&#10;&#10;Description automatically generated">
            <a:extLst>
              <a:ext uri="{FF2B5EF4-FFF2-40B4-BE49-F238E27FC236}">
                <a16:creationId xmlns:a16="http://schemas.microsoft.com/office/drawing/2014/main" id="{56B32753-8667-4008-B976-D73F70610068}"/>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7171752" y="4427764"/>
            <a:ext cx="2171700" cy="1544320"/>
          </a:xfrm>
          <a:prstGeom prst="rect">
            <a:avLst/>
          </a:prstGeom>
        </p:spPr>
      </p:pic>
      <p:sp>
        <p:nvSpPr>
          <p:cNvPr id="2" name="Arrow: Curved Left 1">
            <a:hlinkClick r:id="rId9" action="ppaction://hlinksldjump"/>
            <a:extLst>
              <a:ext uri="{FF2B5EF4-FFF2-40B4-BE49-F238E27FC236}">
                <a16:creationId xmlns:a16="http://schemas.microsoft.com/office/drawing/2014/main" id="{7FF33CCB-C2B2-439B-9D3A-229E8009C2B0}"/>
              </a:ext>
            </a:extLst>
          </p:cNvPr>
          <p:cNvSpPr/>
          <p:nvPr/>
        </p:nvSpPr>
        <p:spPr>
          <a:xfrm>
            <a:off x="11201400" y="6223000"/>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064822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 </a:t>
            </a:r>
            <a:r>
              <a:rPr lang="en-US" sz="3200" dirty="0">
                <a:solidFill>
                  <a:schemeClr val="tx1"/>
                </a:solidFill>
              </a:rPr>
              <a:t>‘Detection‘ </a:t>
            </a:r>
            <a:r>
              <a:rPr lang="en-US" sz="3200" b="1" dirty="0">
                <a:solidFill>
                  <a:schemeClr val="tx1"/>
                </a:solidFill>
              </a:rPr>
              <a:t>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45940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p>
        </p:txBody>
      </p:sp>
      <p:pic>
        <p:nvPicPr>
          <p:cNvPr id="15" name="Picture 14">
            <a:extLst>
              <a:ext uri="{FF2B5EF4-FFF2-40B4-BE49-F238E27FC236}">
                <a16:creationId xmlns:a16="http://schemas.microsoft.com/office/drawing/2014/main" id="{1DC1BDB1-12BA-4214-A69F-59768DF2332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913696" y="1212812"/>
            <a:ext cx="6522404" cy="3689387"/>
          </a:xfrm>
          <a:prstGeom prst="rect">
            <a:avLst/>
          </a:prstGeom>
        </p:spPr>
      </p:pic>
      <p:sp>
        <p:nvSpPr>
          <p:cNvPr id="2" name="Rectangle 1">
            <a:extLst>
              <a:ext uri="{FF2B5EF4-FFF2-40B4-BE49-F238E27FC236}">
                <a16:creationId xmlns:a16="http://schemas.microsoft.com/office/drawing/2014/main" id="{5808D7DF-BF34-444D-A1F0-A5C0B8E9EF90}"/>
              </a:ext>
            </a:extLst>
          </p:cNvPr>
          <p:cNvSpPr/>
          <p:nvPr/>
        </p:nvSpPr>
        <p:spPr>
          <a:xfrm>
            <a:off x="980439" y="5392346"/>
            <a:ext cx="10048240" cy="369332"/>
          </a:xfrm>
          <a:prstGeom prst="rect">
            <a:avLst/>
          </a:prstGeom>
        </p:spPr>
        <p:txBody>
          <a:bodyPr wrap="square">
            <a:spAutoFit/>
          </a:bodyPr>
          <a:lstStyle/>
          <a:p>
            <a:r>
              <a:rPr lang="en-US" dirty="0">
                <a:latin typeface="David" panose="020E0502060401010101" pitchFamily="34" charset="-79"/>
                <a:ea typeface="Times New Roman" panose="02020603050405020304" pitchFamily="18" charset="0"/>
              </a:rPr>
              <a:t>Beta Vs. Snr for 'maximum coefficient,' 'second-largest coefficient,' and 'maximum coefficients difference.' </a:t>
            </a:r>
            <a:endParaRPr lang="en-US" dirty="0"/>
          </a:p>
        </p:txBody>
      </p:sp>
      <p:sp>
        <p:nvSpPr>
          <p:cNvPr id="18" name="Arrow: Curved Left 17">
            <a:hlinkClick r:id="rId4" action="ppaction://hlinksldjump"/>
            <a:extLst>
              <a:ext uri="{FF2B5EF4-FFF2-40B4-BE49-F238E27FC236}">
                <a16:creationId xmlns:a16="http://schemas.microsoft.com/office/drawing/2014/main" id="{C75C2810-204C-4B17-BACD-42CC14BF637C}"/>
              </a:ext>
            </a:extLst>
          </p:cNvPr>
          <p:cNvSpPr/>
          <p:nvPr/>
        </p:nvSpPr>
        <p:spPr>
          <a:xfrm>
            <a:off x="11201400" y="6223000"/>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303141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 </a:t>
            </a:r>
            <a:r>
              <a:rPr lang="en-US" sz="3200" dirty="0">
                <a:solidFill>
                  <a:schemeClr val="tx1"/>
                </a:solidFill>
              </a:rPr>
              <a:t>‘Detection‘ </a:t>
            </a:r>
            <a:r>
              <a:rPr lang="en-US" sz="3200" b="1" dirty="0">
                <a:solidFill>
                  <a:schemeClr val="tx1"/>
                </a:solidFill>
              </a:rPr>
              <a:t>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45940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p>
        </p:txBody>
      </p:sp>
      <p:pic>
        <p:nvPicPr>
          <p:cNvPr id="16" name="Picture 15">
            <a:extLst>
              <a:ext uri="{FF2B5EF4-FFF2-40B4-BE49-F238E27FC236}">
                <a16:creationId xmlns:a16="http://schemas.microsoft.com/office/drawing/2014/main" id="{7030D560-E39C-4E67-A275-4AC5E81217A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57480" y="2117810"/>
            <a:ext cx="5758180" cy="3432090"/>
          </a:xfrm>
          <a:prstGeom prst="rect">
            <a:avLst/>
          </a:prstGeom>
        </p:spPr>
      </p:pic>
      <p:pic>
        <p:nvPicPr>
          <p:cNvPr id="17" name="Picture 16">
            <a:extLst>
              <a:ext uri="{FF2B5EF4-FFF2-40B4-BE49-F238E27FC236}">
                <a16:creationId xmlns:a16="http://schemas.microsoft.com/office/drawing/2014/main" id="{9592CE46-8E48-447A-B6BB-F99782D1784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5855166" y="2117810"/>
            <a:ext cx="5755640" cy="3350566"/>
          </a:xfrm>
          <a:prstGeom prst="rect">
            <a:avLst/>
          </a:prstGeom>
        </p:spPr>
      </p:pic>
      <p:sp>
        <p:nvSpPr>
          <p:cNvPr id="3" name="Rectangle 2">
            <a:extLst>
              <a:ext uri="{FF2B5EF4-FFF2-40B4-BE49-F238E27FC236}">
                <a16:creationId xmlns:a16="http://schemas.microsoft.com/office/drawing/2014/main" id="{0AEE0B2F-37EF-44E1-88F5-95754A28A66E}"/>
              </a:ext>
            </a:extLst>
          </p:cNvPr>
          <p:cNvSpPr/>
          <p:nvPr/>
        </p:nvSpPr>
        <p:spPr>
          <a:xfrm>
            <a:off x="140058" y="5638235"/>
            <a:ext cx="5793023" cy="646331"/>
          </a:xfrm>
          <a:prstGeom prst="rect">
            <a:avLst/>
          </a:prstGeom>
        </p:spPr>
        <p:txBody>
          <a:bodyPr wrap="square">
            <a:spAutoFit/>
          </a:bodyPr>
          <a:lstStyle/>
          <a:p>
            <a:pPr algn="ctr"/>
            <a:r>
              <a:rPr lang="en-US" dirty="0">
                <a:latin typeface="David" panose="020E0502060401010101" pitchFamily="34" charset="-79"/>
                <a:ea typeface="Times New Roman" panose="02020603050405020304" pitchFamily="18" charset="0"/>
              </a:rPr>
              <a:t>Straight vs. Curved Vs. Noise - Maximum / Second Largest coefficients magnitude.</a:t>
            </a:r>
            <a:endParaRPr lang="en-US" dirty="0"/>
          </a:p>
        </p:txBody>
      </p:sp>
      <p:sp>
        <p:nvSpPr>
          <p:cNvPr id="6" name="Rectangle 5">
            <a:extLst>
              <a:ext uri="{FF2B5EF4-FFF2-40B4-BE49-F238E27FC236}">
                <a16:creationId xmlns:a16="http://schemas.microsoft.com/office/drawing/2014/main" id="{961A9E76-B777-4B37-A508-D4FFB813A11C}"/>
              </a:ext>
            </a:extLst>
          </p:cNvPr>
          <p:cNvSpPr/>
          <p:nvPr/>
        </p:nvSpPr>
        <p:spPr>
          <a:xfrm>
            <a:off x="6004559" y="5632852"/>
            <a:ext cx="6096000" cy="646331"/>
          </a:xfrm>
          <a:prstGeom prst="rect">
            <a:avLst/>
          </a:prstGeom>
        </p:spPr>
        <p:txBody>
          <a:bodyPr>
            <a:spAutoFit/>
          </a:bodyPr>
          <a:lstStyle/>
          <a:p>
            <a:pPr algn="ctr"/>
            <a:r>
              <a:rPr lang="en-US" dirty="0">
                <a:latin typeface="David" panose="020E0502060401010101" pitchFamily="34" charset="-79"/>
                <a:ea typeface="Times New Roman" panose="02020603050405020304" pitchFamily="18" charset="0"/>
              </a:rPr>
              <a:t>Straight vs. Curve – Maximum, Second Largest coefficients magnitude difference</a:t>
            </a:r>
            <a:endParaRPr lang="en-US" dirty="0"/>
          </a:p>
        </p:txBody>
      </p:sp>
      <p:sp>
        <p:nvSpPr>
          <p:cNvPr id="11" name="Arrow: Curved Left 10">
            <a:hlinkClick r:id="rId5" action="ppaction://hlinksldjump"/>
            <a:extLst>
              <a:ext uri="{FF2B5EF4-FFF2-40B4-BE49-F238E27FC236}">
                <a16:creationId xmlns:a16="http://schemas.microsoft.com/office/drawing/2014/main" id="{0CF2993B-7EA0-4F77-9B20-C106E46D566F}"/>
              </a:ext>
            </a:extLst>
          </p:cNvPr>
          <p:cNvSpPr/>
          <p:nvPr/>
        </p:nvSpPr>
        <p:spPr>
          <a:xfrm>
            <a:off x="11201400" y="6223000"/>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281236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Dynamic SHAS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mc:AlternateContent xmlns:mc="http://schemas.openxmlformats.org/markup-compatibility/2006" xmlns:a14="http://schemas.microsoft.com/office/drawing/2010/main">
        <mc:Choice Requires="a14">
          <p:graphicFrame>
            <p:nvGraphicFramePr>
              <p:cNvPr id="6" name="Table 2">
                <a:extLst>
                  <a:ext uri="{FF2B5EF4-FFF2-40B4-BE49-F238E27FC236}">
                    <a16:creationId xmlns:a16="http://schemas.microsoft.com/office/drawing/2014/main" id="{8D2F73F6-52E2-467B-813C-D32FE2807A91}"/>
                  </a:ext>
                </a:extLst>
              </p:cNvPr>
              <p:cNvGraphicFramePr>
                <a:graphicFrameLocks noGrp="1"/>
              </p:cNvGraphicFramePr>
              <p:nvPr>
                <p:extLst>
                  <p:ext uri="{D42A27DB-BD31-4B8C-83A1-F6EECF244321}">
                    <p14:modId xmlns:p14="http://schemas.microsoft.com/office/powerpoint/2010/main" val="3145413623"/>
                  </p:ext>
                </p:extLst>
              </p:nvPr>
            </p:nvGraphicFramePr>
            <p:xfrm>
              <a:off x="1946908" y="2511636"/>
              <a:ext cx="8644890" cy="1744927"/>
            </p:xfrm>
            <a:graphic>
              <a:graphicData uri="http://schemas.openxmlformats.org/drawingml/2006/table">
                <a:tbl>
                  <a:tblPr firstRow="1" firstCol="1" bandRow="1">
                    <a:tableStyleId>{5C22544A-7EE6-4342-B048-85BDC9FD1C3A}</a:tableStyleId>
                  </a:tblPr>
                  <a:tblGrid>
                    <a:gridCol w="1440815">
                      <a:extLst>
                        <a:ext uri="{9D8B030D-6E8A-4147-A177-3AD203B41FA5}">
                          <a16:colId xmlns:a16="http://schemas.microsoft.com/office/drawing/2014/main" val="1331920406"/>
                        </a:ext>
                      </a:extLst>
                    </a:gridCol>
                    <a:gridCol w="1440815">
                      <a:extLst>
                        <a:ext uri="{9D8B030D-6E8A-4147-A177-3AD203B41FA5}">
                          <a16:colId xmlns:a16="http://schemas.microsoft.com/office/drawing/2014/main" val="1945238589"/>
                        </a:ext>
                      </a:extLst>
                    </a:gridCol>
                    <a:gridCol w="1440815">
                      <a:extLst>
                        <a:ext uri="{9D8B030D-6E8A-4147-A177-3AD203B41FA5}">
                          <a16:colId xmlns:a16="http://schemas.microsoft.com/office/drawing/2014/main" val="1430881598"/>
                        </a:ext>
                      </a:extLst>
                    </a:gridCol>
                    <a:gridCol w="1440815">
                      <a:extLst>
                        <a:ext uri="{9D8B030D-6E8A-4147-A177-3AD203B41FA5}">
                          <a16:colId xmlns:a16="http://schemas.microsoft.com/office/drawing/2014/main" val="1095739803"/>
                        </a:ext>
                      </a:extLst>
                    </a:gridCol>
                    <a:gridCol w="1440815">
                      <a:extLst>
                        <a:ext uri="{9D8B030D-6E8A-4147-A177-3AD203B41FA5}">
                          <a16:colId xmlns:a16="http://schemas.microsoft.com/office/drawing/2014/main" val="2275856940"/>
                        </a:ext>
                      </a:extLst>
                    </a:gridCol>
                    <a:gridCol w="1440815">
                      <a:extLst>
                        <a:ext uri="{9D8B030D-6E8A-4147-A177-3AD203B41FA5}">
                          <a16:colId xmlns:a16="http://schemas.microsoft.com/office/drawing/2014/main" val="3124830990"/>
                        </a:ext>
                      </a:extLst>
                    </a:gridCol>
                  </a:tblGrid>
                  <a:tr h="808311">
                    <a:tc>
                      <a:txBody>
                        <a:bodyPr/>
                        <a:lstStyle/>
                        <a:p>
                          <a:endParaRPr lang="en-US" sz="1200" dirty="0"/>
                        </a:p>
                      </a:txBody>
                      <a:tcPr/>
                    </a:tc>
                    <a:tc>
                      <a:txBody>
                        <a:bodyPr/>
                        <a:lstStyle/>
                        <a:p>
                          <a:r>
                            <a:rPr lang="en-US" sz="1200" dirty="0"/>
                            <a:t>ST1</a:t>
                          </a:r>
                        </a:p>
                      </a:txBody>
                      <a:tcPr/>
                    </a:tc>
                    <a:tc>
                      <a:txBody>
                        <a:bodyPr/>
                        <a:lstStyle/>
                        <a:p>
                          <a:r>
                            <a:rPr lang="en-US" sz="1200" dirty="0"/>
                            <a:t>ST2</a:t>
                          </a:r>
                        </a:p>
                      </a:txBody>
                      <a:tcPr/>
                    </a:tc>
                    <a:tc>
                      <a:txBody>
                        <a:bodyPr/>
                        <a:lstStyle/>
                        <a:p>
                          <a:r>
                            <a:rPr lang="en-US" sz="1200" dirty="0"/>
                            <a:t>CT1</a:t>
                          </a:r>
                        </a:p>
                        <a:p>
                          <a:r>
                            <a:rPr lang="en-US" sz="1200" dirty="0"/>
                            <a:t>Curvature  </a:t>
                          </a:r>
                        </a:p>
                        <a:p>
                          <a:r>
                            <a:rPr lang="en-US" sz="1200" dirty="0"/>
                            <a:t>Medium Low / High </a:t>
                          </a:r>
                        </a:p>
                      </a:txBody>
                      <a:tcPr/>
                    </a:tc>
                    <a:tc>
                      <a:txBody>
                        <a:bodyPr/>
                        <a:lstStyle/>
                        <a:p>
                          <a:r>
                            <a:rPr lang="en-US" sz="1200" dirty="0"/>
                            <a:t>CT2</a:t>
                          </a:r>
                        </a:p>
                        <a:p>
                          <a:r>
                            <a:rPr lang="en-US" sz="1200" dirty="0"/>
                            <a:t>Curvature  </a:t>
                          </a:r>
                        </a:p>
                        <a:p>
                          <a:r>
                            <a:rPr lang="en-US" sz="1200" dirty="0"/>
                            <a:t>Medium Low / High </a:t>
                          </a:r>
                        </a:p>
                      </a:txBody>
                      <a:tcPr/>
                    </a:tc>
                    <a:tc>
                      <a:txBody>
                        <a:bodyPr/>
                        <a:lstStyle/>
                        <a:p>
                          <a:r>
                            <a:rPr lang="en-US" sz="1200" dirty="0"/>
                            <a:t>STwMN</a:t>
                          </a:r>
                        </a:p>
                      </a:txBody>
                      <a:tcPr/>
                    </a:tc>
                    <a:extLst>
                      <a:ext uri="{0D108BD9-81ED-4DB2-BD59-A6C34878D82A}">
                        <a16:rowId xmlns:a16="http://schemas.microsoft.com/office/drawing/2014/main" val="1754829656"/>
                      </a:ext>
                    </a:extLst>
                  </a:tr>
                  <a:tr h="468308">
                    <a:tc>
                      <a:txBody>
                        <a:bodyPr/>
                        <a:lstStyle/>
                        <a:p>
                          <a:r>
                            <a:rPr lang="en-US" sz="1200" dirty="0"/>
                            <a:t>8 - pixels</a:t>
                          </a:r>
                        </a:p>
                      </a:txBody>
                      <a:tcPr/>
                    </a:tc>
                    <a:tc>
                      <a:txBody>
                        <a:bodyPr/>
                        <a:lstStyle/>
                        <a:p>
                          <a:pPr algn="ctr"/>
                          <a:r>
                            <a:rPr lang="en-US" sz="1200" dirty="0"/>
                            <a:t>3</a:t>
                          </a:r>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200" i="1" dirty="0" smtClean="0">
                                        <a:latin typeface="Cambria Math" panose="02040503050406030204" pitchFamily="18" charset="0"/>
                                      </a:rPr>
                                    </m:ctrlPr>
                                  </m:sSupPr>
                                  <m:e>
                                    <m:r>
                                      <a:rPr lang="en-US" sz="1200" b="0" i="1" dirty="0" smtClean="0">
                                        <a:latin typeface="Cambria Math" panose="02040503050406030204" pitchFamily="18" charset="0"/>
                                      </a:rPr>
                                      <m:t>4</m:t>
                                    </m:r>
                                  </m:e>
                                  <m:sup>
                                    <m:r>
                                      <a:rPr lang="en-US" sz="1200" b="0" i="1" dirty="0" smtClean="0">
                                        <a:latin typeface="Cambria Math" panose="02040503050406030204" pitchFamily="18" charset="0"/>
                                      </a:rPr>
                                      <m:t>(</m:t>
                                    </m:r>
                                    <m:r>
                                      <a:rPr lang="en-US" sz="1200" b="0" i="1" dirty="0" smtClean="0">
                                        <a:latin typeface="Cambria Math" panose="02040503050406030204" pitchFamily="18" charset="0"/>
                                      </a:rPr>
                                      <m:t>1</m:t>
                                    </m:r>
                                    <m:r>
                                      <a:rPr lang="en-US" sz="1200" b="0" i="1" dirty="0" smtClean="0">
                                        <a:latin typeface="Cambria Math" panose="02040503050406030204" pitchFamily="18" charset="0"/>
                                      </a:rPr>
                                      <m:t>)</m:t>
                                    </m:r>
                                  </m:sup>
                                </m:sSup>
                              </m:oMath>
                            </m:oMathPara>
                          </a14:m>
                          <a:endParaRPr lang="en-US" sz="1200" dirty="0"/>
                        </a:p>
                      </a:txBody>
                      <a:tcPr/>
                    </a:tc>
                    <a:tc>
                      <a:txBody>
                        <a:bodyPr/>
                        <a:lstStyle/>
                        <a:p>
                          <a:pPr algn="ctr"/>
                          <a:r>
                            <a:rPr lang="en-US" sz="1200" dirty="0"/>
                            <a:t>3 / 5</a:t>
                          </a:r>
                        </a:p>
                      </a:txBody>
                      <a:tcPr/>
                    </a:tc>
                    <a:tc>
                      <a:txBody>
                        <a:bodyPr/>
                        <a:lstStyle/>
                        <a:p>
                          <a:pPr algn="ctr"/>
                          <a:r>
                            <a:rPr lang="en-US" sz="1200" dirty="0"/>
                            <a:t>3.5 / 8</a:t>
                          </a:r>
                        </a:p>
                      </a:txBody>
                      <a:tcPr/>
                    </a:tc>
                    <a:tc>
                      <a:txBody>
                        <a:bodyPr/>
                        <a:lstStyle/>
                        <a:p>
                          <a:pPr algn="ctr"/>
                          <a:r>
                            <a:rPr lang="en-US" sz="1200" dirty="0"/>
                            <a:t>3.5</a:t>
                          </a:r>
                        </a:p>
                      </a:txBody>
                      <a:tcPr/>
                    </a:tc>
                    <a:extLst>
                      <a:ext uri="{0D108BD9-81ED-4DB2-BD59-A6C34878D82A}">
                        <a16:rowId xmlns:a16="http://schemas.microsoft.com/office/drawing/2014/main" val="625489357"/>
                      </a:ext>
                    </a:extLst>
                  </a:tr>
                  <a:tr h="468308">
                    <a:tc>
                      <a:txBody>
                        <a:bodyPr/>
                        <a:lstStyle/>
                        <a:p>
                          <a:r>
                            <a:rPr lang="en-US" sz="1200" dirty="0"/>
                            <a:t>16 - pixels</a:t>
                          </a:r>
                        </a:p>
                      </a:txBody>
                      <a:tcPr/>
                    </a:tc>
                    <a:tc>
                      <a:txBody>
                        <a:bodyPr/>
                        <a:lstStyle/>
                        <a:p>
                          <a:pPr algn="ctr"/>
                          <a:r>
                            <a:rPr lang="en-US" sz="1200" dirty="0"/>
                            <a:t>2</a:t>
                          </a:r>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200" i="1" dirty="0" smtClean="0">
                                        <a:latin typeface="Cambria Math" panose="02040503050406030204" pitchFamily="18" charset="0"/>
                                      </a:rPr>
                                    </m:ctrlPr>
                                  </m:sSupPr>
                                  <m:e>
                                    <m:r>
                                      <a:rPr lang="en-US" sz="1200" b="0" i="1" dirty="0" smtClean="0">
                                        <a:latin typeface="Cambria Math" panose="02040503050406030204" pitchFamily="18" charset="0"/>
                                      </a:rPr>
                                      <m:t>2</m:t>
                                    </m:r>
                                    <m:r>
                                      <a:rPr lang="en-US" sz="1200" b="0" i="1" dirty="0" smtClean="0">
                                        <a:latin typeface="Cambria Math" panose="02040503050406030204" pitchFamily="18" charset="0"/>
                                      </a:rPr>
                                      <m:t>.</m:t>
                                    </m:r>
                                    <m:r>
                                      <a:rPr lang="en-US" sz="1200" b="0" i="1" dirty="0" smtClean="0">
                                        <a:latin typeface="Cambria Math" panose="02040503050406030204" pitchFamily="18" charset="0"/>
                                      </a:rPr>
                                      <m:t>5</m:t>
                                    </m:r>
                                  </m:e>
                                  <m:sup>
                                    <m:r>
                                      <a:rPr lang="en-US" sz="1200" b="0" i="1" dirty="0" smtClean="0">
                                        <a:latin typeface="Cambria Math" panose="02040503050406030204" pitchFamily="18" charset="0"/>
                                      </a:rPr>
                                      <m:t>(</m:t>
                                    </m:r>
                                    <m:r>
                                      <a:rPr lang="en-US" sz="1200" b="0" i="1" dirty="0" smtClean="0">
                                        <a:latin typeface="Cambria Math" panose="02040503050406030204" pitchFamily="18" charset="0"/>
                                      </a:rPr>
                                      <m:t>1</m:t>
                                    </m:r>
                                    <m:r>
                                      <a:rPr lang="en-US" sz="1200" b="0" i="1" dirty="0" smtClean="0">
                                        <a:latin typeface="Cambria Math" panose="02040503050406030204" pitchFamily="18" charset="0"/>
                                      </a:rPr>
                                      <m:t>)</m:t>
                                    </m:r>
                                  </m:sup>
                                </m:sSup>
                              </m:oMath>
                            </m:oMathPara>
                          </a14:m>
                          <a:endParaRPr lang="en-US" sz="1200" dirty="0"/>
                        </a:p>
                      </a:txBody>
                      <a:tcPr/>
                    </a:tc>
                    <a:tc>
                      <a:txBody>
                        <a:bodyPr/>
                        <a:lstStyle/>
                        <a:p>
                          <a:pPr algn="ctr"/>
                          <a:r>
                            <a:rPr lang="en-US" sz="1200" dirty="0"/>
                            <a:t>2.5 / 4.5</a:t>
                          </a:r>
                        </a:p>
                      </a:txBody>
                      <a:tcPr/>
                    </a:tc>
                    <a:tc>
                      <a:txBody>
                        <a:bodyPr/>
                        <a:lstStyle/>
                        <a:p>
                          <a:pPr algn="ctr"/>
                          <a:r>
                            <a:rPr lang="en-US" sz="1200" dirty="0"/>
                            <a:t>2.5 / 5</a:t>
                          </a:r>
                        </a:p>
                      </a:txBody>
                      <a:tcPr/>
                    </a:tc>
                    <a:tc>
                      <a:txBody>
                        <a:bodyPr/>
                        <a:lstStyle/>
                        <a:p>
                          <a:pPr algn="ctr"/>
                          <a:r>
                            <a:rPr lang="en-US" sz="1200" dirty="0"/>
                            <a:t>2.5</a:t>
                          </a:r>
                        </a:p>
                      </a:txBody>
                      <a:tcPr/>
                    </a:tc>
                    <a:extLst>
                      <a:ext uri="{0D108BD9-81ED-4DB2-BD59-A6C34878D82A}">
                        <a16:rowId xmlns:a16="http://schemas.microsoft.com/office/drawing/2014/main" val="3154684060"/>
                      </a:ext>
                    </a:extLst>
                  </a:tr>
                </a:tbl>
              </a:graphicData>
            </a:graphic>
          </p:graphicFrame>
        </mc:Choice>
        <mc:Fallback xmlns="">
          <p:graphicFrame>
            <p:nvGraphicFramePr>
              <p:cNvPr id="6" name="Table 2">
                <a:extLst>
                  <a:ext uri="{FF2B5EF4-FFF2-40B4-BE49-F238E27FC236}">
                    <a16:creationId xmlns:a16="http://schemas.microsoft.com/office/drawing/2014/main" id="{8D2F73F6-52E2-467B-813C-D32FE2807A91}"/>
                  </a:ext>
                </a:extLst>
              </p:cNvPr>
              <p:cNvGraphicFramePr>
                <a:graphicFrameLocks noGrp="1"/>
              </p:cNvGraphicFramePr>
              <p:nvPr>
                <p:extLst>
                  <p:ext uri="{D42A27DB-BD31-4B8C-83A1-F6EECF244321}">
                    <p14:modId xmlns:p14="http://schemas.microsoft.com/office/powerpoint/2010/main" val="3145413623"/>
                  </p:ext>
                </p:extLst>
              </p:nvPr>
            </p:nvGraphicFramePr>
            <p:xfrm>
              <a:off x="1946908" y="2511636"/>
              <a:ext cx="8644890" cy="1744927"/>
            </p:xfrm>
            <a:graphic>
              <a:graphicData uri="http://schemas.openxmlformats.org/drawingml/2006/table">
                <a:tbl>
                  <a:tblPr firstRow="1" firstCol="1" bandRow="1">
                    <a:tableStyleId>{5C22544A-7EE6-4342-B048-85BDC9FD1C3A}</a:tableStyleId>
                  </a:tblPr>
                  <a:tblGrid>
                    <a:gridCol w="1440815">
                      <a:extLst>
                        <a:ext uri="{9D8B030D-6E8A-4147-A177-3AD203B41FA5}">
                          <a16:colId xmlns:a16="http://schemas.microsoft.com/office/drawing/2014/main" val="1331920406"/>
                        </a:ext>
                      </a:extLst>
                    </a:gridCol>
                    <a:gridCol w="1440815">
                      <a:extLst>
                        <a:ext uri="{9D8B030D-6E8A-4147-A177-3AD203B41FA5}">
                          <a16:colId xmlns:a16="http://schemas.microsoft.com/office/drawing/2014/main" val="1945238589"/>
                        </a:ext>
                      </a:extLst>
                    </a:gridCol>
                    <a:gridCol w="1440815">
                      <a:extLst>
                        <a:ext uri="{9D8B030D-6E8A-4147-A177-3AD203B41FA5}">
                          <a16:colId xmlns:a16="http://schemas.microsoft.com/office/drawing/2014/main" val="1430881598"/>
                        </a:ext>
                      </a:extLst>
                    </a:gridCol>
                    <a:gridCol w="1440815">
                      <a:extLst>
                        <a:ext uri="{9D8B030D-6E8A-4147-A177-3AD203B41FA5}">
                          <a16:colId xmlns:a16="http://schemas.microsoft.com/office/drawing/2014/main" val="1095739803"/>
                        </a:ext>
                      </a:extLst>
                    </a:gridCol>
                    <a:gridCol w="1440815">
                      <a:extLst>
                        <a:ext uri="{9D8B030D-6E8A-4147-A177-3AD203B41FA5}">
                          <a16:colId xmlns:a16="http://schemas.microsoft.com/office/drawing/2014/main" val="2275856940"/>
                        </a:ext>
                      </a:extLst>
                    </a:gridCol>
                    <a:gridCol w="1440815">
                      <a:extLst>
                        <a:ext uri="{9D8B030D-6E8A-4147-A177-3AD203B41FA5}">
                          <a16:colId xmlns:a16="http://schemas.microsoft.com/office/drawing/2014/main" val="3124830990"/>
                        </a:ext>
                      </a:extLst>
                    </a:gridCol>
                  </a:tblGrid>
                  <a:tr h="808311">
                    <a:tc>
                      <a:txBody>
                        <a:bodyPr/>
                        <a:lstStyle/>
                        <a:p>
                          <a:endParaRPr lang="en-US" sz="1200" dirty="0"/>
                        </a:p>
                      </a:txBody>
                      <a:tcPr/>
                    </a:tc>
                    <a:tc>
                      <a:txBody>
                        <a:bodyPr/>
                        <a:lstStyle/>
                        <a:p>
                          <a:r>
                            <a:rPr lang="en-US" sz="1200" dirty="0"/>
                            <a:t>ST1</a:t>
                          </a:r>
                        </a:p>
                      </a:txBody>
                      <a:tcPr/>
                    </a:tc>
                    <a:tc>
                      <a:txBody>
                        <a:bodyPr/>
                        <a:lstStyle/>
                        <a:p>
                          <a:r>
                            <a:rPr lang="en-US" sz="1200" dirty="0"/>
                            <a:t>ST2</a:t>
                          </a:r>
                        </a:p>
                      </a:txBody>
                      <a:tcPr/>
                    </a:tc>
                    <a:tc>
                      <a:txBody>
                        <a:bodyPr/>
                        <a:lstStyle/>
                        <a:p>
                          <a:r>
                            <a:rPr lang="en-US" sz="1200" dirty="0"/>
                            <a:t>CT1</a:t>
                          </a:r>
                        </a:p>
                        <a:p>
                          <a:r>
                            <a:rPr lang="en-US" sz="1200" dirty="0"/>
                            <a:t>Curvature  </a:t>
                          </a:r>
                        </a:p>
                        <a:p>
                          <a:r>
                            <a:rPr lang="en-US" sz="1200" dirty="0"/>
                            <a:t>Medium Low / High </a:t>
                          </a:r>
                        </a:p>
                      </a:txBody>
                      <a:tcPr/>
                    </a:tc>
                    <a:tc>
                      <a:txBody>
                        <a:bodyPr/>
                        <a:lstStyle/>
                        <a:p>
                          <a:r>
                            <a:rPr lang="en-US" sz="1200" dirty="0"/>
                            <a:t>CT2</a:t>
                          </a:r>
                        </a:p>
                        <a:p>
                          <a:r>
                            <a:rPr lang="en-US" sz="1200" dirty="0"/>
                            <a:t>Curvature  </a:t>
                          </a:r>
                        </a:p>
                        <a:p>
                          <a:r>
                            <a:rPr lang="en-US" sz="1200" dirty="0"/>
                            <a:t>Medium Low / High </a:t>
                          </a:r>
                        </a:p>
                      </a:txBody>
                      <a:tcPr/>
                    </a:tc>
                    <a:tc>
                      <a:txBody>
                        <a:bodyPr/>
                        <a:lstStyle/>
                        <a:p>
                          <a:r>
                            <a:rPr lang="en-US" sz="1200" dirty="0"/>
                            <a:t>STwMN</a:t>
                          </a:r>
                        </a:p>
                      </a:txBody>
                      <a:tcPr/>
                    </a:tc>
                    <a:extLst>
                      <a:ext uri="{0D108BD9-81ED-4DB2-BD59-A6C34878D82A}">
                        <a16:rowId xmlns:a16="http://schemas.microsoft.com/office/drawing/2014/main" val="1754829656"/>
                      </a:ext>
                    </a:extLst>
                  </a:tr>
                  <a:tr h="468308">
                    <a:tc>
                      <a:txBody>
                        <a:bodyPr/>
                        <a:lstStyle/>
                        <a:p>
                          <a:r>
                            <a:rPr lang="en-US" sz="1200" dirty="0"/>
                            <a:t>8 - pixels</a:t>
                          </a:r>
                        </a:p>
                      </a:txBody>
                      <a:tcPr/>
                    </a:tc>
                    <a:tc>
                      <a:txBody>
                        <a:bodyPr/>
                        <a:lstStyle/>
                        <a:p>
                          <a:pPr algn="ctr"/>
                          <a:r>
                            <a:rPr lang="en-US" sz="1200" dirty="0"/>
                            <a:t>3</a:t>
                          </a:r>
                        </a:p>
                      </a:txBody>
                      <a:tcPr/>
                    </a:tc>
                    <a:tc>
                      <a:txBody>
                        <a:bodyPr/>
                        <a:lstStyle/>
                        <a:p>
                          <a:endParaRPr lang="en-US"/>
                        </a:p>
                      </a:txBody>
                      <a:tcPr>
                        <a:blipFill>
                          <a:blip r:embed="rId3"/>
                          <a:stretch>
                            <a:fillRect l="-200000" t="-175325" r="-300844" b="-102597"/>
                          </a:stretch>
                        </a:blipFill>
                      </a:tcPr>
                    </a:tc>
                    <a:tc>
                      <a:txBody>
                        <a:bodyPr/>
                        <a:lstStyle/>
                        <a:p>
                          <a:pPr algn="ctr"/>
                          <a:r>
                            <a:rPr lang="en-US" sz="1200" dirty="0"/>
                            <a:t>3 / 5</a:t>
                          </a:r>
                        </a:p>
                      </a:txBody>
                      <a:tcPr/>
                    </a:tc>
                    <a:tc>
                      <a:txBody>
                        <a:bodyPr/>
                        <a:lstStyle/>
                        <a:p>
                          <a:pPr algn="ctr"/>
                          <a:r>
                            <a:rPr lang="en-US" sz="1200" dirty="0"/>
                            <a:t>3.5 / 8</a:t>
                          </a:r>
                        </a:p>
                      </a:txBody>
                      <a:tcPr/>
                    </a:tc>
                    <a:tc>
                      <a:txBody>
                        <a:bodyPr/>
                        <a:lstStyle/>
                        <a:p>
                          <a:pPr algn="ctr"/>
                          <a:r>
                            <a:rPr lang="en-US" sz="1200" dirty="0"/>
                            <a:t>3.5</a:t>
                          </a:r>
                        </a:p>
                      </a:txBody>
                      <a:tcPr/>
                    </a:tc>
                    <a:extLst>
                      <a:ext uri="{0D108BD9-81ED-4DB2-BD59-A6C34878D82A}">
                        <a16:rowId xmlns:a16="http://schemas.microsoft.com/office/drawing/2014/main" val="625489357"/>
                      </a:ext>
                    </a:extLst>
                  </a:tr>
                  <a:tr h="468308">
                    <a:tc>
                      <a:txBody>
                        <a:bodyPr/>
                        <a:lstStyle/>
                        <a:p>
                          <a:r>
                            <a:rPr lang="en-US" sz="1200" dirty="0"/>
                            <a:t>16 - pixels</a:t>
                          </a:r>
                        </a:p>
                      </a:txBody>
                      <a:tcPr/>
                    </a:tc>
                    <a:tc>
                      <a:txBody>
                        <a:bodyPr/>
                        <a:lstStyle/>
                        <a:p>
                          <a:pPr algn="ctr"/>
                          <a:r>
                            <a:rPr lang="en-US" sz="1200" dirty="0"/>
                            <a:t>2</a:t>
                          </a:r>
                        </a:p>
                      </a:txBody>
                      <a:tcPr/>
                    </a:tc>
                    <a:tc>
                      <a:txBody>
                        <a:bodyPr/>
                        <a:lstStyle/>
                        <a:p>
                          <a:endParaRPr lang="en-US"/>
                        </a:p>
                      </a:txBody>
                      <a:tcPr>
                        <a:blipFill>
                          <a:blip r:embed="rId3"/>
                          <a:stretch>
                            <a:fillRect l="-200000" t="-275325" r="-300844" b="-2597"/>
                          </a:stretch>
                        </a:blipFill>
                      </a:tcPr>
                    </a:tc>
                    <a:tc>
                      <a:txBody>
                        <a:bodyPr/>
                        <a:lstStyle/>
                        <a:p>
                          <a:pPr algn="ctr"/>
                          <a:r>
                            <a:rPr lang="en-US" sz="1200" dirty="0"/>
                            <a:t>2.5 / 4.5</a:t>
                          </a:r>
                        </a:p>
                      </a:txBody>
                      <a:tcPr/>
                    </a:tc>
                    <a:tc>
                      <a:txBody>
                        <a:bodyPr/>
                        <a:lstStyle/>
                        <a:p>
                          <a:pPr algn="ctr"/>
                          <a:r>
                            <a:rPr lang="en-US" sz="1200" dirty="0"/>
                            <a:t>2.5 / 5</a:t>
                          </a:r>
                        </a:p>
                      </a:txBody>
                      <a:tcPr/>
                    </a:tc>
                    <a:tc>
                      <a:txBody>
                        <a:bodyPr/>
                        <a:lstStyle/>
                        <a:p>
                          <a:pPr algn="ctr"/>
                          <a:r>
                            <a:rPr lang="en-US" sz="1200" dirty="0"/>
                            <a:t>2.5</a:t>
                          </a:r>
                        </a:p>
                      </a:txBody>
                      <a:tcPr/>
                    </a:tc>
                    <a:extLst>
                      <a:ext uri="{0D108BD9-81ED-4DB2-BD59-A6C34878D82A}">
                        <a16:rowId xmlns:a16="http://schemas.microsoft.com/office/drawing/2014/main" val="3154684060"/>
                      </a:ext>
                    </a:extLst>
                  </a:tr>
                </a:tbl>
              </a:graphicData>
            </a:graphic>
          </p:graphicFrame>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D5413A0C-3483-4E50-A7F1-BE08B1C6D847}"/>
                  </a:ext>
                </a:extLst>
              </p:cNvPr>
              <p:cNvSpPr/>
              <p:nvPr/>
            </p:nvSpPr>
            <p:spPr>
              <a:xfrm>
                <a:off x="2813049" y="4346364"/>
                <a:ext cx="6516207" cy="1006301"/>
              </a:xfrm>
              <a:prstGeom prst="rect">
                <a:avLst/>
              </a:prstGeom>
            </p:spPr>
            <p:txBody>
              <a:bodyPr wrap="none">
                <a:spAutoFit/>
              </a:bodyPr>
              <a:lstStyle/>
              <a:p>
                <a14:m>
                  <m:oMath xmlns:m="http://schemas.openxmlformats.org/officeDocument/2006/math">
                    <m:sSub>
                      <m:sSubPr>
                        <m:ctrlPr>
                          <a:rPr lang="en-US" i="1">
                            <a:latin typeface="Cambria Math" panose="020405030504060302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𝑆𝑁𝑅</m:t>
                        </m:r>
                      </m:e>
                      <m:sub>
                        <m:r>
                          <a:rPr lang="en-US" i="1">
                            <a:latin typeface="Cambria Math" panose="02040503050406030204" pitchFamily="18" charset="0"/>
                            <a:ea typeface="Times New Roman" panose="02020603050405020304" pitchFamily="18" charset="0"/>
                            <a:cs typeface="David" panose="020E0502060401010101" pitchFamily="34" charset="-79"/>
                          </a:rPr>
                          <m:t>𝑝𝑑</m:t>
                        </m:r>
                        <m:r>
                          <a:rPr lang="en-US" i="1">
                            <a:latin typeface="Cambria Math" panose="02040503050406030204" pitchFamily="18" charset="0"/>
                            <a:ea typeface="Times New Roman" panose="02020603050405020304" pitchFamily="18" charset="0"/>
                            <a:cs typeface="David" panose="020E0502060401010101" pitchFamily="34" charset="-79"/>
                          </a:rPr>
                          <m:t>=</m:t>
                        </m:r>
                        <m:r>
                          <a:rPr lang="en-US" i="1">
                            <a:latin typeface="Cambria Math" panose="02040503050406030204" pitchFamily="18" charset="0"/>
                            <a:ea typeface="Times New Roman" panose="02020603050405020304" pitchFamily="18" charset="0"/>
                            <a:cs typeface="David" panose="020E0502060401010101" pitchFamily="34" charset="-79"/>
                          </a:rPr>
                          <m:t>100</m:t>
                        </m:r>
                        <m:r>
                          <a:rPr lang="en-US" i="1">
                            <a:latin typeface="Cambria Math" panose="02040503050406030204" pitchFamily="18" charset="0"/>
                            <a:ea typeface="Times New Roman" panose="02020603050405020304" pitchFamily="18" charset="0"/>
                            <a:cs typeface="David" panose="020E0502060401010101" pitchFamily="34" charset="-79"/>
                          </a:rPr>
                          <m:t>%</m:t>
                        </m:r>
                      </m:sub>
                    </m:sSub>
                  </m:oMath>
                </a14:m>
                <a:r>
                  <a:rPr lang="en-US" dirty="0">
                    <a:latin typeface="David" panose="020E0502060401010101" pitchFamily="34" charset="-79"/>
                    <a:ea typeface="Times New Roman" panose="02020603050405020304" pitchFamily="18" charset="0"/>
                  </a:rPr>
                  <a:t> (100% tracking PD at Max. SNR ) for trajectories types.</a:t>
                </a:r>
              </a:p>
              <a:p>
                <a:endParaRPr lang="en-US" sz="1100" dirty="0">
                  <a:effectLst/>
                  <a:latin typeface="David" panose="020E0502060401010101" pitchFamily="34" charset="-79"/>
                  <a:ea typeface="Times New Roman" panose="02020603050405020304" pitchFamily="18" charset="0"/>
                </a:endParaRPr>
              </a:p>
              <a:p>
                <a:pPr marL="228600" indent="-228600">
                  <a:buAutoNum type="arabicParenBoth"/>
                </a:pPr>
                <a:r>
                  <a:rPr lang="en-US" sz="1100" dirty="0">
                    <a:effectLst/>
                    <a:latin typeface="David" panose="020E0502060401010101" pitchFamily="34" charset="-79"/>
                    <a:ea typeface="Times New Roman" panose="02020603050405020304" pitchFamily="18" charset="0"/>
                    <a:hlinkClick r:id="rId4" action="ppaction://hlinksldjump"/>
                  </a:rPr>
                  <a:t>regular resolution </a:t>
                </a:r>
                <a:r>
                  <a:rPr lang="en-US" sz="1100" dirty="0">
                    <a:effectLst/>
                    <a:latin typeface="David" panose="020E0502060401010101" pitchFamily="34" charset="-79"/>
                    <a:ea typeface="Times New Roman" panose="02020603050405020304" pitchFamily="18" charset="0"/>
                  </a:rPr>
                  <a:t>– 5 (8-pixels) , 3 (16 – pixels0</a:t>
                </a:r>
                <a:endParaRPr lang="en-US" sz="1100" dirty="0">
                  <a:latin typeface="David" panose="020E0502060401010101" pitchFamily="34" charset="-79"/>
                </a:endParaRPr>
              </a:p>
              <a:p>
                <a:pPr marL="342900" indent="-342900">
                  <a:buAutoNum type="arabicParenBoth"/>
                </a:pPr>
                <a:endParaRPr lang="en-US" dirty="0"/>
              </a:p>
            </p:txBody>
          </p:sp>
        </mc:Choice>
        <mc:Fallback xmlns="">
          <p:sp>
            <p:nvSpPr>
              <p:cNvPr id="2" name="Rectangle 1">
                <a:extLst>
                  <a:ext uri="{FF2B5EF4-FFF2-40B4-BE49-F238E27FC236}">
                    <a16:creationId xmlns:a16="http://schemas.microsoft.com/office/drawing/2014/main" id="{D5413A0C-3483-4E50-A7F1-BE08B1C6D847}"/>
                  </a:ext>
                </a:extLst>
              </p:cNvPr>
              <p:cNvSpPr>
                <a:spLocks noRot="1" noChangeAspect="1" noMove="1" noResize="1" noEditPoints="1" noAdjustHandles="1" noChangeArrowheads="1" noChangeShapeType="1" noTextEdit="1"/>
              </p:cNvSpPr>
              <p:nvPr/>
            </p:nvSpPr>
            <p:spPr>
              <a:xfrm>
                <a:off x="2813049" y="4346364"/>
                <a:ext cx="6516207" cy="1006301"/>
              </a:xfrm>
              <a:prstGeom prst="rect">
                <a:avLst/>
              </a:prstGeom>
              <a:blipFill>
                <a:blip r:embed="rId5"/>
                <a:stretch>
                  <a:fillRect t="-2424" r="-94"/>
                </a:stretch>
              </a:blipFill>
            </p:spPr>
            <p:txBody>
              <a:bodyPr/>
              <a:lstStyle/>
              <a:p>
                <a:r>
                  <a:rPr lang="en-US">
                    <a:noFill/>
                  </a:rPr>
                  <a:t> </a:t>
                </a:r>
              </a:p>
            </p:txBody>
          </p:sp>
        </mc:Fallback>
      </mc:AlternateContent>
      <p:sp>
        <p:nvSpPr>
          <p:cNvPr id="7" name="Star: 4 Points 6">
            <a:hlinkClick r:id="rId6" action="ppaction://hlinksldjump"/>
            <a:extLst>
              <a:ext uri="{FF2B5EF4-FFF2-40B4-BE49-F238E27FC236}">
                <a16:creationId xmlns:a16="http://schemas.microsoft.com/office/drawing/2014/main" id="{1E781402-EC30-49DF-9BB5-4888C292BEAB}"/>
              </a:ext>
            </a:extLst>
          </p:cNvPr>
          <p:cNvSpPr/>
          <p:nvPr/>
        </p:nvSpPr>
        <p:spPr>
          <a:xfrm>
            <a:off x="1259679" y="1970170"/>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4 Points 7">
            <a:hlinkClick r:id="rId7" action="ppaction://hlinksldjump"/>
            <a:extLst>
              <a:ext uri="{FF2B5EF4-FFF2-40B4-BE49-F238E27FC236}">
                <a16:creationId xmlns:a16="http://schemas.microsoft.com/office/drawing/2014/main" id="{E09786D6-FD37-4A3D-B73A-5606F6C2B199}"/>
              </a:ext>
            </a:extLst>
          </p:cNvPr>
          <p:cNvSpPr/>
          <p:nvPr/>
        </p:nvSpPr>
        <p:spPr>
          <a:xfrm>
            <a:off x="2123279" y="1970170"/>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83393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Dynamic SHAS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B0CADE45-0F89-475C-A684-8CA1F7558206}"/>
                  </a:ext>
                </a:extLst>
              </p:cNvPr>
              <p:cNvSpPr/>
              <p:nvPr/>
            </p:nvSpPr>
            <p:spPr>
              <a:xfrm>
                <a:off x="-1" y="1177124"/>
                <a:ext cx="6096000" cy="5204310"/>
              </a:xfrm>
              <a:prstGeom prst="rect">
                <a:avLst/>
              </a:prstGeom>
            </p:spPr>
            <p:txBody>
              <a:bodyPr>
                <a:spAutoFit/>
              </a:bodyPr>
              <a:lstStyle/>
              <a:p>
                <a:pPr algn="just">
                  <a:lnSpc>
                    <a:spcPct val="127000"/>
                  </a:lnSpc>
                  <a:spcAft>
                    <a:spcPts val="20"/>
                  </a:spcAft>
                </a:pPr>
                <a:r>
                  <a:rPr lang="en-US" sz="900" i="1" dirty="0">
                    <a:latin typeface="Calibri" panose="020F0502020204030204" pitchFamily="34" charset="0"/>
                    <a:ea typeface="Times New Roman" panose="02020603050405020304" pitchFamily="18" charset="0"/>
                    <a:cs typeface="Arial" panose="020B0604020202020204" pitchFamily="34" charset="0"/>
                  </a:rPr>
                  <a:t>//The initial window position is defined according to the position of the first trajectory segment mid-point</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27000"/>
                  </a:lnSpc>
                  <a:spcAft>
                    <a:spcPts val="20"/>
                  </a:spcAft>
                </a:pPr>
                <a:r>
                  <a:rPr lang="en-US" sz="900" i="1" dirty="0" err="1">
                    <a:effectLst/>
                    <a:latin typeface="Calibri" panose="020F0502020204030204" pitchFamily="34" charset="0"/>
                    <a:ea typeface="Times New Roman" panose="02020603050405020304" pitchFamily="18" charset="0"/>
                    <a:cs typeface="Arial" panose="020B0604020202020204" pitchFamily="34" charset="0"/>
                  </a:rPr>
                  <a:t>InitMidPtPos</a:t>
                </a:r>
                <a:r>
                  <a:rPr lang="en-US" sz="900" i="1" dirty="0">
                    <a:effectLst/>
                    <a:latin typeface="Calibri" panose="020F0502020204030204" pitchFamily="34" charset="0"/>
                    <a:ea typeface="Times New Roman" panose="02020603050405020304" pitchFamily="18" charset="0"/>
                    <a:cs typeface="Arial" panose="020B0604020202020204" pitchFamily="34" charset="0"/>
                  </a:rPr>
                  <a:t> =  T</a:t>
                </a:r>
                <a14:m>
                  <m:oMath xmlns:m="http://schemas.openxmlformats.org/officeDocument/2006/math">
                    <m:r>
                      <a:rPr lang="en-US" sz="900" i="1">
                        <a:effectLst/>
                        <a:latin typeface="Cambria Math" panose="02040503050406030204" pitchFamily="18" charset="0"/>
                        <a:ea typeface="Times New Roman" panose="02020603050405020304" pitchFamily="18" charset="0"/>
                        <a:cs typeface="Arial" panose="020B0604020202020204" pitchFamily="34" charset="0"/>
                      </a:rPr>
                      <m:t>h</m:t>
                    </m:r>
                    <m:r>
                      <a:rPr lang="en-US" sz="900" i="1">
                        <a:effectLst/>
                        <a:latin typeface="Cambria Math" panose="02040503050406030204" pitchFamily="18" charset="0"/>
                        <a:ea typeface="Times New Roman" panose="02020603050405020304" pitchFamily="18" charset="0"/>
                        <a:cs typeface="Arial" panose="020B0604020202020204" pitchFamily="34" charset="0"/>
                      </a:rPr>
                      <m:t>𝑒</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𝑝𝑜𝑠𝑡𝑖𝑡𝑖𝑜𝑛</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𝑜𝑓</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𝑡</m:t>
                    </m:r>
                    <m:r>
                      <a:rPr lang="en-US" sz="900" i="1">
                        <a:effectLst/>
                        <a:latin typeface="Cambria Math" panose="02040503050406030204" pitchFamily="18" charset="0"/>
                        <a:ea typeface="Times New Roman" panose="02020603050405020304" pitchFamily="18" charset="0"/>
                        <a:cs typeface="Arial" panose="020B0604020202020204" pitchFamily="34" charset="0"/>
                      </a:rPr>
                      <m:t>h</m:t>
                    </m:r>
                    <m:r>
                      <a:rPr lang="en-US" sz="900" i="1">
                        <a:effectLst/>
                        <a:latin typeface="Cambria Math" panose="02040503050406030204" pitchFamily="18" charset="0"/>
                        <a:ea typeface="Times New Roman" panose="02020603050405020304" pitchFamily="18" charset="0"/>
                        <a:cs typeface="Arial" panose="020B0604020202020204" pitchFamily="34" charset="0"/>
                      </a:rPr>
                      <m:t>𝑒</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𝑓𝑖𝑟𝑠𝑡</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𝑡𝑟𝑎𝑗𝑒𝑐𝑡𝑜𝑟𝑦</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𝑠𝑒𝑔𝑚𝑒𝑛𝑡</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𝑚𝑖𝑑</m:t>
                    </m:r>
                    <m:r>
                      <a:rPr lang="en-US" sz="900" i="1">
                        <a:effectLst/>
                        <a:latin typeface="Cambria Math" panose="02040503050406030204" pitchFamily="18" charset="0"/>
                        <a:ea typeface="Times New Roman" panose="02020603050405020304" pitchFamily="18" charset="0"/>
                        <a:cs typeface="Arial" panose="020B0604020202020204" pitchFamily="34" charset="0"/>
                      </a:rPr>
                      <m:t>.</m:t>
                    </m:r>
                    <m:r>
                      <a:rPr lang="en-US" sz="900" i="1">
                        <a:effectLst/>
                        <a:latin typeface="Cambria Math" panose="02040503050406030204" pitchFamily="18" charset="0"/>
                        <a:ea typeface="Times New Roman" panose="02020603050405020304" pitchFamily="18" charset="0"/>
                        <a:cs typeface="Arial" panose="020B0604020202020204" pitchFamily="34" charset="0"/>
                      </a:rPr>
                      <m:t>𝑝𝑜𝑖𝑛𝑡</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oMath>
                </a14:m>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a:lnSpc>
                    <a:spcPct val="150000"/>
                  </a:lnSpc>
                </a:pPr>
                <a:r>
                  <a:rPr lang="en-US" sz="900" i="1" dirty="0">
                    <a:effectLst/>
                    <a:latin typeface="Cambria Math" panose="02040503050406030204" pitchFamily="18" charset="0"/>
                    <a:ea typeface="Times New Roman" panose="02020603050405020304" pitchFamily="18" charset="0"/>
                    <a:cs typeface="Arial" panose="020B0604020202020204" pitchFamily="34" charset="0"/>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a:lnSpc>
                    <a:spcPct val="150000"/>
                  </a:lnSpc>
                </a:pPr>
                <a:r>
                  <a:rPr lang="en-US" sz="900" i="1" dirty="0">
                    <a:effectLst/>
                    <a:latin typeface="Cambria Math" panose="02040503050406030204" pitchFamily="18" charset="0"/>
                    <a:ea typeface="Times New Roman" panose="02020603050405020304" pitchFamily="18" charset="0"/>
                    <a:cs typeface="Arial" panose="020B0604020202020204" pitchFamily="34" charset="0"/>
                  </a:rPr>
                  <a:t>//</a:t>
                </a:r>
                <a:r>
                  <a:rPr lang="en-US" sz="900" i="1" dirty="0">
                    <a:effectLst/>
                    <a:latin typeface="Calibri" panose="020F0502020204030204" pitchFamily="34" charset="0"/>
                    <a:ea typeface="Times New Roman" panose="02020603050405020304" pitchFamily="18" charset="0"/>
                    <a:cs typeface="Arial" panose="020B0604020202020204" pitchFamily="34" charset="0"/>
                  </a:rPr>
                  <a:t>The offset between the mid-point of the segment presented by the maximum coefficient to the window center</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a:lnSpc>
                    <a:spcPct val="150000"/>
                  </a:lnSpc>
                </a:pPr>
                <a:r>
                  <a:rPr lang="en-US" sz="900" i="1" dirty="0" err="1">
                    <a:effectLst/>
                    <a:latin typeface="Calibri" panose="020F0502020204030204" pitchFamily="34" charset="0"/>
                    <a:ea typeface="Times New Roman" panose="02020603050405020304" pitchFamily="18" charset="0"/>
                    <a:cs typeface="Arial" panose="020B0604020202020204" pitchFamily="34" charset="0"/>
                  </a:rPr>
                  <a:t>midPtOffset</a:t>
                </a:r>
                <a:r>
                  <a:rPr lang="en-US" sz="900" i="1" dirty="0">
                    <a:effectLst/>
                    <a:latin typeface="Calibri" panose="020F0502020204030204" pitchFamily="34" charset="0"/>
                    <a:ea typeface="Times New Roman" panose="02020603050405020304" pitchFamily="18" charset="0"/>
                    <a:cs typeface="Arial" panose="020B0604020202020204" pitchFamily="34" charset="0"/>
                  </a:rPr>
                  <a:t> = 0;</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a:lnSpc>
                    <a:spcPct val="150000"/>
                  </a:lnSpc>
                </a:pPr>
                <a:r>
                  <a:rPr lang="en-US" sz="900" i="1" dirty="0">
                    <a:effectLst/>
                    <a:latin typeface="Cambria Math" panose="02040503050406030204" pitchFamily="18" charset="0"/>
                    <a:ea typeface="Times New Roman" panose="02020603050405020304" pitchFamily="18" charset="0"/>
                    <a:cs typeface="Arial" panose="020B0604020202020204" pitchFamily="34" charset="0"/>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342900" lvl="0" indent="-3429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for each trajectory and for each SNR</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742950" lvl="1" indent="-28575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Create M = 100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Monta</a:t>
                </a:r>
                <a:r>
                  <a:rPr lang="en-US" sz="900" i="1" dirty="0">
                    <a:effectLst/>
                    <a:latin typeface="Calibri" panose="020F0502020204030204" pitchFamily="34" charset="0"/>
                    <a:ea typeface="Times New Roman" panose="02020603050405020304" pitchFamily="18" charset="0"/>
                    <a:cs typeface="David" panose="020E0502060401010101" pitchFamily="34" charset="-79"/>
                  </a:rPr>
                  <a:t> Carlo trails) of padded trajectory Images with AWGN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742950" lvl="1" indent="-285750">
                  <a:lnSpc>
                    <a:spcPct val="150000"/>
                  </a:lnSpc>
                  <a:buFont typeface="+mj-lt"/>
                  <a:buAutoNum type="arabicPeriod" startAt="2"/>
                </a:pPr>
                <a:r>
                  <a:rPr lang="en-US" sz="900" i="1" dirty="0">
                    <a:effectLst/>
                    <a:latin typeface="Calibri" panose="020F0502020204030204" pitchFamily="34" charset="0"/>
                    <a:ea typeface="Times New Roman" panose="02020603050405020304" pitchFamily="18" charset="0"/>
                    <a:cs typeface="David" panose="020E0502060401010101" pitchFamily="34" charset="-79"/>
                  </a:rPr>
                  <a:t>for each trail m out of M</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143000" lvl="2" indent="-228600">
                  <a:lnSpc>
                    <a:spcPct val="150000"/>
                  </a:lnSpc>
                  <a:buFont typeface="+mj-lt"/>
                  <a:buAutoNum type="arabicPeriod"/>
                </a:pPr>
                <a14:m>
                  <m:oMath xmlns:m="http://schemas.openxmlformats.org/officeDocument/2006/math">
                    <m:r>
                      <a:rPr lang="en-US" sz="900" i="1">
                        <a:effectLst/>
                        <a:latin typeface="Cambria Math" panose="02040503050406030204" pitchFamily="18" charset="0"/>
                        <a:ea typeface="Times New Roman" panose="02020603050405020304" pitchFamily="18" charset="0"/>
                        <a:cs typeface="Calibri" panose="020F0502020204030204" pitchFamily="34" charset="0"/>
                      </a:rPr>
                      <m:t>𝜒</m:t>
                    </m:r>
                    <m:r>
                      <a:rPr lang="en-US" sz="900" i="1">
                        <a:effectLst/>
                        <a:latin typeface="Cambria Math" panose="02040503050406030204" pitchFamily="18" charset="0"/>
                        <a:ea typeface="Times New Roman" panose="02020603050405020304" pitchFamily="18" charset="0"/>
                        <a:cs typeface="Calibri" panose="020F0502020204030204" pitchFamily="34" charset="0"/>
                      </a:rPr>
                      <m:t>𝑓</m:t>
                    </m:r>
                  </m:oMath>
                </a14:m>
                <a:r>
                  <a:rPr lang="en-US" sz="900" i="1" dirty="0">
                    <a:effectLst/>
                    <a:latin typeface="Calibri" panose="020F0502020204030204" pitchFamily="34" charset="0"/>
                    <a:ea typeface="Times New Roman" panose="02020603050405020304" pitchFamily="18" charset="0"/>
                    <a:cs typeface="David" panose="020E0502060401010101" pitchFamily="34" charset="-79"/>
                  </a:rPr>
                  <a:t>  =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Initilize</a:t>
                </a:r>
                <a:r>
                  <a:rPr lang="en-US" sz="900" i="1" dirty="0">
                    <a:effectLst/>
                    <a:latin typeface="Calibri" panose="020F0502020204030204" pitchFamily="34" charset="0"/>
                    <a:ea typeface="Times New Roman" panose="02020603050405020304" pitchFamily="18" charset="0"/>
                    <a:cs typeface="David" panose="020E0502060401010101" pitchFamily="34" charset="-79"/>
                  </a:rPr>
                  <a:t> a 3D Dynamic SHAS according to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InitMidPtPos</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143000" lvl="2" indent="-228600">
                  <a:lnSpc>
                    <a:spcPct val="150000"/>
                  </a:lnSpc>
                  <a:buFont typeface="+mj-lt"/>
                  <a:buAutoNum type="arabicPeriod"/>
                </a:pPr>
                <a:r>
                  <a:rPr lang="en-US" sz="900" i="1" dirty="0" err="1">
                    <a:effectLst/>
                    <a:latin typeface="Calibri" panose="020F0502020204030204" pitchFamily="34" charset="0"/>
                    <a:ea typeface="Times New Roman" panose="02020603050405020304" pitchFamily="18" charset="0"/>
                    <a:cs typeface="David" panose="020E0502060401010101" pitchFamily="34" charset="-79"/>
                  </a:rPr>
                  <a:t>Max.Coeff</a:t>
                </a:r>
                <a:r>
                  <a:rPr lang="en-US" sz="900" i="1" dirty="0">
                    <a:effectLst/>
                    <a:latin typeface="Calibri" panose="020F0502020204030204" pitchFamily="34" charset="0"/>
                    <a:ea typeface="Times New Roman" panose="02020603050405020304" pitchFamily="18" charset="0"/>
                    <a:cs typeface="David" panose="020E0502060401010101" pitchFamily="34" charset="-79"/>
                  </a:rPr>
                  <a:t> = </a:t>
                </a:r>
                <a14:m>
                  <m:oMath xmlns:m="http://schemas.openxmlformats.org/officeDocument/2006/math">
                    <m:r>
                      <a:rPr lang="en-US" sz="900" i="1">
                        <a:effectLst/>
                        <a:latin typeface="Cambria Math" panose="02040503050406030204" pitchFamily="18" charset="0"/>
                        <a:ea typeface="Times New Roman" panose="02020603050405020304" pitchFamily="18" charset="0"/>
                        <a:cs typeface="Calibri" panose="020F0502020204030204" pitchFamily="34" charset="0"/>
                      </a:rPr>
                      <m:t>𝑚𝑎𝑥</m:t>
                    </m:r>
                    <m:d>
                      <m:dPr>
                        <m:ctrlPr>
                          <a:rPr lang="en-US" sz="900" i="1">
                            <a:effectLst/>
                            <a:latin typeface="Cambria Math" panose="02040503050406030204" pitchFamily="18" charset="0"/>
                            <a:ea typeface="Times New Roman" panose="02020603050405020304" pitchFamily="18" charset="0"/>
                            <a:cs typeface="Calibri" panose="020F0502020204030204" pitchFamily="34" charset="0"/>
                          </a:rPr>
                        </m:ctrlPr>
                      </m:dPr>
                      <m:e>
                        <m:r>
                          <a:rPr lang="en-US" sz="900" i="1">
                            <a:effectLst/>
                            <a:latin typeface="Cambria Math" panose="02040503050406030204" pitchFamily="18" charset="0"/>
                            <a:ea typeface="Times New Roman" panose="02020603050405020304" pitchFamily="18" charset="0"/>
                            <a:cs typeface="Calibri" panose="020F0502020204030204" pitchFamily="34" charset="0"/>
                          </a:rPr>
                          <m:t>𝑐𝑜𝑒𝑓𝑓</m:t>
                        </m:r>
                        <m:r>
                          <a:rPr lang="en-US" sz="900" i="1">
                            <a:effectLst/>
                            <a:latin typeface="Cambria Math" panose="02040503050406030204" pitchFamily="18" charset="0"/>
                            <a:ea typeface="Times New Roman" panose="02020603050405020304" pitchFamily="18" charset="0"/>
                            <a:cs typeface="Calibri" panose="020F0502020204030204" pitchFamily="34" charset="0"/>
                          </a:rPr>
                          <m:t>∈</m:t>
                        </m:r>
                        <m:r>
                          <a:rPr lang="en-US" sz="900" i="1">
                            <a:effectLst/>
                            <a:latin typeface="Cambria Math" panose="02040503050406030204" pitchFamily="18" charset="0"/>
                            <a:ea typeface="Times New Roman" panose="02020603050405020304" pitchFamily="18" charset="0"/>
                            <a:cs typeface="Calibri" panose="020F0502020204030204" pitchFamily="34" charset="0"/>
                          </a:rPr>
                          <m:t>𝜒</m:t>
                        </m:r>
                        <m:r>
                          <a:rPr lang="en-US" sz="900" i="1">
                            <a:effectLst/>
                            <a:latin typeface="Cambria Math" panose="02040503050406030204" pitchFamily="18" charset="0"/>
                            <a:ea typeface="Times New Roman" panose="02020603050405020304" pitchFamily="18" charset="0"/>
                            <a:cs typeface="Calibri" panose="020F0502020204030204" pitchFamily="34" charset="0"/>
                          </a:rPr>
                          <m:t>𝑓</m:t>
                        </m:r>
                      </m:e>
                    </m:d>
                  </m:oMath>
                </a14:m>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685800" indent="228600">
                  <a:lnSpc>
                    <a:spcPct val="150000"/>
                  </a:lnSpc>
                </a:pPr>
                <a:r>
                  <a:rPr lang="en-US" sz="900" i="1" dirty="0">
                    <a:effectLst/>
                    <a:latin typeface="Calibri" panose="020F0502020204030204" pitchFamily="34" charset="0"/>
                    <a:ea typeface="Times New Roman" panose="02020603050405020304" pitchFamily="18" charset="0"/>
                    <a:cs typeface="David" panose="020E0502060401010101" pitchFamily="34" charset="-79"/>
                  </a:rPr>
                  <a:t>//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Calcalute</a:t>
                </a:r>
                <a:r>
                  <a:rPr lang="en-US" sz="900" i="1" dirty="0">
                    <a:effectLst/>
                    <a:latin typeface="Calibri" panose="020F0502020204030204" pitchFamily="34" charset="0"/>
                    <a:ea typeface="Times New Roman" panose="02020603050405020304" pitchFamily="18" charset="0"/>
                    <a:cs typeface="David" panose="020E0502060401010101" pitchFamily="34" charset="-79"/>
                  </a:rPr>
                  <a:t> the prediction of the first steps position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143000" lvl="2"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for step  = win size /2 +1 : </a:t>
                </a:r>
                <a:r>
                  <a:rPr lang="he-IL" sz="900" dirty="0">
                    <a:effectLst/>
                    <a:latin typeface="David" panose="020E0502060401010101" pitchFamily="34" charset="-79"/>
                    <a:ea typeface="Times New Roman" panose="02020603050405020304" pitchFamily="18" charset="0"/>
                    <a:cs typeface="Calibri" panose="020F0502020204030204" pitchFamily="34" charset="0"/>
                  </a:rPr>
                  <a:t>-</a:t>
                </a:r>
                <a:r>
                  <a:rPr lang="en-US" sz="900" i="1" dirty="0">
                    <a:effectLst/>
                    <a:latin typeface="Calibri" panose="020F0502020204030204" pitchFamily="34" charset="0"/>
                    <a:ea typeface="Times New Roman" panose="02020603050405020304" pitchFamily="18" charset="0"/>
                    <a:cs typeface="David" panose="020E0502060401010101" pitchFamily="34" charset="-79"/>
                  </a:rPr>
                  <a:t>1 :</a:t>
                </a:r>
                <a:r>
                  <a:rPr lang="he-IL" sz="900" i="1" dirty="0">
                    <a:effectLst/>
                    <a:latin typeface="David" panose="020E0502060401010101" pitchFamily="34" charset="-79"/>
                    <a:ea typeface="Times New Roman" panose="02020603050405020304" pitchFamily="18" charset="0"/>
                    <a:cs typeface="Calibri" panose="020F0502020204030204" pitchFamily="34" charset="0"/>
                  </a:rPr>
                  <a:t>1</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target position (step) =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clacluate</a:t>
                </a:r>
                <a:r>
                  <a:rPr lang="en-US" sz="900" i="1" dirty="0">
                    <a:effectLst/>
                    <a:latin typeface="Calibri" panose="020F0502020204030204" pitchFamily="34" charset="0"/>
                    <a:ea typeface="Times New Roman" panose="02020603050405020304" pitchFamily="18" charset="0"/>
                    <a:cs typeface="David" panose="020E0502060401010101" pitchFamily="34" charset="-79"/>
                  </a:rPr>
                  <a:t> according to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Max.Coeff</a:t>
                </a:r>
                <a:r>
                  <a:rPr lang="en-US" sz="900" i="1" dirty="0">
                    <a:effectLst/>
                    <a:latin typeface="Calibri" panose="020F0502020204030204" pitchFamily="34" charset="0"/>
                    <a:ea typeface="Times New Roman" panose="02020603050405020304" pitchFamily="18" charset="0"/>
                    <a:cs typeface="David" panose="020E0502060401010101" pitchFamily="34" charset="-79"/>
                  </a:rPr>
                  <a:t> slope parameters</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143000" lvl="2"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for step  = win size /2 +1 : 1 : end – win size/2 +1</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Move the window one step in the X direction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14:m>
                  <m:oMath xmlns:m="http://schemas.openxmlformats.org/officeDocument/2006/math">
                    <m:r>
                      <a:rPr lang="en-US" sz="900" i="1">
                        <a:effectLst/>
                        <a:latin typeface="Cambria Math" panose="02040503050406030204" pitchFamily="18" charset="0"/>
                        <a:ea typeface="Times New Roman" panose="02020603050405020304" pitchFamily="18" charset="0"/>
                        <a:cs typeface="Calibri" panose="020F0502020204030204" pitchFamily="34" charset="0"/>
                      </a:rPr>
                      <m:t>𝜒</m:t>
                    </m:r>
                    <m:r>
                      <a:rPr lang="en-US" sz="900" i="1">
                        <a:effectLst/>
                        <a:latin typeface="Cambria Math" panose="02040503050406030204" pitchFamily="18" charset="0"/>
                        <a:ea typeface="Times New Roman" panose="02020603050405020304" pitchFamily="18" charset="0"/>
                        <a:cs typeface="Calibri" panose="020F0502020204030204" pitchFamily="34" charset="0"/>
                      </a:rPr>
                      <m:t>𝑓</m:t>
                    </m:r>
                  </m:oMath>
                </a14:m>
                <a:r>
                  <a:rPr lang="he-IL" sz="900" dirty="0">
                    <a:effectLst/>
                    <a:latin typeface="David" panose="020E0502060401010101" pitchFamily="34" charset="-79"/>
                    <a:ea typeface="Times New Roman" panose="02020603050405020304" pitchFamily="18" charset="0"/>
                    <a:cs typeface="Calibri" panose="020F0502020204030204" pitchFamily="34" charset="0"/>
                  </a:rPr>
                  <a:t> = </a:t>
                </a:r>
                <a:r>
                  <a:rPr lang="en-US" sz="900" i="1" dirty="0">
                    <a:effectLst/>
                    <a:latin typeface="Calibri" panose="020F0502020204030204" pitchFamily="34" charset="0"/>
                    <a:ea typeface="Times New Roman" panose="02020603050405020304" pitchFamily="18" charset="0"/>
                    <a:cs typeface="David" panose="020E0502060401010101" pitchFamily="34" charset="-79"/>
                  </a:rPr>
                  <a:t>Dynamic SHAS 3D X driven update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err="1">
                    <a:effectLst/>
                    <a:latin typeface="Calibri" panose="020F0502020204030204" pitchFamily="34" charset="0"/>
                    <a:ea typeface="Times New Roman" panose="02020603050405020304" pitchFamily="18" charset="0"/>
                    <a:cs typeface="David" panose="020E0502060401010101" pitchFamily="34" charset="-79"/>
                  </a:rPr>
                  <a:t>Max.Coeff</a:t>
                </a:r>
                <a:r>
                  <a:rPr lang="en-US" sz="900" i="1" dirty="0">
                    <a:effectLst/>
                    <a:latin typeface="Calibri" panose="020F0502020204030204" pitchFamily="34" charset="0"/>
                    <a:ea typeface="Times New Roman" panose="02020603050405020304" pitchFamily="18" charset="0"/>
                    <a:cs typeface="David" panose="020E0502060401010101" pitchFamily="34" charset="-79"/>
                  </a:rPr>
                  <a:t> = </a:t>
                </a:r>
                <a14:m>
                  <m:oMath xmlns:m="http://schemas.openxmlformats.org/officeDocument/2006/math">
                    <m:r>
                      <a:rPr lang="en-US" sz="900" i="1">
                        <a:effectLst/>
                        <a:latin typeface="Cambria Math" panose="02040503050406030204" pitchFamily="18" charset="0"/>
                        <a:ea typeface="Times New Roman" panose="02020603050405020304" pitchFamily="18" charset="0"/>
                        <a:cs typeface="Calibri" panose="020F0502020204030204" pitchFamily="34" charset="0"/>
                      </a:rPr>
                      <m:t>𝑚𝑎𝑥</m:t>
                    </m:r>
                    <m:r>
                      <a:rPr lang="en-US" sz="900" i="1">
                        <a:effectLst/>
                        <a:latin typeface="Cambria Math" panose="02040503050406030204" pitchFamily="18" charset="0"/>
                        <a:ea typeface="Times New Roman" panose="02020603050405020304" pitchFamily="18" charset="0"/>
                        <a:cs typeface="Calibri" panose="020F0502020204030204" pitchFamily="34" charset="0"/>
                      </a:rPr>
                      <m:t> (</m:t>
                    </m:r>
                    <m:r>
                      <a:rPr lang="en-US" sz="900" i="1">
                        <a:effectLst/>
                        <a:latin typeface="Cambria Math" panose="02040503050406030204" pitchFamily="18" charset="0"/>
                        <a:ea typeface="Times New Roman" panose="02020603050405020304" pitchFamily="18" charset="0"/>
                        <a:cs typeface="Calibri" panose="020F0502020204030204" pitchFamily="34" charset="0"/>
                      </a:rPr>
                      <m:t>𝑐𝑜𝑒𝑓𝑓</m:t>
                    </m:r>
                    <m:r>
                      <a:rPr lang="en-US" sz="900" i="1">
                        <a:effectLst/>
                        <a:latin typeface="Cambria Math" panose="02040503050406030204" pitchFamily="18" charset="0"/>
                        <a:ea typeface="Times New Roman" panose="02020603050405020304" pitchFamily="18" charset="0"/>
                        <a:cs typeface="Calibri" panose="020F0502020204030204" pitchFamily="34" charset="0"/>
                      </a:rPr>
                      <m:t>∈</m:t>
                    </m:r>
                    <m:r>
                      <a:rPr lang="en-US" sz="900" i="1">
                        <a:effectLst/>
                        <a:latin typeface="Cambria Math" panose="02040503050406030204" pitchFamily="18" charset="0"/>
                        <a:ea typeface="Times New Roman" panose="02020603050405020304" pitchFamily="18" charset="0"/>
                        <a:cs typeface="Calibri" panose="020F0502020204030204" pitchFamily="34" charset="0"/>
                      </a:rPr>
                      <m:t>𝜒</m:t>
                    </m:r>
                    <m:r>
                      <a:rPr lang="en-US" sz="900" i="1">
                        <a:effectLst/>
                        <a:latin typeface="Cambria Math" panose="02040503050406030204" pitchFamily="18" charset="0"/>
                        <a:ea typeface="Times New Roman" panose="02020603050405020304" pitchFamily="18" charset="0"/>
                        <a:cs typeface="Calibri" panose="020F0502020204030204" pitchFamily="34" charset="0"/>
                      </a:rPr>
                      <m:t>𝑓</m:t>
                    </m:r>
                  </m:oMath>
                </a14:m>
                <a:r>
                  <a:rPr lang="en-US" sz="900" i="1" dirty="0">
                    <a:effectLst/>
                    <a:latin typeface="Calibri" panose="020F0502020204030204" pitchFamily="34" charset="0"/>
                    <a:ea typeface="Times New Roman" panose="02020603050405020304" pitchFamily="18" charset="0"/>
                    <a:cs typeface="David" panose="020E0502060401010101" pitchFamily="34" charset="-79"/>
                  </a:rPr>
                  <a:t>)</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Calculate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midPtOffset</a:t>
                </a:r>
                <a:r>
                  <a:rPr lang="en-US" sz="900" i="1" dirty="0">
                    <a:effectLst/>
                    <a:latin typeface="Calibri" panose="020F0502020204030204" pitchFamily="34" charset="0"/>
                    <a:ea typeface="Times New Roman" panose="02020603050405020304" pitchFamily="18" charset="0"/>
                    <a:cs typeface="David" panose="020E0502060401010101" pitchFamily="34" charset="-79"/>
                  </a:rPr>
                  <a:t> according to the new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Max.Coeff</a:t>
                </a:r>
                <a:r>
                  <a:rPr lang="en-US" sz="900" i="1" dirty="0">
                    <a:effectLst/>
                    <a:latin typeface="Calibri" panose="020F0502020204030204" pitchFamily="34" charset="0"/>
                    <a:ea typeface="Times New Roman" panose="02020603050405020304" pitchFamily="18" charset="0"/>
                    <a:cs typeface="David" panose="020E0502060401010101" pitchFamily="34" charset="-79"/>
                  </a:rPr>
                  <a:t> and window center position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 If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midPtOffset</a:t>
                </a:r>
                <a:r>
                  <a:rPr lang="en-US" sz="900" i="1" dirty="0">
                    <a:effectLst/>
                    <a:latin typeface="Calibri" panose="020F0502020204030204" pitchFamily="34" charset="0"/>
                    <a:ea typeface="Times New Roman" panose="02020603050405020304" pitchFamily="18" charset="0"/>
                    <a:cs typeface="David" panose="020E0502060401010101" pitchFamily="34" charset="-79"/>
                  </a:rPr>
                  <a:t> &gt; 0</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2057400" lvl="4"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Move the window in the Y and Z directions according to the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midPtOffset</a:t>
                </a:r>
                <a:r>
                  <a:rPr lang="en-US" sz="900" i="1" dirty="0">
                    <a:effectLst/>
                    <a:latin typeface="Calibri" panose="020F0502020204030204" pitchFamily="34" charset="0"/>
                    <a:ea typeface="Times New Roman" panose="02020603050405020304" pitchFamily="18" charset="0"/>
                    <a:cs typeface="David" panose="020E0502060401010101" pitchFamily="34" charset="-79"/>
                  </a:rPr>
                  <a:t> sign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2057400" lvl="4" indent="-228600">
                  <a:lnSpc>
                    <a:spcPct val="150000"/>
                  </a:lnSpc>
                  <a:buFont typeface="+mj-lt"/>
                  <a:buAutoNum type="arabicPeriod"/>
                </a:pPr>
                <a14:m>
                  <m:oMath xmlns:m="http://schemas.openxmlformats.org/officeDocument/2006/math">
                    <m:r>
                      <a:rPr lang="en-US" sz="900" i="1">
                        <a:effectLst/>
                        <a:latin typeface="Cambria Math" panose="02040503050406030204" pitchFamily="18" charset="0"/>
                        <a:ea typeface="Times New Roman" panose="02020603050405020304" pitchFamily="18" charset="0"/>
                        <a:cs typeface="Calibri" panose="020F0502020204030204" pitchFamily="34" charset="0"/>
                      </a:rPr>
                      <m:t>𝜒</m:t>
                    </m:r>
                    <m:r>
                      <a:rPr lang="en-US" sz="900" i="1">
                        <a:effectLst/>
                        <a:latin typeface="Cambria Math" panose="02040503050406030204" pitchFamily="18" charset="0"/>
                        <a:ea typeface="Times New Roman" panose="02020603050405020304" pitchFamily="18" charset="0"/>
                        <a:cs typeface="Calibri" panose="020F0502020204030204" pitchFamily="34" charset="0"/>
                      </a:rPr>
                      <m:t>𝑓</m:t>
                    </m:r>
                  </m:oMath>
                </a14:m>
                <a:r>
                  <a:rPr lang="he-IL" sz="900" dirty="0">
                    <a:effectLst/>
                    <a:latin typeface="David" panose="020E0502060401010101" pitchFamily="34" charset="-79"/>
                    <a:ea typeface="Times New Roman" panose="02020603050405020304" pitchFamily="18" charset="0"/>
                    <a:cs typeface="Calibri" panose="020F0502020204030204" pitchFamily="34" charset="0"/>
                  </a:rPr>
                  <a:t> = </a:t>
                </a:r>
                <a:r>
                  <a:rPr lang="en-US" sz="900" i="1" dirty="0">
                    <a:effectLst/>
                    <a:latin typeface="Calibri" panose="020F0502020204030204" pitchFamily="34" charset="0"/>
                    <a:ea typeface="Times New Roman" panose="02020603050405020304" pitchFamily="18" charset="0"/>
                    <a:cs typeface="David" panose="020E0502060401010101" pitchFamily="34" charset="-79"/>
                  </a:rPr>
                  <a:t>Dynamic SHAS 3D Y , Z driven update(according to the window move)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Predicted Position (Step) = window new center position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If Predicted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postion</a:t>
                </a:r>
                <a:r>
                  <a:rPr lang="en-US" sz="900" i="1" dirty="0">
                    <a:effectLst/>
                    <a:latin typeface="Calibri" panose="020F0502020204030204" pitchFamily="34" charset="0"/>
                    <a:ea typeface="Times New Roman" panose="02020603050405020304" pitchFamily="18" charset="0"/>
                    <a:cs typeface="David" panose="020E0502060401010101" pitchFamily="34" charset="-79"/>
                  </a:rPr>
                  <a:t>(step) is out of the window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bounderis</a:t>
                </a:r>
                <a:r>
                  <a:rPr lang="en-US" sz="900" i="1" dirty="0">
                    <a:effectLst/>
                    <a:latin typeface="Calibri" panose="020F0502020204030204" pitchFamily="34" charset="0"/>
                    <a:ea typeface="Times New Roman" panose="02020603050405020304" pitchFamily="18" charset="0"/>
                    <a:cs typeface="David" panose="020E0502060401010101" pitchFamily="34" charset="-79"/>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2057400" lvl="4"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stop the trial</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2" name="Rectangle 1">
                <a:extLst>
                  <a:ext uri="{FF2B5EF4-FFF2-40B4-BE49-F238E27FC236}">
                    <a16:creationId xmlns:a16="http://schemas.microsoft.com/office/drawing/2014/main" id="{B0CADE45-0F89-475C-A684-8CA1F7558206}"/>
                  </a:ext>
                </a:extLst>
              </p:cNvPr>
              <p:cNvSpPr>
                <a:spLocks noRot="1" noChangeAspect="1" noMove="1" noResize="1" noEditPoints="1" noAdjustHandles="1" noChangeArrowheads="1" noChangeShapeType="1" noTextEdit="1"/>
              </p:cNvSpPr>
              <p:nvPr/>
            </p:nvSpPr>
            <p:spPr>
              <a:xfrm>
                <a:off x="-1" y="1177124"/>
                <a:ext cx="6096000" cy="52043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259A1859-DC29-4E83-B8B3-FA400C4F1FAD}"/>
                  </a:ext>
                </a:extLst>
              </p:cNvPr>
              <p:cNvSpPr/>
              <p:nvPr/>
            </p:nvSpPr>
            <p:spPr>
              <a:xfrm>
                <a:off x="5933724" y="1106014"/>
                <a:ext cx="6540966" cy="1365310"/>
              </a:xfrm>
              <a:prstGeom prst="rect">
                <a:avLst/>
              </a:prstGeom>
            </p:spPr>
            <p:txBody>
              <a:bodyPr wrap="square">
                <a:spAutoFit/>
              </a:bodyPr>
              <a:lstStyle/>
              <a:p>
                <a:pPr marL="342900" lvl="0" indent="-342900" algn="just">
                  <a:lnSpc>
                    <a:spcPct val="150000"/>
                  </a:lnSpc>
                  <a:spcAft>
                    <a:spcPts val="20"/>
                  </a:spcAft>
                  <a:buFont typeface="Wingdings" panose="05000000000000000000" pitchFamily="2" charset="2"/>
                  <a:buChar char="Ø"/>
                </a:pPr>
                <a:r>
                  <a:rPr lang="en-US" b="1" dirty="0">
                    <a:latin typeface="David" panose="020E0502060401010101" pitchFamily="34" charset="-79"/>
                    <a:ea typeface="Calibri" panose="020F0502020204030204" pitchFamily="34" charset="0"/>
                    <a:cs typeface="David" panose="020E0502060401010101" pitchFamily="34" charset="-79"/>
                  </a:rPr>
                  <a:t>Mean Absolute Error</a:t>
                </a:r>
                <a:r>
                  <a:rPr lang="en-US" dirty="0">
                    <a:latin typeface="David" panose="020E0502060401010101" pitchFamily="34" charset="-79"/>
                    <a:ea typeface="Calibri" panose="020F0502020204030204" pitchFamily="34" charset="0"/>
                    <a:cs typeface="David" panose="020E0502060401010101" pitchFamily="34" charset="-79"/>
                  </a:rPr>
                  <a:t> (</a:t>
                </a:r>
                <a:r>
                  <a:rPr lang="en-US" i="1" dirty="0">
                    <a:latin typeface="David" panose="020E0502060401010101" pitchFamily="34" charset="-79"/>
                    <a:ea typeface="Calibri" panose="020F0502020204030204" pitchFamily="34" charset="0"/>
                    <a:cs typeface="David" panose="020E0502060401010101" pitchFamily="34" charset="-79"/>
                  </a:rPr>
                  <a:t>MAE</a:t>
                </a:r>
                <a:r>
                  <a:rPr lang="en-US" dirty="0">
                    <a:latin typeface="David" panose="020E0502060401010101" pitchFamily="34" charset="-79"/>
                    <a:ea typeface="Calibri" panose="020F0502020204030204" pitchFamily="34" charset="0"/>
                    <a:cs typeface="David" panose="020E0502060401010101" pitchFamily="34" charset="-79"/>
                  </a:rPr>
                  <a:t>) per step:</a:t>
                </a:r>
                <a:endParaRPr lang="en-US" dirty="0">
                  <a:latin typeface="David" panose="020E0502060401010101" pitchFamily="34" charset="-79"/>
                  <a:ea typeface="Calibri" panose="020F0502020204030204" pitchFamily="34" charset="0"/>
                  <a:cs typeface="Calibri" panose="020F0502020204030204" pitchFamily="34" charset="0"/>
                </a:endParaRPr>
              </a:p>
              <a:p>
                <a:pPr algn="just">
                  <a:lnSpc>
                    <a:spcPct val="150000"/>
                  </a:lnSpc>
                  <a:spcAft>
                    <a:spcPts val="0"/>
                  </a:spcAft>
                </a:pPr>
                <a14:m>
                  <m:oMath xmlns:m="http://schemas.openxmlformats.org/officeDocument/2006/math">
                    <m:r>
                      <a:rPr lang="en-US" sz="1600" i="1">
                        <a:latin typeface="Cambria Math" panose="02040503050406030204" pitchFamily="18" charset="0"/>
                        <a:ea typeface="Times New Roman" panose="02020603050405020304" pitchFamily="18" charset="0"/>
                        <a:cs typeface="David" panose="020E0502060401010101" pitchFamily="34" charset="-79"/>
                      </a:rPr>
                      <m:t>𝑀𝐴𝐸</m:t>
                    </m:r>
                    <m:r>
                      <a:rPr lang="en-US" sz="1600" i="1">
                        <a:latin typeface="Cambria Math" panose="02040503050406030204" pitchFamily="18" charset="0"/>
                        <a:ea typeface="Times New Roman" panose="02020603050405020304" pitchFamily="18" charset="0"/>
                        <a:cs typeface="David" panose="020E0502060401010101" pitchFamily="34" charset="-79"/>
                      </a:rPr>
                      <m:t> </m:t>
                    </m:r>
                    <m:d>
                      <m:dPr>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r>
                          <a:rPr lang="en-US" sz="1600" i="1">
                            <a:latin typeface="Cambria Math" panose="02040503050406030204" pitchFamily="18" charset="0"/>
                            <a:ea typeface="Times New Roman" panose="02020603050405020304" pitchFamily="18" charset="0"/>
                            <a:cs typeface="David" panose="020E0502060401010101" pitchFamily="34" charset="-79"/>
                          </a:rPr>
                          <m:t>𝑘</m:t>
                        </m:r>
                      </m:e>
                    </m:d>
                    <m:r>
                      <a:rPr lang="en-US" sz="1600" i="1">
                        <a:latin typeface="Cambria Math" panose="02040503050406030204" pitchFamily="18" charset="0"/>
                        <a:ea typeface="Times New Roman" panose="02020603050405020304" pitchFamily="18" charset="0"/>
                        <a:cs typeface="David" panose="020E0502060401010101" pitchFamily="34" charset="-79"/>
                      </a:rPr>
                      <m:t>=</m:t>
                    </m:r>
                    <m:f>
                      <m:fPr>
                        <m:ctrlPr>
                          <a:rPr lang="en-US" sz="1600" i="1">
                            <a:latin typeface="Cambria Math" panose="02040503050406030204" pitchFamily="18" charset="0"/>
                            <a:ea typeface="Times New Roman" panose="02020603050405020304" pitchFamily="18" charset="0"/>
                            <a:cs typeface="David" panose="020E0502060401010101" pitchFamily="34" charset="-79"/>
                          </a:rPr>
                        </m:ctrlPr>
                      </m:fPr>
                      <m:num>
                        <m:r>
                          <a:rPr lang="en-US" sz="1600" i="1">
                            <a:latin typeface="Cambria Math" panose="02040503050406030204" pitchFamily="18" charset="0"/>
                            <a:ea typeface="Times New Roman" panose="02020603050405020304" pitchFamily="18" charset="0"/>
                            <a:cs typeface="David" panose="020E0502060401010101" pitchFamily="34" charset="-79"/>
                          </a:rPr>
                          <m:t>1</m:t>
                        </m:r>
                      </m:num>
                      <m:den>
                        <m:r>
                          <a:rPr lang="en-US" sz="1600" i="1">
                            <a:latin typeface="Cambria Math" panose="02040503050406030204" pitchFamily="18" charset="0"/>
                            <a:ea typeface="Times New Roman" panose="02020603050405020304" pitchFamily="18" charset="0"/>
                            <a:cs typeface="David" panose="020E0502060401010101" pitchFamily="34" charset="-79"/>
                          </a:rPr>
                          <m:t>𝑀</m:t>
                        </m:r>
                        <m:r>
                          <a:rPr lang="en-US" sz="1600" i="1">
                            <a:latin typeface="Cambria Math" panose="02040503050406030204" pitchFamily="18" charset="0"/>
                            <a:ea typeface="Times New Roman" panose="02020603050405020304" pitchFamily="18" charset="0"/>
                            <a:cs typeface="David" panose="020E0502060401010101" pitchFamily="34" charset="-79"/>
                          </a:rPr>
                          <m:t>.</m:t>
                        </m:r>
                      </m:den>
                    </m:f>
                    <m:nary>
                      <m:naryPr>
                        <m:chr m:val="∑"/>
                        <m:limLoc m:val="undOvr"/>
                        <m:ctrlPr>
                          <a:rPr lang="en-US" sz="1600" i="1">
                            <a:latin typeface="Cambria Math" panose="02040503050406030204" pitchFamily="18" charset="0"/>
                            <a:ea typeface="Times New Roman" panose="02020603050405020304" pitchFamily="18" charset="0"/>
                            <a:cs typeface="David" panose="020E0502060401010101" pitchFamily="34" charset="-79"/>
                          </a:rPr>
                        </m:ctrlPr>
                      </m:naryPr>
                      <m:sub>
                        <m:r>
                          <a:rPr lang="en-US" sz="1600" i="1">
                            <a:latin typeface="Cambria Math" panose="02040503050406030204" pitchFamily="18" charset="0"/>
                            <a:ea typeface="Times New Roman" panose="02020603050405020304" pitchFamily="18" charset="0"/>
                            <a:cs typeface="David" panose="020E0502060401010101" pitchFamily="34" charset="-79"/>
                          </a:rPr>
                          <m:t>𝑚</m:t>
                        </m:r>
                        <m:r>
                          <a:rPr lang="en-US" sz="1600" i="1">
                            <a:latin typeface="Cambria Math" panose="02040503050406030204" pitchFamily="18" charset="0"/>
                            <a:ea typeface="Times New Roman" panose="02020603050405020304" pitchFamily="18" charset="0"/>
                            <a:cs typeface="David" panose="020E0502060401010101" pitchFamily="34" charset="-79"/>
                          </a:rPr>
                          <m:t>=</m:t>
                        </m:r>
                        <m:r>
                          <a:rPr lang="en-US" sz="1600" i="1">
                            <a:latin typeface="Cambria Math" panose="02040503050406030204" pitchFamily="18" charset="0"/>
                            <a:ea typeface="Times New Roman" panose="02020603050405020304" pitchFamily="18" charset="0"/>
                            <a:cs typeface="David" panose="020E0502060401010101" pitchFamily="34" charset="-79"/>
                          </a:rPr>
                          <m:t>1</m:t>
                        </m:r>
                      </m:sub>
                      <m:sup>
                        <m:r>
                          <a:rPr lang="en-US" sz="1600" i="1">
                            <a:latin typeface="Cambria Math" panose="02040503050406030204" pitchFamily="18" charset="0"/>
                            <a:ea typeface="Times New Roman" panose="02020603050405020304" pitchFamily="18" charset="0"/>
                            <a:cs typeface="David" panose="020E0502060401010101" pitchFamily="34" charset="-79"/>
                          </a:rPr>
                          <m:t>𝑀</m:t>
                        </m:r>
                      </m:sup>
                      <m:e>
                        <m:rad>
                          <m:radPr>
                            <m:degHide m:val="on"/>
                            <m:ctrlPr>
                              <a:rPr lang="en-US" sz="1600" i="1">
                                <a:latin typeface="Cambria Math" panose="02040503050406030204" pitchFamily="18" charset="0"/>
                                <a:ea typeface="Times New Roman" panose="02020603050405020304" pitchFamily="18" charset="0"/>
                                <a:cs typeface="David" panose="020E0502060401010101" pitchFamily="34" charset="-79"/>
                              </a:rPr>
                            </m:ctrlPr>
                          </m:radPr>
                          <m:deg/>
                          <m:e>
                            <m:sSup>
                              <m:s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pPr>
                              <m:e>
                                <m:d>
                                  <m:dPr>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sSubSup>
                                      <m:sSub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bSupPr>
                                      <m:e>
                                        <m:r>
                                          <a:rPr lang="en-US" sz="1600" i="1">
                                            <a:latin typeface="Cambria Math" panose="02040503050406030204" pitchFamily="18" charset="0"/>
                                            <a:ea typeface="Times New Roman" panose="02020603050405020304" pitchFamily="18" charset="0"/>
                                            <a:cs typeface="David" panose="020E0502060401010101" pitchFamily="34" charset="-79"/>
                                          </a:rPr>
                                          <m:t>𝑦</m:t>
                                        </m:r>
                                      </m:e>
                                      <m:sub>
                                        <m:r>
                                          <a:rPr lang="en-US" sz="1600" i="1">
                                            <a:latin typeface="Cambria Math" panose="02040503050406030204" pitchFamily="18" charset="0"/>
                                            <a:ea typeface="Times New Roman" panose="02020603050405020304" pitchFamily="18" charset="0"/>
                                            <a:cs typeface="David" panose="020E0502060401010101" pitchFamily="34" charset="-79"/>
                                          </a:rPr>
                                          <m:t>𝑘</m:t>
                                        </m:r>
                                      </m:sub>
                                      <m:sup>
                                        <m:r>
                                          <a:rPr lang="en-US" sz="1600" i="1">
                                            <a:latin typeface="Cambria Math" panose="02040503050406030204" pitchFamily="18" charset="0"/>
                                            <a:ea typeface="Times New Roman" panose="02020603050405020304" pitchFamily="18" charset="0"/>
                                            <a:cs typeface="David" panose="020E0502060401010101" pitchFamily="34" charset="-79"/>
                                          </a:rPr>
                                          <m:t>𝑚</m:t>
                                        </m:r>
                                      </m:sup>
                                    </m:sSubSup>
                                    <m:r>
                                      <a:rPr lang="en-US" sz="1600" i="1">
                                        <a:latin typeface="Cambria Math" panose="02040503050406030204" pitchFamily="18" charset="0"/>
                                        <a:ea typeface="Times New Roman" panose="02020603050405020304" pitchFamily="18" charset="0"/>
                                        <a:cs typeface="David" panose="020E0502060401010101" pitchFamily="34" charset="-79"/>
                                      </a:rPr>
                                      <m:t>−</m:t>
                                    </m:r>
                                    <m:sSubSup>
                                      <m:sSub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bSupPr>
                                      <m:e>
                                        <m:acc>
                                          <m:accPr>
                                            <m:chr m:val="̃"/>
                                            <m:ctrlPr>
                                              <a:rPr lang="en-US" sz="1600" i="1">
                                                <a:latin typeface="Cambria Math" panose="02040503050406030204" pitchFamily="18" charset="0"/>
                                                <a:ea typeface="Times New Roman" panose="02020603050405020304" pitchFamily="18" charset="0"/>
                                                <a:cs typeface="David" panose="020E0502060401010101" pitchFamily="34" charset="-79"/>
                                              </a:rPr>
                                            </m:ctrlPr>
                                          </m:accPr>
                                          <m:e>
                                            <m:r>
                                              <a:rPr lang="en-US" sz="1600" i="1">
                                                <a:latin typeface="Cambria Math" panose="02040503050406030204" pitchFamily="18" charset="0"/>
                                                <a:ea typeface="Times New Roman" panose="02020603050405020304" pitchFamily="18" charset="0"/>
                                                <a:cs typeface="David" panose="020E0502060401010101" pitchFamily="34" charset="-79"/>
                                              </a:rPr>
                                              <m:t>𝑦</m:t>
                                            </m:r>
                                          </m:e>
                                        </m:acc>
                                      </m:e>
                                      <m:sub>
                                        <m:r>
                                          <a:rPr lang="en-US" sz="1600" i="1">
                                            <a:latin typeface="Cambria Math" panose="02040503050406030204" pitchFamily="18" charset="0"/>
                                            <a:ea typeface="Times New Roman" panose="02020603050405020304" pitchFamily="18" charset="0"/>
                                            <a:cs typeface="David" panose="020E0502060401010101" pitchFamily="34" charset="-79"/>
                                          </a:rPr>
                                          <m:t>𝑘</m:t>
                                        </m:r>
                                      </m:sub>
                                      <m:sup>
                                        <m:r>
                                          <a:rPr lang="en-US" sz="1600" i="1">
                                            <a:latin typeface="Cambria Math" panose="02040503050406030204" pitchFamily="18" charset="0"/>
                                            <a:ea typeface="Times New Roman" panose="02020603050405020304" pitchFamily="18" charset="0"/>
                                            <a:cs typeface="David" panose="020E0502060401010101" pitchFamily="34" charset="-79"/>
                                          </a:rPr>
                                          <m:t>𝑚</m:t>
                                        </m:r>
                                      </m:sup>
                                    </m:sSubSup>
                                  </m:e>
                                </m:d>
                              </m:e>
                              <m:sup>
                                <m:r>
                                  <a:rPr lang="en-US" sz="1600" i="1">
                                    <a:latin typeface="Cambria Math" panose="02040503050406030204" pitchFamily="18" charset="0"/>
                                    <a:ea typeface="Times New Roman" panose="02020603050405020304" pitchFamily="18" charset="0"/>
                                    <a:cs typeface="David" panose="020E0502060401010101" pitchFamily="34" charset="-79"/>
                                  </a:rPr>
                                  <m:t>2</m:t>
                                </m:r>
                              </m:sup>
                            </m:sSup>
                            <m:r>
                              <a:rPr lang="en-US" sz="1600" i="1">
                                <a:latin typeface="Cambria Math" panose="02040503050406030204" pitchFamily="18" charset="0"/>
                                <a:ea typeface="Times New Roman" panose="02020603050405020304" pitchFamily="18" charset="0"/>
                                <a:cs typeface="David" panose="020E0502060401010101" pitchFamily="34" charset="-79"/>
                              </a:rPr>
                              <m:t>+</m:t>
                            </m:r>
                            <m:sSup>
                              <m:s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pPr>
                              <m:e>
                                <m:d>
                                  <m:dPr>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sSubSup>
                                      <m:sSub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bSupPr>
                                      <m:e>
                                        <m:r>
                                          <a:rPr lang="en-US" sz="1600" i="1">
                                            <a:latin typeface="Cambria Math" panose="02040503050406030204" pitchFamily="18" charset="0"/>
                                            <a:ea typeface="Times New Roman" panose="02020603050405020304" pitchFamily="18" charset="0"/>
                                            <a:cs typeface="David" panose="020E0502060401010101" pitchFamily="34" charset="-79"/>
                                          </a:rPr>
                                          <m:t>𝑧</m:t>
                                        </m:r>
                                      </m:e>
                                      <m:sub>
                                        <m:r>
                                          <a:rPr lang="en-US" sz="1600" i="1">
                                            <a:latin typeface="Cambria Math" panose="02040503050406030204" pitchFamily="18" charset="0"/>
                                            <a:ea typeface="Times New Roman" panose="02020603050405020304" pitchFamily="18" charset="0"/>
                                            <a:cs typeface="David" panose="020E0502060401010101" pitchFamily="34" charset="-79"/>
                                          </a:rPr>
                                          <m:t>𝑘</m:t>
                                        </m:r>
                                      </m:sub>
                                      <m:sup>
                                        <m:r>
                                          <a:rPr lang="en-US" sz="1600" i="1">
                                            <a:latin typeface="Cambria Math" panose="02040503050406030204" pitchFamily="18" charset="0"/>
                                            <a:ea typeface="Times New Roman" panose="02020603050405020304" pitchFamily="18" charset="0"/>
                                            <a:cs typeface="David" panose="020E0502060401010101" pitchFamily="34" charset="-79"/>
                                          </a:rPr>
                                          <m:t>𝑚</m:t>
                                        </m:r>
                                      </m:sup>
                                    </m:sSubSup>
                                    <m:r>
                                      <a:rPr lang="en-US" sz="1600" i="1">
                                        <a:latin typeface="Cambria Math" panose="02040503050406030204" pitchFamily="18" charset="0"/>
                                        <a:ea typeface="Times New Roman" panose="02020603050405020304" pitchFamily="18" charset="0"/>
                                        <a:cs typeface="David" panose="020E0502060401010101" pitchFamily="34" charset="-79"/>
                                      </a:rPr>
                                      <m:t>−</m:t>
                                    </m:r>
                                    <m:sSubSup>
                                      <m:sSub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bSupPr>
                                      <m:e>
                                        <m:acc>
                                          <m:accPr>
                                            <m:chr m:val="̃"/>
                                            <m:ctrlPr>
                                              <a:rPr lang="en-US" sz="1600" i="1">
                                                <a:latin typeface="Cambria Math" panose="02040503050406030204" pitchFamily="18" charset="0"/>
                                                <a:ea typeface="Times New Roman" panose="02020603050405020304" pitchFamily="18" charset="0"/>
                                                <a:cs typeface="David" panose="020E0502060401010101" pitchFamily="34" charset="-79"/>
                                              </a:rPr>
                                            </m:ctrlPr>
                                          </m:accPr>
                                          <m:e>
                                            <m:r>
                                              <a:rPr lang="en-US" sz="1600" i="1">
                                                <a:latin typeface="Cambria Math" panose="02040503050406030204" pitchFamily="18" charset="0"/>
                                                <a:ea typeface="Times New Roman" panose="02020603050405020304" pitchFamily="18" charset="0"/>
                                                <a:cs typeface="David" panose="020E0502060401010101" pitchFamily="34" charset="-79"/>
                                              </a:rPr>
                                              <m:t>𝑧</m:t>
                                            </m:r>
                                          </m:e>
                                        </m:acc>
                                      </m:e>
                                      <m:sub>
                                        <m:r>
                                          <a:rPr lang="en-US" sz="1600" i="1">
                                            <a:latin typeface="Cambria Math" panose="02040503050406030204" pitchFamily="18" charset="0"/>
                                            <a:ea typeface="Times New Roman" panose="02020603050405020304" pitchFamily="18" charset="0"/>
                                            <a:cs typeface="David" panose="020E0502060401010101" pitchFamily="34" charset="-79"/>
                                          </a:rPr>
                                          <m:t>𝑘</m:t>
                                        </m:r>
                                      </m:sub>
                                      <m:sup>
                                        <m:r>
                                          <a:rPr lang="en-US" sz="1600" i="1">
                                            <a:latin typeface="Cambria Math" panose="02040503050406030204" pitchFamily="18" charset="0"/>
                                            <a:ea typeface="Times New Roman" panose="02020603050405020304" pitchFamily="18" charset="0"/>
                                            <a:cs typeface="David" panose="020E0502060401010101" pitchFamily="34" charset="-79"/>
                                          </a:rPr>
                                          <m:t>𝑚</m:t>
                                        </m:r>
                                      </m:sup>
                                    </m:sSubSup>
                                  </m:e>
                                </m:d>
                              </m:e>
                              <m:sup>
                                <m:r>
                                  <a:rPr lang="en-US" sz="1600" i="1">
                                    <a:latin typeface="Cambria Math" panose="02040503050406030204" pitchFamily="18" charset="0"/>
                                    <a:ea typeface="Times New Roman" panose="02020603050405020304" pitchFamily="18" charset="0"/>
                                    <a:cs typeface="David" panose="020E0502060401010101" pitchFamily="34" charset="-79"/>
                                  </a:rPr>
                                  <m:t>2</m:t>
                                </m:r>
                              </m:sup>
                            </m:sSup>
                          </m:e>
                        </m:rad>
                      </m:e>
                    </m:nary>
                  </m:oMath>
                </a14:m>
                <a:r>
                  <a:rPr lang="en-US" sz="1600" i="1" dirty="0">
                    <a:latin typeface="Cambria Math" panose="02040503050406030204" pitchFamily="18" charset="0"/>
                    <a:ea typeface="Times New Roman" panose="02020603050405020304" pitchFamily="18" charset="0"/>
                    <a:cs typeface="David" panose="020E0502060401010101" pitchFamily="34" charset="-79"/>
                  </a:rPr>
                  <a:t> 	</a:t>
                </a:r>
                <a:endParaRPr lang="en-US" sz="1600" dirty="0">
                  <a:latin typeface="David" panose="020E0502060401010101" pitchFamily="34" charset="-79"/>
                  <a:ea typeface="Times New Roman" panose="02020603050405020304" pitchFamily="18" charset="0"/>
                  <a:cs typeface="David" panose="020E0502060401010101" pitchFamily="34" charset="-79"/>
                </a:endParaRPr>
              </a:p>
              <a:p>
                <a:pPr algn="ctr">
                  <a:lnSpc>
                    <a:spcPct val="150000"/>
                  </a:lnSpc>
                  <a:spcAft>
                    <a:spcPts val="1000"/>
                  </a:spcAft>
                </a:pPr>
                <a14:m>
                  <m:oMathPara xmlns:m="http://schemas.openxmlformats.org/officeDocument/2006/math">
                    <m:oMathParaPr>
                      <m:jc m:val="left"/>
                    </m:oMathParaPr>
                    <m:oMath xmlns:m="http://schemas.openxmlformats.org/officeDocument/2006/math">
                      <m:r>
                        <a:rPr lang="en-US" sz="900" i="1">
                          <a:effectLst/>
                          <a:latin typeface="Cambria Math" panose="02040503050406030204" pitchFamily="18" charset="0"/>
                          <a:ea typeface="Times New Roman" panose="02020603050405020304" pitchFamily="18" charset="0"/>
                          <a:cs typeface="David" panose="020E0502060401010101" pitchFamily="34" charset="-79"/>
                        </a:rPr>
                        <m:t>𝑦</m:t>
                      </m:r>
                      <m:r>
                        <a:rPr lang="en-US" sz="900" i="1">
                          <a:effectLst/>
                          <a:latin typeface="Cambria Math" panose="02040503050406030204" pitchFamily="18" charset="0"/>
                          <a:ea typeface="Times New Roman" panose="02020603050405020304" pitchFamily="18" charset="0"/>
                          <a:cs typeface="David" panose="020E0502060401010101" pitchFamily="34" charset="-79"/>
                        </a:rPr>
                        <m:t>,</m:t>
                      </m:r>
                      <m:r>
                        <a:rPr lang="en-US" sz="900" i="1">
                          <a:effectLst/>
                          <a:latin typeface="Cambria Math" panose="02040503050406030204" pitchFamily="18" charset="0"/>
                          <a:ea typeface="Times New Roman" panose="02020603050405020304" pitchFamily="18" charset="0"/>
                          <a:cs typeface="David" panose="020E0502060401010101" pitchFamily="34" charset="-79"/>
                        </a:rPr>
                        <m:t>𝑧</m:t>
                      </m:r>
                      <m:r>
                        <a:rPr lang="en-US" sz="900" i="1">
                          <a:effectLst/>
                          <a:latin typeface="Cambria Math" panose="02040503050406030204" pitchFamily="18" charset="0"/>
                          <a:ea typeface="Times New Roman" panose="02020603050405020304" pitchFamily="18" charset="0"/>
                          <a:cs typeface="David" panose="020E0502060401010101" pitchFamily="34" charset="-79"/>
                        </a:rPr>
                        <m:t>−</m:t>
                      </m:r>
                      <m:r>
                        <a:rPr lang="en-US" sz="900" i="1">
                          <a:effectLst/>
                          <a:latin typeface="Cambria Math" panose="02040503050406030204" pitchFamily="18" charset="0"/>
                          <a:ea typeface="Times New Roman" panose="02020603050405020304" pitchFamily="18" charset="0"/>
                          <a:cs typeface="David" panose="020E0502060401010101" pitchFamily="34" charset="-79"/>
                        </a:rPr>
                        <m:t>𝑇𝑟𝑢𝑒</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𝑝𝑜𝑠𝑖𝑡𝑖𝑜𝑛</m:t>
                      </m:r>
                      <m:r>
                        <a:rPr lang="en-US" sz="900" i="1">
                          <a:effectLst/>
                          <a:latin typeface="Cambria Math" panose="02040503050406030204" pitchFamily="18" charset="0"/>
                          <a:ea typeface="Times New Roman" panose="02020603050405020304" pitchFamily="18" charset="0"/>
                          <a:cs typeface="David" panose="020E0502060401010101" pitchFamily="34" charset="-79"/>
                        </a:rPr>
                        <m:t> ;  </m:t>
                      </m:r>
                      <m:acc>
                        <m:accPr>
                          <m:chr m:val="̃"/>
                          <m:ctrlPr>
                            <a:rPr lang="en-US" sz="900" i="1">
                              <a:effectLst/>
                              <a:latin typeface="Cambria Math" panose="02040503050406030204" pitchFamily="18" charset="0"/>
                              <a:ea typeface="Times New Roman" panose="02020603050405020304" pitchFamily="18" charset="0"/>
                              <a:cs typeface="David" panose="020E0502060401010101" pitchFamily="34" charset="-79"/>
                            </a:rPr>
                          </m:ctrlPr>
                        </m:accPr>
                        <m:e>
                          <m:r>
                            <a:rPr lang="en-US" sz="900" i="1">
                              <a:effectLst/>
                              <a:latin typeface="Cambria Math" panose="02040503050406030204" pitchFamily="18" charset="0"/>
                              <a:ea typeface="Times New Roman" panose="02020603050405020304" pitchFamily="18" charset="0"/>
                              <a:cs typeface="David" panose="020E0502060401010101" pitchFamily="34" charset="-79"/>
                            </a:rPr>
                            <m:t>𝑦</m:t>
                          </m:r>
                        </m:e>
                      </m:acc>
                      <m:r>
                        <a:rPr lang="en-US" sz="900" i="1">
                          <a:effectLst/>
                          <a:latin typeface="Cambria Math" panose="02040503050406030204" pitchFamily="18" charset="0"/>
                          <a:ea typeface="Times New Roman" panose="02020603050405020304" pitchFamily="18" charset="0"/>
                          <a:cs typeface="David" panose="020E0502060401010101" pitchFamily="34" charset="-79"/>
                        </a:rPr>
                        <m:t>,</m:t>
                      </m:r>
                      <m:acc>
                        <m:accPr>
                          <m:chr m:val="̃"/>
                          <m:ctrlPr>
                            <a:rPr lang="en-US" sz="900" i="1">
                              <a:effectLst/>
                              <a:latin typeface="Cambria Math" panose="02040503050406030204" pitchFamily="18" charset="0"/>
                              <a:ea typeface="Times New Roman" panose="02020603050405020304" pitchFamily="18" charset="0"/>
                              <a:cs typeface="David" panose="020E0502060401010101" pitchFamily="34" charset="-79"/>
                            </a:rPr>
                          </m:ctrlPr>
                        </m:accPr>
                        <m:e>
                          <m:r>
                            <a:rPr lang="en-US" sz="900" i="1">
                              <a:effectLst/>
                              <a:latin typeface="Cambria Math" panose="02040503050406030204" pitchFamily="18" charset="0"/>
                              <a:ea typeface="Times New Roman" panose="02020603050405020304" pitchFamily="18" charset="0"/>
                              <a:cs typeface="David" panose="020E0502060401010101" pitchFamily="34" charset="-79"/>
                            </a:rPr>
                            <m:t>𝑧</m:t>
                          </m:r>
                        </m:e>
                      </m:acc>
                      <m:r>
                        <a:rPr lang="en-US" sz="900" i="1">
                          <a:effectLst/>
                          <a:latin typeface="Cambria Math" panose="02040503050406030204" pitchFamily="18" charset="0"/>
                          <a:ea typeface="Times New Roman" panose="02020603050405020304" pitchFamily="18" charset="0"/>
                          <a:cs typeface="David" panose="020E0502060401010101" pitchFamily="34" charset="-79"/>
                        </a:rPr>
                        <m:t> − </m:t>
                      </m:r>
                      <m:r>
                        <a:rPr lang="en-US" sz="900" i="1">
                          <a:effectLst/>
                          <a:latin typeface="Cambria Math" panose="02040503050406030204" pitchFamily="18" charset="0"/>
                          <a:ea typeface="Times New Roman" panose="02020603050405020304" pitchFamily="18" charset="0"/>
                          <a:cs typeface="David" panose="020E0502060401010101" pitchFamily="34" charset="-79"/>
                        </a:rPr>
                        <m:t>𝑃𝑟𝑒𝑑𝑖𝑐𝑡𝑒𝑑</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𝑝𝑜𝑠𝑖𝑡𝑖𝑜𝑛</m:t>
                      </m:r>
                      <m:r>
                        <a:rPr lang="en-US" sz="900" i="1">
                          <a:effectLst/>
                          <a:latin typeface="Cambria Math" panose="02040503050406030204" pitchFamily="18" charset="0"/>
                          <a:ea typeface="Times New Roman" panose="02020603050405020304" pitchFamily="18" charset="0"/>
                          <a:cs typeface="David" panose="020E0502060401010101" pitchFamily="34" charset="-79"/>
                        </a:rPr>
                        <m:t> ;  </m:t>
                      </m:r>
                      <m:r>
                        <a:rPr lang="en-US" sz="900" i="1">
                          <a:effectLst/>
                          <a:latin typeface="Cambria Math" panose="02040503050406030204" pitchFamily="18" charset="0"/>
                          <a:ea typeface="Times New Roman" panose="02020603050405020304" pitchFamily="18" charset="0"/>
                          <a:cs typeface="David" panose="020E0502060401010101" pitchFamily="34" charset="-79"/>
                        </a:rPr>
                        <m:t>𝑘</m:t>
                      </m:r>
                      <m:r>
                        <a:rPr lang="en-US" sz="900" i="1">
                          <a:effectLst/>
                          <a:latin typeface="Cambria Math" panose="02040503050406030204" pitchFamily="18" charset="0"/>
                          <a:ea typeface="Times New Roman" panose="02020603050405020304" pitchFamily="18" charset="0"/>
                          <a:cs typeface="David" panose="020E0502060401010101" pitchFamily="34" charset="-79"/>
                        </a:rPr>
                        <m:t>−</m:t>
                      </m:r>
                      <m:r>
                        <a:rPr lang="en-US" sz="900" i="1">
                          <a:effectLst/>
                          <a:latin typeface="Cambria Math" panose="02040503050406030204" pitchFamily="18" charset="0"/>
                          <a:ea typeface="Times New Roman" panose="02020603050405020304" pitchFamily="18" charset="0"/>
                          <a:cs typeface="David" panose="020E0502060401010101" pitchFamily="34" charset="-79"/>
                        </a:rPr>
                        <m:t>𝑠𝑡𝑒𝑝</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𝑛𝑢𝑚𝑏𝑒𝑟</m:t>
                      </m:r>
                      <m:r>
                        <a:rPr lang="en-US" sz="900" i="1">
                          <a:effectLst/>
                          <a:latin typeface="Cambria Math" panose="02040503050406030204" pitchFamily="18" charset="0"/>
                          <a:ea typeface="Times New Roman" panose="02020603050405020304" pitchFamily="18" charset="0"/>
                          <a:cs typeface="David" panose="020E0502060401010101" pitchFamily="34" charset="-79"/>
                        </a:rPr>
                        <m:t> ; </m:t>
                      </m:r>
                      <m:r>
                        <a:rPr lang="en-US" sz="900" i="1">
                          <a:effectLst/>
                          <a:latin typeface="Cambria Math" panose="02040503050406030204" pitchFamily="18" charset="0"/>
                          <a:ea typeface="Times New Roman" panose="02020603050405020304" pitchFamily="18" charset="0"/>
                          <a:cs typeface="David" panose="020E0502060401010101" pitchFamily="34" charset="-79"/>
                        </a:rPr>
                        <m:t>𝑀</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𝑛𝑢𝑚𝑏𝑒𝑟</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𝑜𝑓</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𝑡𝑟𝑖𝑎𝑙𝑠</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𝑤𝑖𝑡</m:t>
                      </m:r>
                      <m:r>
                        <a:rPr lang="en-US" sz="900" i="1">
                          <a:effectLst/>
                          <a:latin typeface="Cambria Math" panose="02040503050406030204" pitchFamily="18" charset="0"/>
                          <a:ea typeface="Times New Roman" panose="02020603050405020304" pitchFamily="18" charset="0"/>
                          <a:cs typeface="David" panose="020E0502060401010101" pitchFamily="34" charset="-79"/>
                        </a:rPr>
                        <m:t>h</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𝑣𝑎𝑙𝑖𝑑</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𝑝𝑟𝑒𝑑𝑖𝑐𝑡𝑖𝑜𝑛</m:t>
                      </m:r>
                    </m:oMath>
                  </m:oMathPara>
                </a14:m>
                <a:endParaRPr lang="en-US" sz="900" dirty="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3" name="Rectangle 2">
                <a:extLst>
                  <a:ext uri="{FF2B5EF4-FFF2-40B4-BE49-F238E27FC236}">
                    <a16:creationId xmlns:a16="http://schemas.microsoft.com/office/drawing/2014/main" id="{259A1859-DC29-4E83-B8B3-FA400C4F1FAD}"/>
                  </a:ext>
                </a:extLst>
              </p:cNvPr>
              <p:cNvSpPr>
                <a:spLocks noRot="1" noChangeAspect="1" noMove="1" noResize="1" noEditPoints="1" noAdjustHandles="1" noChangeArrowheads="1" noChangeShapeType="1" noTextEdit="1"/>
              </p:cNvSpPr>
              <p:nvPr/>
            </p:nvSpPr>
            <p:spPr>
              <a:xfrm>
                <a:off x="5933724" y="1106014"/>
                <a:ext cx="6540966" cy="1365310"/>
              </a:xfrm>
              <a:prstGeom prst="rect">
                <a:avLst/>
              </a:prstGeom>
              <a:blipFill>
                <a:blip r:embed="rId4"/>
                <a:stretch>
                  <a:fillRect l="-559" b="-10268"/>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2B5CE0B9-401F-40B7-90A4-1D7FD36BD022}"/>
              </a:ext>
            </a:extLst>
          </p:cNvPr>
          <p:cNvSpPr/>
          <p:nvPr/>
        </p:nvSpPr>
        <p:spPr>
          <a:xfrm>
            <a:off x="5913119" y="2390229"/>
            <a:ext cx="6540966" cy="1061829"/>
          </a:xfrm>
          <a:prstGeom prst="rect">
            <a:avLst/>
          </a:prstGeom>
        </p:spPr>
        <p:txBody>
          <a:bodyPr wrap="square">
            <a:spAutoFit/>
          </a:bodyPr>
          <a:lstStyle/>
          <a:p>
            <a:pPr marL="342900" lvl="0" indent="-342900">
              <a:lnSpc>
                <a:spcPct val="150000"/>
              </a:lnSpc>
              <a:spcAft>
                <a:spcPts val="20"/>
              </a:spcAft>
              <a:buFont typeface="Wingdings" panose="05000000000000000000" pitchFamily="2" charset="2"/>
              <a:buChar char="Ø"/>
            </a:pPr>
            <a:r>
              <a:rPr lang="en-US" b="1" dirty="0">
                <a:latin typeface="David" panose="020E0502060401010101" pitchFamily="34" charset="-79"/>
                <a:ea typeface="Calibri" panose="020F0502020204030204" pitchFamily="34" charset="0"/>
                <a:cs typeface="David" panose="020E0502060401010101" pitchFamily="34" charset="-79"/>
              </a:rPr>
              <a:t>Instantaneous probability of detection</a:t>
            </a:r>
            <a:r>
              <a:rPr lang="en-US" dirty="0">
                <a:latin typeface="David" panose="020E0502060401010101" pitchFamily="34" charset="-79"/>
                <a:ea typeface="Calibri" panose="020F0502020204030204" pitchFamily="34" charset="0"/>
                <a:cs typeface="David" panose="020E0502060401010101" pitchFamily="34" charset="-79"/>
              </a:rPr>
              <a:t>:</a:t>
            </a:r>
            <a:endParaRPr lang="en-US" dirty="0">
              <a:latin typeface="David" panose="020E0502060401010101" pitchFamily="34" charset="-79"/>
              <a:ea typeface="Calibri" panose="020F0502020204030204" pitchFamily="34" charset="0"/>
              <a:cs typeface="Calibri" panose="020F0502020204030204" pitchFamily="34" charset="0"/>
            </a:endParaRPr>
          </a:p>
          <a:p>
            <a:r>
              <a:rPr lang="en-US" dirty="0">
                <a:latin typeface="David" panose="020E0502060401010101" pitchFamily="34" charset="-79"/>
                <a:ea typeface="Times New Roman" panose="02020603050405020304" pitchFamily="18" charset="0"/>
              </a:rPr>
              <a:t> The fraction of all trails steps for which the target positions where detected</a:t>
            </a:r>
            <a:endParaRPr lang="en-US" dirty="0"/>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DD18FDB8-1CAE-4A79-BAC9-AFEC5D7F01D4}"/>
                  </a:ext>
                </a:extLst>
              </p:cNvPr>
              <p:cNvSpPr/>
              <p:nvPr/>
            </p:nvSpPr>
            <p:spPr>
              <a:xfrm>
                <a:off x="5727700" y="3380920"/>
                <a:ext cx="6726385" cy="2167645"/>
              </a:xfrm>
              <a:prstGeom prst="rect">
                <a:avLst/>
              </a:prstGeom>
            </p:spPr>
            <p:txBody>
              <a:bodyPr wrap="square">
                <a:spAutoFit/>
              </a:bodyPr>
              <a:lstStyle/>
              <a:p>
                <a:pPr marL="342900" lvl="0" indent="-342900">
                  <a:lnSpc>
                    <a:spcPct val="150000"/>
                  </a:lnSpc>
                  <a:spcAft>
                    <a:spcPts val="20"/>
                  </a:spcAft>
                  <a:buFont typeface="Wingdings" panose="05000000000000000000" pitchFamily="2" charset="2"/>
                  <a:buChar char="Ø"/>
                </a:pPr>
                <a:r>
                  <a:rPr lang="en-US" b="1" dirty="0">
                    <a:latin typeface="David" panose="020E0502060401010101" pitchFamily="34" charset="-79"/>
                    <a:ea typeface="Calibri" panose="020F0502020204030204" pitchFamily="34" charset="0"/>
                    <a:cs typeface="David" panose="020E0502060401010101" pitchFamily="34" charset="-79"/>
                  </a:rPr>
                  <a:t>Tracking Ratio</a:t>
                </a:r>
                <a:r>
                  <a:rPr lang="en-US" dirty="0">
                    <a:latin typeface="David" panose="020E0502060401010101" pitchFamily="34" charset="-79"/>
                    <a:ea typeface="Calibri" panose="020F0502020204030204" pitchFamily="34" charset="0"/>
                    <a:cs typeface="David" panose="020E0502060401010101" pitchFamily="34" charset="-79"/>
                  </a:rPr>
                  <a:t>: </a:t>
                </a:r>
                <a:endParaRPr lang="en-US" dirty="0">
                  <a:latin typeface="David" panose="020E0502060401010101" pitchFamily="34" charset="-79"/>
                  <a:ea typeface="Calibri" panose="020F0502020204030204" pitchFamily="34" charset="0"/>
                  <a:cs typeface="Calibri" panose="020F0502020204030204" pitchFamily="34" charset="0"/>
                </a:endParaRPr>
              </a:p>
              <a:p>
                <a:pPr algn="just">
                  <a:lnSpc>
                    <a:spcPct val="150000"/>
                  </a:lnSpc>
                  <a:spcAft>
                    <a:spcPts val="0"/>
                  </a:spcAft>
                </a:pPr>
                <a14:m>
                  <m:oMath xmlns:m="http://schemas.openxmlformats.org/officeDocument/2006/math">
                    <m:r>
                      <a:rPr lang="en-US" sz="1600" i="1">
                        <a:latin typeface="Cambria Math" panose="02040503050406030204" pitchFamily="18" charset="0"/>
                        <a:ea typeface="Times New Roman" panose="02020603050405020304" pitchFamily="18" charset="0"/>
                        <a:cs typeface="David" panose="020E0502060401010101" pitchFamily="34" charset="-79"/>
                      </a:rPr>
                      <m:t>𝑓</m:t>
                    </m:r>
                    <m:d>
                      <m:dPr>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r>
                          <a:rPr lang="en-US" sz="1600" i="1">
                            <a:latin typeface="Cambria Math" panose="02040503050406030204" pitchFamily="18" charset="0"/>
                            <a:ea typeface="Times New Roman" panose="02020603050405020304" pitchFamily="18" charset="0"/>
                            <a:cs typeface="David" panose="020E0502060401010101" pitchFamily="34" charset="-79"/>
                          </a:rPr>
                          <m:t>𝑘</m:t>
                        </m:r>
                      </m:e>
                    </m:d>
                    <m:r>
                      <a:rPr lang="en-US" sz="1600" i="1">
                        <a:latin typeface="Cambria Math" panose="02040503050406030204" pitchFamily="18" charset="0"/>
                        <a:ea typeface="Times New Roman" panose="02020603050405020304" pitchFamily="18" charset="0"/>
                        <a:cs typeface="David" panose="020E0502060401010101" pitchFamily="34" charset="-79"/>
                      </a:rPr>
                      <m:t>= </m:t>
                    </m:r>
                    <m:d>
                      <m:dPr>
                        <m:begChr m:val="{"/>
                        <m:endChr m:val=""/>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eqArr>
                          <m:eqArrPr>
                            <m:ctrlPr>
                              <a:rPr lang="en-US" sz="1600" i="1">
                                <a:latin typeface="Cambria Math" panose="02040503050406030204" pitchFamily="18" charset="0"/>
                                <a:ea typeface="Times New Roman" panose="02020603050405020304" pitchFamily="18" charset="0"/>
                                <a:cs typeface="David" panose="020E0502060401010101" pitchFamily="34" charset="-79"/>
                              </a:rPr>
                            </m:ctrlPr>
                          </m:eqArrPr>
                          <m:e>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1</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𝑀𝐴𝐸</m:t>
                            </m:r>
                            <m:r>
                              <a:rPr lang="en-US" sz="1600" i="1">
                                <a:latin typeface="Cambria Math" panose="02040503050406030204" pitchFamily="18" charset="0"/>
                                <a:ea typeface="Times New Roman" panose="02020603050405020304" pitchFamily="18" charset="0"/>
                                <a:cs typeface="David" panose="020E0502060401010101" pitchFamily="34" charset="-79"/>
                              </a:rPr>
                              <m:t>(</m:t>
                            </m:r>
                            <m:r>
                              <a:rPr lang="en-US" sz="1600" i="1">
                                <a:latin typeface="Cambria Math" panose="02040503050406030204" pitchFamily="18" charset="0"/>
                                <a:ea typeface="Times New Roman" panose="02020603050405020304" pitchFamily="18" charset="0"/>
                                <a:cs typeface="David" panose="020E0502060401010101" pitchFamily="34" charset="-79"/>
                              </a:rPr>
                              <m:t>𝑘</m:t>
                            </m:r>
                            <m:r>
                              <a:rPr lang="en-US" sz="1600" i="1">
                                <a:latin typeface="Cambria Math" panose="02040503050406030204" pitchFamily="18" charset="0"/>
                                <a:ea typeface="Times New Roman" panose="02020603050405020304" pitchFamily="18" charset="0"/>
                                <a:cs typeface="David" panose="020E0502060401010101" pitchFamily="34" charset="-79"/>
                              </a:rPr>
                              <m:t>)≤</m:t>
                            </m:r>
                            <m:rad>
                              <m:radPr>
                                <m:degHide m:val="on"/>
                                <m:ctrlPr>
                                  <a:rPr lang="en-US" sz="1600" i="1">
                                    <a:latin typeface="Cambria Math" panose="02040503050406030204" pitchFamily="18" charset="0"/>
                                    <a:ea typeface="Times New Roman" panose="02020603050405020304" pitchFamily="18" charset="0"/>
                                    <a:cs typeface="David" panose="020E0502060401010101" pitchFamily="34" charset="-79"/>
                                  </a:rPr>
                                </m:ctrlPr>
                              </m:radPr>
                              <m:deg/>
                              <m:e>
                                <m:sSup>
                                  <m:s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pPr>
                                  <m:e>
                                    <m:d>
                                      <m:dPr>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r>
                                          <a:rPr lang="en-US" sz="1600" i="1">
                                            <a:latin typeface="Cambria Math" panose="02040503050406030204" pitchFamily="18" charset="0"/>
                                            <a:ea typeface="Times New Roman" panose="02020603050405020304" pitchFamily="18" charset="0"/>
                                            <a:cs typeface="David" panose="020E0502060401010101" pitchFamily="34" charset="-79"/>
                                          </a:rPr>
                                          <m:t>2</m:t>
                                        </m:r>
                                      </m:e>
                                    </m:d>
                                  </m:e>
                                  <m:sup>
                                    <m:r>
                                      <a:rPr lang="en-US" sz="1600" i="1">
                                        <a:latin typeface="Cambria Math" panose="02040503050406030204" pitchFamily="18" charset="0"/>
                                        <a:ea typeface="Times New Roman" panose="02020603050405020304" pitchFamily="18" charset="0"/>
                                        <a:cs typeface="David" panose="020E0502060401010101" pitchFamily="34" charset="-79"/>
                                      </a:rPr>
                                      <m:t>2</m:t>
                                    </m:r>
                                  </m:sup>
                                </m:sSup>
                                <m:r>
                                  <a:rPr lang="en-US" sz="1600" i="1">
                                    <a:latin typeface="Cambria Math" panose="02040503050406030204" pitchFamily="18" charset="0"/>
                                    <a:ea typeface="Times New Roman" panose="02020603050405020304" pitchFamily="18" charset="0"/>
                                    <a:cs typeface="David" panose="020E0502060401010101" pitchFamily="34" charset="-79"/>
                                  </a:rPr>
                                  <m:t>+</m:t>
                                </m:r>
                                <m:sSup>
                                  <m:s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pPr>
                                  <m:e>
                                    <m:d>
                                      <m:dPr>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r>
                                          <a:rPr lang="en-US" sz="1600" i="1">
                                            <a:latin typeface="Cambria Math" panose="02040503050406030204" pitchFamily="18" charset="0"/>
                                            <a:ea typeface="Times New Roman" panose="02020603050405020304" pitchFamily="18" charset="0"/>
                                            <a:cs typeface="David" panose="020E0502060401010101" pitchFamily="34" charset="-79"/>
                                          </a:rPr>
                                          <m:t>2</m:t>
                                        </m:r>
                                      </m:e>
                                    </m:d>
                                  </m:e>
                                  <m:sup>
                                    <m:r>
                                      <a:rPr lang="en-US" sz="1600" i="1">
                                        <a:latin typeface="Cambria Math" panose="02040503050406030204" pitchFamily="18" charset="0"/>
                                        <a:ea typeface="Times New Roman" panose="02020603050405020304" pitchFamily="18" charset="0"/>
                                        <a:cs typeface="David" panose="020E0502060401010101" pitchFamily="34" charset="-79"/>
                                      </a:rPr>
                                      <m:t>2</m:t>
                                    </m:r>
                                  </m:sup>
                                </m:sSup>
                              </m:e>
                            </m:rad>
                            <m:r>
                              <a:rPr lang="en-US" sz="1600" i="1">
                                <a:latin typeface="Cambria Math" panose="02040503050406030204" pitchFamily="18" charset="0"/>
                                <a:ea typeface="Times New Roman" panose="02020603050405020304" pitchFamily="18" charset="0"/>
                                <a:cs typeface="David" panose="020E0502060401010101" pitchFamily="34" charset="-79"/>
                              </a:rPr>
                              <m:t>)</m:t>
                            </m:r>
                          </m:e>
                          <m:e>
                            <m:r>
                              <a:rPr lang="en-US" sz="1600" i="1">
                                <a:latin typeface="Cambria Math" panose="02040503050406030204" pitchFamily="18" charset="0"/>
                                <a:ea typeface="Times New Roman" panose="02020603050405020304" pitchFamily="18" charset="0"/>
                                <a:cs typeface="David" panose="020E0502060401010101" pitchFamily="34" charset="-79"/>
                              </a:rPr>
                              <m:t>0</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𝑒𝑙𝑠𝑒</m:t>
                            </m:r>
                          </m:e>
                        </m:eqArr>
                      </m:e>
                    </m:d>
                  </m:oMath>
                </a14:m>
                <a:r>
                  <a:rPr lang="en-US" sz="1600" i="1" dirty="0">
                    <a:latin typeface="Cambria Math" panose="02040503050406030204" pitchFamily="18" charset="0"/>
                    <a:ea typeface="Times New Roman" panose="02020603050405020304" pitchFamily="18" charset="0"/>
                    <a:cs typeface="David" panose="020E0502060401010101" pitchFamily="34" charset="-79"/>
                  </a:rPr>
                  <a:t> 	</a:t>
                </a:r>
                <a:endParaRPr lang="en-US" sz="1600" dirty="0">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14:m>
                  <m:oMath xmlns:m="http://schemas.openxmlformats.org/officeDocument/2006/math">
                    <m:r>
                      <a:rPr lang="en-US" sz="1600" i="1">
                        <a:latin typeface="Cambria Math" panose="02040503050406030204" pitchFamily="18" charset="0"/>
                        <a:ea typeface="Times New Roman" panose="02020603050405020304" pitchFamily="18" charset="0"/>
                        <a:cs typeface="David" panose="020E0502060401010101" pitchFamily="34" charset="-79"/>
                      </a:rPr>
                      <m:t>𝑡𝑟𝑎𝑐𝑘𝑖𝑛𝑔</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𝑟𝑎𝑡𝑖𝑜</m:t>
                    </m:r>
                    <m:r>
                      <a:rPr lang="en-US" sz="1600" i="1">
                        <a:latin typeface="Cambria Math" panose="02040503050406030204" pitchFamily="18" charset="0"/>
                        <a:ea typeface="Times New Roman" panose="02020603050405020304" pitchFamily="18" charset="0"/>
                        <a:cs typeface="David" panose="020E0502060401010101" pitchFamily="34" charset="-79"/>
                      </a:rPr>
                      <m:t>  =</m:t>
                    </m:r>
                    <m:nary>
                      <m:naryPr>
                        <m:chr m:val="∑"/>
                        <m:limLoc m:val="undOvr"/>
                        <m:ctrlPr>
                          <a:rPr lang="en-US" sz="1600" i="1">
                            <a:latin typeface="Cambria Math" panose="02040503050406030204" pitchFamily="18" charset="0"/>
                            <a:ea typeface="Times New Roman" panose="02020603050405020304" pitchFamily="18" charset="0"/>
                            <a:cs typeface="David" panose="020E0502060401010101" pitchFamily="34" charset="-79"/>
                          </a:rPr>
                        </m:ctrlPr>
                      </m:naryPr>
                      <m:sub>
                        <m:r>
                          <a:rPr lang="en-US" sz="1600" i="1">
                            <a:latin typeface="Cambria Math" panose="02040503050406030204" pitchFamily="18" charset="0"/>
                            <a:ea typeface="Times New Roman" panose="02020603050405020304" pitchFamily="18" charset="0"/>
                            <a:cs typeface="David" panose="020E0502060401010101" pitchFamily="34" charset="-79"/>
                          </a:rPr>
                          <m:t>𝑘</m:t>
                        </m:r>
                        <m:r>
                          <a:rPr lang="en-US" sz="1600" i="1">
                            <a:latin typeface="Cambria Math" panose="02040503050406030204" pitchFamily="18" charset="0"/>
                            <a:ea typeface="Times New Roman" panose="02020603050405020304" pitchFamily="18" charset="0"/>
                            <a:cs typeface="David" panose="020E0502060401010101" pitchFamily="34" charset="-79"/>
                          </a:rPr>
                          <m:t>=</m:t>
                        </m:r>
                        <m:r>
                          <a:rPr lang="en-US" sz="1600" i="1">
                            <a:latin typeface="Cambria Math" panose="02040503050406030204" pitchFamily="18" charset="0"/>
                            <a:ea typeface="Times New Roman" panose="02020603050405020304" pitchFamily="18" charset="0"/>
                            <a:cs typeface="David" panose="020E0502060401010101" pitchFamily="34" charset="-79"/>
                          </a:rPr>
                          <m:t>1</m:t>
                        </m:r>
                      </m:sub>
                      <m:sup>
                        <m:r>
                          <a:rPr lang="en-US" sz="1600" i="1">
                            <a:latin typeface="Cambria Math" panose="02040503050406030204" pitchFamily="18" charset="0"/>
                            <a:ea typeface="Times New Roman" panose="02020603050405020304" pitchFamily="18" charset="0"/>
                            <a:cs typeface="David" panose="020E0502060401010101" pitchFamily="34" charset="-79"/>
                          </a:rPr>
                          <m:t>𝑡𝑜𝑡𝑎𝑙</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𝑆𝑡𝑒𝑝𝑠</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𝑁𝑢𝑚</m:t>
                        </m:r>
                      </m:sup>
                      <m:e>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𝑓</m:t>
                        </m:r>
                        <m:r>
                          <a:rPr lang="en-US" sz="1600" i="1">
                            <a:latin typeface="Cambria Math" panose="02040503050406030204" pitchFamily="18" charset="0"/>
                            <a:ea typeface="Times New Roman" panose="02020603050405020304" pitchFamily="18" charset="0"/>
                            <a:cs typeface="David" panose="020E0502060401010101" pitchFamily="34" charset="-79"/>
                          </a:rPr>
                          <m:t>(</m:t>
                        </m:r>
                        <m:r>
                          <a:rPr lang="en-US" sz="1600" i="1">
                            <a:latin typeface="Cambria Math" panose="02040503050406030204" pitchFamily="18" charset="0"/>
                            <a:ea typeface="Times New Roman" panose="02020603050405020304" pitchFamily="18" charset="0"/>
                            <a:cs typeface="David" panose="020E0502060401010101" pitchFamily="34" charset="-79"/>
                          </a:rPr>
                          <m:t>𝑘</m:t>
                        </m:r>
                        <m:r>
                          <a:rPr lang="en-US" sz="1600" i="1">
                            <a:latin typeface="Cambria Math" panose="02040503050406030204" pitchFamily="18" charset="0"/>
                            <a:ea typeface="Times New Roman" panose="02020603050405020304" pitchFamily="18" charset="0"/>
                            <a:cs typeface="David" panose="020E0502060401010101" pitchFamily="34" charset="-79"/>
                          </a:rPr>
                          <m:t>)</m:t>
                        </m:r>
                      </m:e>
                    </m:nary>
                    <m:r>
                      <a:rPr lang="en-US" sz="1600" i="1">
                        <a:latin typeface="Cambria Math" panose="02040503050406030204" pitchFamily="18" charset="0"/>
                        <a:ea typeface="Times New Roman" panose="02020603050405020304" pitchFamily="18" charset="0"/>
                        <a:cs typeface="David" panose="020E0502060401010101" pitchFamily="34" charset="-79"/>
                      </a:rPr>
                      <m:t>)</m:t>
                    </m:r>
                    <m:r>
                      <m:rPr>
                        <m:lit/>
                      </m:rPr>
                      <a:rPr lang="en-US" sz="1600" i="1">
                        <a:latin typeface="Cambria Math" panose="02040503050406030204" pitchFamily="18" charset="0"/>
                        <a:ea typeface="Times New Roman" panose="02020603050405020304" pitchFamily="18" charset="0"/>
                        <a:cs typeface="David" panose="020E0502060401010101" pitchFamily="34" charset="-79"/>
                      </a:rPr>
                      <m:t>/</m:t>
                    </m:r>
                    <m:r>
                      <a:rPr lang="en-US" sz="1600" i="1">
                        <a:latin typeface="Cambria Math" panose="02040503050406030204" pitchFamily="18" charset="0"/>
                        <a:ea typeface="Times New Roman" panose="02020603050405020304" pitchFamily="18" charset="0"/>
                        <a:cs typeface="David" panose="020E0502060401010101" pitchFamily="34" charset="-79"/>
                      </a:rPr>
                      <m:t>𝑡𝑜𝑡𝑎𝑙</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𝑆𝑡𝑒𝑝𝑠</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𝑁𝑢𝑚</m:t>
                    </m:r>
                  </m:oMath>
                </a14:m>
                <a:r>
                  <a:rPr lang="en-US" sz="1600" i="1" dirty="0">
                    <a:latin typeface="Cambria Math" panose="02040503050406030204" pitchFamily="18" charset="0"/>
                    <a:ea typeface="Times New Roman" panose="02020603050405020304" pitchFamily="18" charset="0"/>
                    <a:cs typeface="David" panose="020E0502060401010101" pitchFamily="34" charset="-79"/>
                  </a:rPr>
                  <a:t> </a:t>
                </a:r>
                <a:endParaRPr lang="en-US" sz="1600" dirty="0">
                  <a:latin typeface="David" panose="020E0502060401010101" pitchFamily="34" charset="-79"/>
                  <a:ea typeface="Times New Roman" panose="02020603050405020304" pitchFamily="18" charset="0"/>
                  <a:cs typeface="David" panose="020E0502060401010101" pitchFamily="34" charset="-79"/>
                </a:endParaRPr>
              </a:p>
              <a:p>
                <a:pPr>
                  <a:lnSpc>
                    <a:spcPct val="150000"/>
                  </a:lnSpc>
                </a:pPr>
                <a:r>
                  <a:rPr lang="en-US" sz="1200" dirty="0">
                    <a:effectLst/>
                    <a:latin typeface="David" panose="020E0502060401010101" pitchFamily="34" charset="-79"/>
                    <a:ea typeface="Times New Roman" panose="02020603050405020304" pitchFamily="18" charset="0"/>
                    <a:cs typeface="David" panose="020E0502060401010101" pitchFamily="34" charset="-79"/>
                  </a:rPr>
                  <a:t>Note Step with all detected target position outside the image boundaries, counted as not tracked </a:t>
                </a:r>
                <a14:m>
                  <m:oMath xmlns:m="http://schemas.openxmlformats.org/officeDocument/2006/math">
                    <m:r>
                      <a:rPr lang="en-US" sz="1200" i="1">
                        <a:effectLst/>
                        <a:latin typeface="Cambria Math" panose="02040503050406030204" pitchFamily="18" charset="0"/>
                        <a:ea typeface="Times New Roman" panose="02020603050405020304" pitchFamily="18" charset="0"/>
                        <a:cs typeface="David" panose="020E0502060401010101" pitchFamily="34" charset="-79"/>
                      </a:rPr>
                      <m:t>𝑓</m:t>
                    </m:r>
                    <m:d>
                      <m:dPr>
                        <m:ctrlPr>
                          <a:rPr lang="en-US" sz="1200" i="1">
                            <a:effectLst/>
                            <a:latin typeface="Cambria Math" panose="02040503050406030204" pitchFamily="18" charset="0"/>
                            <a:ea typeface="Times New Roman" panose="02020603050405020304" pitchFamily="18" charset="0"/>
                            <a:cs typeface="David" panose="020E0502060401010101" pitchFamily="34" charset="-79"/>
                          </a:rPr>
                        </m:ctrlPr>
                      </m:dPr>
                      <m:e>
                        <m:r>
                          <a:rPr lang="en-US" sz="1200" i="1">
                            <a:effectLst/>
                            <a:latin typeface="Cambria Math" panose="02040503050406030204" pitchFamily="18" charset="0"/>
                            <a:ea typeface="Times New Roman" panose="02020603050405020304" pitchFamily="18" charset="0"/>
                            <a:cs typeface="David" panose="020E0502060401010101" pitchFamily="34" charset="-79"/>
                          </a:rPr>
                          <m:t>𝑘</m:t>
                        </m:r>
                      </m:e>
                    </m:d>
                    <m:r>
                      <a:rPr lang="en-US" sz="1200" b="0" i="0" smtClean="0">
                        <a:effectLst/>
                        <a:latin typeface="Cambria Math" panose="02040503050406030204" pitchFamily="18" charset="0"/>
                        <a:ea typeface="Times New Roman" panose="02020603050405020304" pitchFamily="18" charset="0"/>
                        <a:cs typeface="David" panose="020E0502060401010101" pitchFamily="34" charset="-79"/>
                      </a:rPr>
                      <m:t>=</m:t>
                    </m:r>
                    <m:r>
                      <a:rPr lang="en-US" sz="1200">
                        <a:effectLst/>
                        <a:latin typeface="Cambria Math" panose="02040503050406030204" pitchFamily="18" charset="0"/>
                        <a:ea typeface="Times New Roman" panose="02020603050405020304" pitchFamily="18" charset="0"/>
                        <a:cs typeface="David" panose="020E0502060401010101" pitchFamily="34" charset="-79"/>
                      </a:rPr>
                      <m:t>0</m:t>
                    </m:r>
                  </m:oMath>
                </a14:m>
                <a:endParaRPr lang="en-US" dirty="0">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8" name="Rectangle 7">
                <a:extLst>
                  <a:ext uri="{FF2B5EF4-FFF2-40B4-BE49-F238E27FC236}">
                    <a16:creationId xmlns:a16="http://schemas.microsoft.com/office/drawing/2014/main" id="{DD18FDB8-1CAE-4A79-BAC9-AFEC5D7F01D4}"/>
                  </a:ext>
                </a:extLst>
              </p:cNvPr>
              <p:cNvSpPr>
                <a:spLocks noRot="1" noChangeAspect="1" noMove="1" noResize="1" noEditPoints="1" noAdjustHandles="1" noChangeArrowheads="1" noChangeShapeType="1" noTextEdit="1"/>
              </p:cNvSpPr>
              <p:nvPr/>
            </p:nvSpPr>
            <p:spPr>
              <a:xfrm>
                <a:off x="5727700" y="3380920"/>
                <a:ext cx="6726385" cy="2167645"/>
              </a:xfrm>
              <a:prstGeom prst="rect">
                <a:avLst/>
              </a:prstGeom>
              <a:blipFill>
                <a:blip r:embed="rId5"/>
                <a:stretch>
                  <a:fillRect l="-635" b="-118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F59A5B5F-2FE7-44D2-AD12-3CB901D2BF59}"/>
                  </a:ext>
                </a:extLst>
              </p:cNvPr>
              <p:cNvSpPr/>
              <p:nvPr/>
            </p:nvSpPr>
            <p:spPr>
              <a:xfrm>
                <a:off x="5933724" y="5769319"/>
                <a:ext cx="6096000" cy="754053"/>
              </a:xfrm>
              <a:prstGeom prst="rect">
                <a:avLst/>
              </a:prstGeom>
            </p:spPr>
            <p:txBody>
              <a:bodyPr>
                <a:spAutoFit/>
              </a:bodyPr>
              <a:lstStyle/>
              <a:p>
                <a:pPr marL="342900" lvl="0" indent="-342900">
                  <a:lnSpc>
                    <a:spcPct val="150000"/>
                  </a:lnSpc>
                  <a:spcAft>
                    <a:spcPts val="20"/>
                  </a:spcAft>
                  <a:buFont typeface="Wingdings" panose="05000000000000000000" pitchFamily="2" charset="2"/>
                  <a:buChar char="Ø"/>
                </a:pPr>
                <a:r>
                  <a:rPr lang="en-US" b="1" dirty="0">
                    <a:latin typeface="David" panose="020E0502060401010101" pitchFamily="34" charset="-79"/>
                    <a:ea typeface="Calibri" panose="020F0502020204030204" pitchFamily="34" charset="0"/>
                    <a:cs typeface="David" panose="020E0502060401010101" pitchFamily="34" charset="-79"/>
                  </a:rPr>
                  <a:t>Probability of tracking detection</a:t>
                </a:r>
                <a:r>
                  <a:rPr lang="en-US" dirty="0">
                    <a:latin typeface="David" panose="020E0502060401010101" pitchFamily="34" charset="-79"/>
                    <a:ea typeface="Calibri" panose="020F0502020204030204" pitchFamily="34" charset="0"/>
                    <a:cs typeface="David" panose="020E0502060401010101" pitchFamily="34" charset="-79"/>
                  </a:rPr>
                  <a:t> (PD):–</a:t>
                </a:r>
                <a:endParaRPr lang="en-US" dirty="0">
                  <a:latin typeface="David" panose="020E0502060401010101" pitchFamily="34" charset="-79"/>
                  <a:ea typeface="Calibri" panose="020F0502020204030204" pitchFamily="34" charset="0"/>
                  <a:cs typeface="Calibri" panose="020F0502020204030204" pitchFamily="34" charset="0"/>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ea typeface="Times New Roman" panose="02020603050405020304" pitchFamily="18" charset="0"/>
                          <a:cs typeface="Times New Roman" panose="02020603050405020304" pitchFamily="18" charset="0"/>
                        </a:rPr>
                        <m:t>𝑃𝐷</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𝑡𝑟𝑎𝑐𝑘𝑖𝑛𝑔</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𝑟𝑎𝑡𝑖𝑜</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𝑋</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𝐼𝑛𝑠𝑡𝑎𝑛𝑡𝑛𝑒𝑜𝑢𝑠</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𝑝𝑟𝑜𝑏𝑎𝑏𝑖𝑙𝑖𝑡𝑦</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𝑜𝑓</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𝑑𝑒𝑡𝑒𝑐𝑡𝑖𝑜𝑛</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en-US" sz="1600" dirty="0"/>
              </a:p>
            </p:txBody>
          </p:sp>
        </mc:Choice>
        <mc:Fallback xmlns="">
          <p:sp>
            <p:nvSpPr>
              <p:cNvPr id="9" name="Rectangle 8">
                <a:extLst>
                  <a:ext uri="{FF2B5EF4-FFF2-40B4-BE49-F238E27FC236}">
                    <a16:creationId xmlns:a16="http://schemas.microsoft.com/office/drawing/2014/main" id="{F59A5B5F-2FE7-44D2-AD12-3CB901D2BF59}"/>
                  </a:ext>
                </a:extLst>
              </p:cNvPr>
              <p:cNvSpPr>
                <a:spLocks noRot="1" noChangeAspect="1" noMove="1" noResize="1" noEditPoints="1" noAdjustHandles="1" noChangeArrowheads="1" noChangeShapeType="1" noTextEdit="1"/>
              </p:cNvSpPr>
              <p:nvPr/>
            </p:nvSpPr>
            <p:spPr>
              <a:xfrm>
                <a:off x="5933724" y="5769319"/>
                <a:ext cx="6096000" cy="754053"/>
              </a:xfrm>
              <a:prstGeom prst="rect">
                <a:avLst/>
              </a:prstGeom>
              <a:blipFill>
                <a:blip r:embed="rId6"/>
                <a:stretch>
                  <a:fillRect l="-600" b="-4839"/>
                </a:stretch>
              </a:blipFill>
            </p:spPr>
            <p:txBody>
              <a:bodyPr/>
              <a:lstStyle/>
              <a:p>
                <a:r>
                  <a:rPr lang="en-US">
                    <a:noFill/>
                  </a:rPr>
                  <a:t> </a:t>
                </a:r>
              </a:p>
            </p:txBody>
          </p:sp>
        </mc:Fallback>
      </mc:AlternateContent>
      <p:sp>
        <p:nvSpPr>
          <p:cNvPr id="11" name="Arrow: Curved Left 10">
            <a:hlinkClick r:id="rId7" action="ppaction://hlinksldjump"/>
            <a:extLst>
              <a:ext uri="{FF2B5EF4-FFF2-40B4-BE49-F238E27FC236}">
                <a16:creationId xmlns:a16="http://schemas.microsoft.com/office/drawing/2014/main" id="{923C7260-C1A7-45E0-A0FE-1AD58F63DD89}"/>
              </a:ext>
            </a:extLst>
          </p:cNvPr>
          <p:cNvSpPr/>
          <p:nvPr/>
        </p:nvSpPr>
        <p:spPr>
          <a:xfrm>
            <a:off x="11913869" y="6586495"/>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3" name="Straight Connector 12">
            <a:extLst>
              <a:ext uri="{FF2B5EF4-FFF2-40B4-BE49-F238E27FC236}">
                <a16:creationId xmlns:a16="http://schemas.microsoft.com/office/drawing/2014/main" id="{FC2DB543-5319-4CFA-9A96-E2026C0273D8}"/>
              </a:ext>
            </a:extLst>
          </p:cNvPr>
          <p:cNvCxnSpPr>
            <a:cxnSpLocks/>
          </p:cNvCxnSpPr>
          <p:nvPr/>
        </p:nvCxnSpPr>
        <p:spPr>
          <a:xfrm>
            <a:off x="8204200" y="2390229"/>
            <a:ext cx="11049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A4F022C-D872-49AC-A9AB-3B9496A952D5}"/>
              </a:ext>
            </a:extLst>
          </p:cNvPr>
          <p:cNvCxnSpPr>
            <a:cxnSpLocks/>
          </p:cNvCxnSpPr>
          <p:nvPr/>
        </p:nvCxnSpPr>
        <p:spPr>
          <a:xfrm>
            <a:off x="8204200" y="3380920"/>
            <a:ext cx="11049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527C0A2-0AD4-458A-863E-33782C40B675}"/>
              </a:ext>
            </a:extLst>
          </p:cNvPr>
          <p:cNvCxnSpPr>
            <a:cxnSpLocks/>
          </p:cNvCxnSpPr>
          <p:nvPr/>
        </p:nvCxnSpPr>
        <p:spPr>
          <a:xfrm>
            <a:off x="8204200" y="5677379"/>
            <a:ext cx="11049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FA0A0D8-1D6A-48ED-9D48-AA56F8B9880D}"/>
              </a:ext>
            </a:extLst>
          </p:cNvPr>
          <p:cNvCxnSpPr>
            <a:cxnSpLocks/>
          </p:cNvCxnSpPr>
          <p:nvPr/>
        </p:nvCxnSpPr>
        <p:spPr>
          <a:xfrm flipV="1">
            <a:off x="5727700" y="1397001"/>
            <a:ext cx="0" cy="49844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92515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Dynamic SHAS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p:txBody>
      </p:sp>
      <p:pic>
        <p:nvPicPr>
          <p:cNvPr id="6" name="Picture 5">
            <a:extLst>
              <a:ext uri="{FF2B5EF4-FFF2-40B4-BE49-F238E27FC236}">
                <a16:creationId xmlns:a16="http://schemas.microsoft.com/office/drawing/2014/main" id="{64AB2F49-BA9A-4489-86C6-9968D09E890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7389" y="1520627"/>
            <a:ext cx="1543050" cy="1156970"/>
          </a:xfrm>
          <a:prstGeom prst="rect">
            <a:avLst/>
          </a:prstGeom>
        </p:spPr>
      </p:pic>
      <p:pic>
        <p:nvPicPr>
          <p:cNvPr id="7" name="Picture 6">
            <a:extLst>
              <a:ext uri="{FF2B5EF4-FFF2-40B4-BE49-F238E27FC236}">
                <a16:creationId xmlns:a16="http://schemas.microsoft.com/office/drawing/2014/main" id="{A1124217-F940-4CD8-A681-701551E735E4}"/>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505752" y="1887022"/>
            <a:ext cx="1054100" cy="790575"/>
          </a:xfrm>
          <a:prstGeom prst="rect">
            <a:avLst/>
          </a:prstGeom>
        </p:spPr>
      </p:pic>
      <p:pic>
        <p:nvPicPr>
          <p:cNvPr id="8" name="Picture 7">
            <a:extLst>
              <a:ext uri="{FF2B5EF4-FFF2-40B4-BE49-F238E27FC236}">
                <a16:creationId xmlns:a16="http://schemas.microsoft.com/office/drawing/2014/main" id="{54815567-0E2F-4FA9-B15C-A61D8BDAF9B4}"/>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2586439" y="1915877"/>
            <a:ext cx="1054100" cy="790575"/>
          </a:xfrm>
          <a:prstGeom prst="rect">
            <a:avLst/>
          </a:prstGeom>
        </p:spPr>
      </p:pic>
      <p:pic>
        <p:nvPicPr>
          <p:cNvPr id="9" name="Picture 8">
            <a:extLst>
              <a:ext uri="{FF2B5EF4-FFF2-40B4-BE49-F238E27FC236}">
                <a16:creationId xmlns:a16="http://schemas.microsoft.com/office/drawing/2014/main" id="{545F1864-A354-47F7-A10D-D512AA398B29}"/>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3575852" y="1520627"/>
            <a:ext cx="1582420" cy="1186815"/>
          </a:xfrm>
          <a:prstGeom prst="rect">
            <a:avLst/>
          </a:prstGeom>
        </p:spPr>
      </p:pic>
      <p:pic>
        <p:nvPicPr>
          <p:cNvPr id="11" name="Picture 10">
            <a:extLst>
              <a:ext uri="{FF2B5EF4-FFF2-40B4-BE49-F238E27FC236}">
                <a16:creationId xmlns:a16="http://schemas.microsoft.com/office/drawing/2014/main" id="{F3BA6EBD-C2A7-4DE5-B254-359260C97D57}"/>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27390" y="2731890"/>
            <a:ext cx="1543050" cy="1156970"/>
          </a:xfrm>
          <a:prstGeom prst="rect">
            <a:avLst/>
          </a:prstGeom>
        </p:spPr>
      </p:pic>
      <p:pic>
        <p:nvPicPr>
          <p:cNvPr id="12" name="Picture 11">
            <a:extLst>
              <a:ext uri="{FF2B5EF4-FFF2-40B4-BE49-F238E27FC236}">
                <a16:creationId xmlns:a16="http://schemas.microsoft.com/office/drawing/2014/main" id="{EF2CAFF9-EB0E-40FC-B656-30BCBF7B2D20}"/>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1570438" y="2947049"/>
            <a:ext cx="989413" cy="790575"/>
          </a:xfrm>
          <a:prstGeom prst="rect">
            <a:avLst/>
          </a:prstGeom>
        </p:spPr>
      </p:pic>
      <p:pic>
        <p:nvPicPr>
          <p:cNvPr id="13" name="Picture 12">
            <a:extLst>
              <a:ext uri="{FF2B5EF4-FFF2-40B4-BE49-F238E27FC236}">
                <a16:creationId xmlns:a16="http://schemas.microsoft.com/office/drawing/2014/main" id="{27A02C62-0270-4B18-A07D-6EF7E47410D7}"/>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2586438" y="2915087"/>
            <a:ext cx="1054099" cy="790575"/>
          </a:xfrm>
          <a:prstGeom prst="rect">
            <a:avLst/>
          </a:prstGeom>
        </p:spPr>
      </p:pic>
      <p:pic>
        <p:nvPicPr>
          <p:cNvPr id="14" name="Picture 13">
            <a:extLst>
              <a:ext uri="{FF2B5EF4-FFF2-40B4-BE49-F238E27FC236}">
                <a16:creationId xmlns:a16="http://schemas.microsoft.com/office/drawing/2014/main" id="{BB32D00B-7182-4B6D-9B63-CB55CE9BBC99}"/>
              </a:ext>
            </a:extLst>
          </p:cNvPr>
          <p:cNvPicPr/>
          <p:nvPr/>
        </p:nvPicPr>
        <p:blipFill>
          <a:blip r:embed="rId10" cstate="print">
            <a:extLst>
              <a:ext uri="{28A0092B-C50C-407E-A947-70E740481C1C}">
                <a14:useLocalDpi xmlns:a14="http://schemas.microsoft.com/office/drawing/2010/main" val="0"/>
              </a:ext>
            </a:extLst>
          </a:blip>
          <a:stretch>
            <a:fillRect/>
          </a:stretch>
        </p:blipFill>
        <p:spPr>
          <a:xfrm>
            <a:off x="3558707" y="2741732"/>
            <a:ext cx="1599565" cy="1199515"/>
          </a:xfrm>
          <a:prstGeom prst="rect">
            <a:avLst/>
          </a:prstGeom>
        </p:spPr>
      </p:pic>
      <p:pic>
        <p:nvPicPr>
          <p:cNvPr id="15" name="Picture 14">
            <a:extLst>
              <a:ext uri="{FF2B5EF4-FFF2-40B4-BE49-F238E27FC236}">
                <a16:creationId xmlns:a16="http://schemas.microsoft.com/office/drawing/2014/main" id="{92230DC5-B94D-4323-8FF4-53B5D62FC338}"/>
              </a:ext>
            </a:extLst>
          </p:cNvPr>
          <p:cNvPicPr/>
          <p:nvPr/>
        </p:nvPicPr>
        <p:blipFill>
          <a:blip r:embed="rId11" cstate="print">
            <a:extLst>
              <a:ext uri="{28A0092B-C50C-407E-A947-70E740481C1C}">
                <a14:useLocalDpi xmlns:a14="http://schemas.microsoft.com/office/drawing/2010/main" val="0"/>
              </a:ext>
            </a:extLst>
          </a:blip>
          <a:stretch>
            <a:fillRect/>
          </a:stretch>
        </p:blipFill>
        <p:spPr>
          <a:xfrm>
            <a:off x="5833662" y="1451181"/>
            <a:ext cx="1543051" cy="1276985"/>
          </a:xfrm>
          <a:prstGeom prst="rect">
            <a:avLst/>
          </a:prstGeom>
        </p:spPr>
      </p:pic>
      <p:pic>
        <p:nvPicPr>
          <p:cNvPr id="16" name="Picture 15">
            <a:extLst>
              <a:ext uri="{FF2B5EF4-FFF2-40B4-BE49-F238E27FC236}">
                <a16:creationId xmlns:a16="http://schemas.microsoft.com/office/drawing/2014/main" id="{CF51A117-A0DA-413D-9A26-6ACD40282A17}"/>
              </a:ext>
            </a:extLst>
          </p:cNvPr>
          <p:cNvPicPr/>
          <p:nvPr/>
        </p:nvPicPr>
        <p:blipFill>
          <a:blip r:embed="rId12" cstate="print">
            <a:extLst>
              <a:ext uri="{28A0092B-C50C-407E-A947-70E740481C1C}">
                <a14:useLocalDpi xmlns:a14="http://schemas.microsoft.com/office/drawing/2010/main" val="0"/>
              </a:ext>
            </a:extLst>
          </a:blip>
          <a:stretch>
            <a:fillRect/>
          </a:stretch>
        </p:blipFill>
        <p:spPr>
          <a:xfrm>
            <a:off x="7280273" y="1816285"/>
            <a:ext cx="1018540" cy="763905"/>
          </a:xfrm>
          <a:prstGeom prst="rect">
            <a:avLst/>
          </a:prstGeom>
        </p:spPr>
      </p:pic>
      <p:pic>
        <p:nvPicPr>
          <p:cNvPr id="17" name="Picture 16">
            <a:extLst>
              <a:ext uri="{FF2B5EF4-FFF2-40B4-BE49-F238E27FC236}">
                <a16:creationId xmlns:a16="http://schemas.microsoft.com/office/drawing/2014/main" id="{818CDB64-B1C9-4C6F-A03D-9EB9B28C0EFA}"/>
              </a:ext>
            </a:extLst>
          </p:cNvPr>
          <p:cNvPicPr/>
          <p:nvPr/>
        </p:nvPicPr>
        <p:blipFill>
          <a:blip r:embed="rId13" cstate="print">
            <a:extLst>
              <a:ext uri="{28A0092B-C50C-407E-A947-70E740481C1C}">
                <a14:useLocalDpi xmlns:a14="http://schemas.microsoft.com/office/drawing/2010/main" val="0"/>
              </a:ext>
            </a:extLst>
          </a:blip>
          <a:stretch>
            <a:fillRect/>
          </a:stretch>
        </p:blipFill>
        <p:spPr>
          <a:xfrm>
            <a:off x="8270716" y="1755149"/>
            <a:ext cx="1046480" cy="784860"/>
          </a:xfrm>
          <a:prstGeom prst="rect">
            <a:avLst/>
          </a:prstGeom>
        </p:spPr>
      </p:pic>
      <p:pic>
        <p:nvPicPr>
          <p:cNvPr id="18" name="Picture 17">
            <a:extLst>
              <a:ext uri="{FF2B5EF4-FFF2-40B4-BE49-F238E27FC236}">
                <a16:creationId xmlns:a16="http://schemas.microsoft.com/office/drawing/2014/main" id="{E8822044-A297-49F8-A35C-163835642B9F}"/>
              </a:ext>
            </a:extLst>
          </p:cNvPr>
          <p:cNvPicPr/>
          <p:nvPr/>
        </p:nvPicPr>
        <p:blipFill>
          <a:blip r:embed="rId14" cstate="print">
            <a:extLst>
              <a:ext uri="{28A0092B-C50C-407E-A947-70E740481C1C}">
                <a14:useLocalDpi xmlns:a14="http://schemas.microsoft.com/office/drawing/2010/main" val="0"/>
              </a:ext>
            </a:extLst>
          </a:blip>
          <a:stretch>
            <a:fillRect/>
          </a:stretch>
        </p:blipFill>
        <p:spPr>
          <a:xfrm>
            <a:off x="9413024" y="1427834"/>
            <a:ext cx="1582420" cy="1227418"/>
          </a:xfrm>
          <a:prstGeom prst="rect">
            <a:avLst/>
          </a:prstGeom>
        </p:spPr>
      </p:pic>
      <p:pic>
        <p:nvPicPr>
          <p:cNvPr id="27" name="Picture 26">
            <a:extLst>
              <a:ext uri="{FF2B5EF4-FFF2-40B4-BE49-F238E27FC236}">
                <a16:creationId xmlns:a16="http://schemas.microsoft.com/office/drawing/2014/main" id="{E4853114-AC8C-453C-9536-8FCE5D7744F0}"/>
              </a:ext>
            </a:extLst>
          </p:cNvPr>
          <p:cNvPicPr/>
          <p:nvPr/>
        </p:nvPicPr>
        <p:blipFill>
          <a:blip r:embed="rId15" cstate="print">
            <a:extLst>
              <a:ext uri="{28A0092B-C50C-407E-A947-70E740481C1C}">
                <a14:useLocalDpi xmlns:a14="http://schemas.microsoft.com/office/drawing/2010/main" val="0"/>
              </a:ext>
            </a:extLst>
          </a:blip>
          <a:stretch>
            <a:fillRect/>
          </a:stretch>
        </p:blipFill>
        <p:spPr>
          <a:xfrm>
            <a:off x="5813053" y="2780643"/>
            <a:ext cx="1584268" cy="1272540"/>
          </a:xfrm>
          <a:prstGeom prst="rect">
            <a:avLst/>
          </a:prstGeom>
        </p:spPr>
      </p:pic>
      <p:pic>
        <p:nvPicPr>
          <p:cNvPr id="28" name="Picture 27">
            <a:extLst>
              <a:ext uri="{FF2B5EF4-FFF2-40B4-BE49-F238E27FC236}">
                <a16:creationId xmlns:a16="http://schemas.microsoft.com/office/drawing/2014/main" id="{29D02910-3E17-4F06-8D81-A93815DB063A}"/>
              </a:ext>
            </a:extLst>
          </p:cNvPr>
          <p:cNvPicPr/>
          <p:nvPr/>
        </p:nvPicPr>
        <p:blipFill>
          <a:blip r:embed="rId16" cstate="print">
            <a:extLst>
              <a:ext uri="{28A0092B-C50C-407E-A947-70E740481C1C}">
                <a14:useLocalDpi xmlns:a14="http://schemas.microsoft.com/office/drawing/2010/main" val="0"/>
              </a:ext>
            </a:extLst>
          </a:blip>
          <a:stretch>
            <a:fillRect/>
          </a:stretch>
        </p:blipFill>
        <p:spPr>
          <a:xfrm>
            <a:off x="7202803" y="3088487"/>
            <a:ext cx="1096010" cy="821690"/>
          </a:xfrm>
          <a:prstGeom prst="rect">
            <a:avLst/>
          </a:prstGeom>
        </p:spPr>
      </p:pic>
      <p:pic>
        <p:nvPicPr>
          <p:cNvPr id="29" name="Picture 28">
            <a:extLst>
              <a:ext uri="{FF2B5EF4-FFF2-40B4-BE49-F238E27FC236}">
                <a16:creationId xmlns:a16="http://schemas.microsoft.com/office/drawing/2014/main" id="{8C82339D-C0A0-44BA-BDF7-3709401C7FBF}"/>
              </a:ext>
            </a:extLst>
          </p:cNvPr>
          <p:cNvPicPr/>
          <p:nvPr/>
        </p:nvPicPr>
        <p:blipFill>
          <a:blip r:embed="rId17" cstate="print">
            <a:extLst>
              <a:ext uri="{28A0092B-C50C-407E-A947-70E740481C1C}">
                <a14:useLocalDpi xmlns:a14="http://schemas.microsoft.com/office/drawing/2010/main" val="0"/>
              </a:ext>
            </a:extLst>
          </a:blip>
          <a:stretch>
            <a:fillRect/>
          </a:stretch>
        </p:blipFill>
        <p:spPr>
          <a:xfrm>
            <a:off x="8277066" y="3048598"/>
            <a:ext cx="1040130" cy="840262"/>
          </a:xfrm>
          <a:prstGeom prst="rect">
            <a:avLst/>
          </a:prstGeom>
        </p:spPr>
      </p:pic>
      <p:pic>
        <p:nvPicPr>
          <p:cNvPr id="30" name="Picture 29">
            <a:extLst>
              <a:ext uri="{FF2B5EF4-FFF2-40B4-BE49-F238E27FC236}">
                <a16:creationId xmlns:a16="http://schemas.microsoft.com/office/drawing/2014/main" id="{5713133F-A7C9-4D4A-870D-A815D72DA20D}"/>
              </a:ext>
            </a:extLst>
          </p:cNvPr>
          <p:cNvPicPr/>
          <p:nvPr/>
        </p:nvPicPr>
        <p:blipFill>
          <a:blip r:embed="rId18" cstate="print">
            <a:extLst>
              <a:ext uri="{28A0092B-C50C-407E-A947-70E740481C1C}">
                <a14:useLocalDpi xmlns:a14="http://schemas.microsoft.com/office/drawing/2010/main" val="0"/>
              </a:ext>
            </a:extLst>
          </a:blip>
          <a:stretch>
            <a:fillRect/>
          </a:stretch>
        </p:blipFill>
        <p:spPr>
          <a:xfrm>
            <a:off x="9457258" y="2829242"/>
            <a:ext cx="1525905" cy="1199515"/>
          </a:xfrm>
          <a:prstGeom prst="rect">
            <a:avLst/>
          </a:prstGeom>
        </p:spPr>
      </p:pic>
      <p:pic>
        <p:nvPicPr>
          <p:cNvPr id="31" name="Picture 30">
            <a:extLst>
              <a:ext uri="{FF2B5EF4-FFF2-40B4-BE49-F238E27FC236}">
                <a16:creationId xmlns:a16="http://schemas.microsoft.com/office/drawing/2014/main" id="{275F0469-1981-4664-8B9E-11FD5E35F167}"/>
              </a:ext>
            </a:extLst>
          </p:cNvPr>
          <p:cNvPicPr/>
          <p:nvPr/>
        </p:nvPicPr>
        <p:blipFill>
          <a:blip r:embed="rId19" cstate="print">
            <a:extLst>
              <a:ext uri="{28A0092B-C50C-407E-A947-70E740481C1C}">
                <a14:useLocalDpi xmlns:a14="http://schemas.microsoft.com/office/drawing/2010/main" val="0"/>
              </a:ext>
            </a:extLst>
          </a:blip>
          <a:stretch>
            <a:fillRect/>
          </a:stretch>
        </p:blipFill>
        <p:spPr>
          <a:xfrm>
            <a:off x="3012204" y="4950366"/>
            <a:ext cx="1975485" cy="1482090"/>
          </a:xfrm>
          <a:prstGeom prst="rect">
            <a:avLst/>
          </a:prstGeom>
        </p:spPr>
      </p:pic>
      <p:pic>
        <p:nvPicPr>
          <p:cNvPr id="32" name="Picture 31">
            <a:extLst>
              <a:ext uri="{FF2B5EF4-FFF2-40B4-BE49-F238E27FC236}">
                <a16:creationId xmlns:a16="http://schemas.microsoft.com/office/drawing/2014/main" id="{36FE9D7B-B397-4068-AFE2-60846CB34B84}"/>
              </a:ext>
            </a:extLst>
          </p:cNvPr>
          <p:cNvPicPr/>
          <p:nvPr/>
        </p:nvPicPr>
        <p:blipFill>
          <a:blip r:embed="rId20" cstate="print">
            <a:extLst>
              <a:ext uri="{28A0092B-C50C-407E-A947-70E740481C1C}">
                <a14:useLocalDpi xmlns:a14="http://schemas.microsoft.com/office/drawing/2010/main" val="0"/>
              </a:ext>
            </a:extLst>
          </a:blip>
          <a:stretch>
            <a:fillRect/>
          </a:stretch>
        </p:blipFill>
        <p:spPr>
          <a:xfrm>
            <a:off x="4987689" y="5034704"/>
            <a:ext cx="1821815" cy="1384791"/>
          </a:xfrm>
          <a:prstGeom prst="rect">
            <a:avLst/>
          </a:prstGeom>
        </p:spPr>
      </p:pic>
      <p:pic>
        <p:nvPicPr>
          <p:cNvPr id="33" name="Picture 32">
            <a:extLst>
              <a:ext uri="{FF2B5EF4-FFF2-40B4-BE49-F238E27FC236}">
                <a16:creationId xmlns:a16="http://schemas.microsoft.com/office/drawing/2014/main" id="{4811DF69-1838-4C19-9EE7-D2AC37D5BC0E}"/>
              </a:ext>
            </a:extLst>
          </p:cNvPr>
          <p:cNvPicPr/>
          <p:nvPr/>
        </p:nvPicPr>
        <p:blipFill>
          <a:blip r:embed="rId21" cstate="print">
            <a:extLst>
              <a:ext uri="{28A0092B-C50C-407E-A947-70E740481C1C}">
                <a14:useLocalDpi xmlns:a14="http://schemas.microsoft.com/office/drawing/2010/main" val="0"/>
              </a:ext>
            </a:extLst>
          </a:blip>
          <a:stretch>
            <a:fillRect/>
          </a:stretch>
        </p:blipFill>
        <p:spPr>
          <a:xfrm>
            <a:off x="6763387" y="5073666"/>
            <a:ext cx="1821815" cy="1384791"/>
          </a:xfrm>
          <a:prstGeom prst="rect">
            <a:avLst/>
          </a:prstGeom>
        </p:spPr>
      </p:pic>
      <p:sp>
        <p:nvSpPr>
          <p:cNvPr id="2" name="Rectangle 1">
            <a:extLst>
              <a:ext uri="{FF2B5EF4-FFF2-40B4-BE49-F238E27FC236}">
                <a16:creationId xmlns:a16="http://schemas.microsoft.com/office/drawing/2014/main" id="{42537704-371B-4CE0-A8C8-133DAB3081B0}"/>
              </a:ext>
            </a:extLst>
          </p:cNvPr>
          <p:cNvSpPr/>
          <p:nvPr/>
        </p:nvSpPr>
        <p:spPr>
          <a:xfrm>
            <a:off x="4787902" y="6396302"/>
            <a:ext cx="3647152" cy="369332"/>
          </a:xfrm>
          <a:prstGeom prst="rect">
            <a:avLst/>
          </a:prstGeom>
        </p:spPr>
        <p:txBody>
          <a:bodyPr wrap="none">
            <a:spAutoFit/>
          </a:bodyPr>
          <a:lstStyle/>
          <a:p>
            <a:r>
              <a:rPr lang="en-US" dirty="0">
                <a:latin typeface="David" panose="020E0502060401010101" pitchFamily="34" charset="-79"/>
                <a:ea typeface="Times New Roman" panose="02020603050405020304" pitchFamily="18" charset="0"/>
                <a:cs typeface="Times New Roman" panose="02020603050405020304" pitchFamily="18" charset="0"/>
              </a:rPr>
              <a:t>STwMN – Straight with Model Noise</a:t>
            </a:r>
            <a:endParaRPr lang="en-US" dirty="0"/>
          </a:p>
        </p:txBody>
      </p:sp>
      <p:sp>
        <p:nvSpPr>
          <p:cNvPr id="34" name="Rectangle 33">
            <a:extLst>
              <a:ext uri="{FF2B5EF4-FFF2-40B4-BE49-F238E27FC236}">
                <a16:creationId xmlns:a16="http://schemas.microsoft.com/office/drawing/2014/main" id="{CD76BC78-C944-4A72-A02E-02824A09B5F1}"/>
              </a:ext>
            </a:extLst>
          </p:cNvPr>
          <p:cNvSpPr/>
          <p:nvPr/>
        </p:nvSpPr>
        <p:spPr>
          <a:xfrm>
            <a:off x="1522396" y="2572168"/>
            <a:ext cx="2364750" cy="369332"/>
          </a:xfrm>
          <a:prstGeom prst="rect">
            <a:avLst/>
          </a:prstGeom>
        </p:spPr>
        <p:txBody>
          <a:bodyPr wrap="none">
            <a:spAutoFit/>
          </a:bodyPr>
          <a:lstStyle/>
          <a:p>
            <a:r>
              <a:rPr lang="en-US" dirty="0">
                <a:latin typeface="David" panose="020E0502060401010101" pitchFamily="34" charset="-79"/>
                <a:ea typeface="Times New Roman" panose="02020603050405020304" pitchFamily="18" charset="0"/>
                <a:cs typeface="Times New Roman" panose="02020603050405020304" pitchFamily="18" charset="0"/>
              </a:rPr>
              <a:t>ST1 –  Specific Straight</a:t>
            </a:r>
            <a:endParaRPr lang="en-US" dirty="0"/>
          </a:p>
        </p:txBody>
      </p:sp>
      <p:sp>
        <p:nvSpPr>
          <p:cNvPr id="35" name="Rectangle 34">
            <a:extLst>
              <a:ext uri="{FF2B5EF4-FFF2-40B4-BE49-F238E27FC236}">
                <a16:creationId xmlns:a16="http://schemas.microsoft.com/office/drawing/2014/main" id="{432F647D-5ACF-425A-87E9-92B6FD48FA63}"/>
              </a:ext>
            </a:extLst>
          </p:cNvPr>
          <p:cNvSpPr/>
          <p:nvPr/>
        </p:nvSpPr>
        <p:spPr>
          <a:xfrm>
            <a:off x="1545839" y="3913288"/>
            <a:ext cx="2339102" cy="369332"/>
          </a:xfrm>
          <a:prstGeom prst="rect">
            <a:avLst/>
          </a:prstGeom>
        </p:spPr>
        <p:txBody>
          <a:bodyPr wrap="none">
            <a:spAutoFit/>
          </a:bodyPr>
          <a:lstStyle/>
          <a:p>
            <a:r>
              <a:rPr lang="en-US" dirty="0">
                <a:latin typeface="David" panose="020E0502060401010101" pitchFamily="34" charset="-79"/>
                <a:ea typeface="Times New Roman" panose="02020603050405020304" pitchFamily="18" charset="0"/>
                <a:cs typeface="Times New Roman" panose="02020603050405020304" pitchFamily="18" charset="0"/>
              </a:rPr>
              <a:t>ST2 –  General Straight</a:t>
            </a:r>
            <a:endParaRPr lang="en-US" dirty="0"/>
          </a:p>
        </p:txBody>
      </p:sp>
      <p:sp>
        <p:nvSpPr>
          <p:cNvPr id="36" name="Rectangle 35">
            <a:extLst>
              <a:ext uri="{FF2B5EF4-FFF2-40B4-BE49-F238E27FC236}">
                <a16:creationId xmlns:a16="http://schemas.microsoft.com/office/drawing/2014/main" id="{191A98B5-1D34-48F5-B6E3-81708CBCFA02}"/>
              </a:ext>
            </a:extLst>
          </p:cNvPr>
          <p:cNvSpPr/>
          <p:nvPr/>
        </p:nvSpPr>
        <p:spPr>
          <a:xfrm>
            <a:off x="7376713" y="2529964"/>
            <a:ext cx="3070071" cy="369332"/>
          </a:xfrm>
          <a:prstGeom prst="rect">
            <a:avLst/>
          </a:prstGeom>
        </p:spPr>
        <p:txBody>
          <a:bodyPr wrap="none">
            <a:spAutoFit/>
          </a:bodyPr>
          <a:lstStyle/>
          <a:p>
            <a:r>
              <a:rPr lang="en-US" dirty="0">
                <a:latin typeface="David" panose="020E0502060401010101" pitchFamily="34" charset="-79"/>
                <a:ea typeface="Times New Roman" panose="02020603050405020304" pitchFamily="18" charset="0"/>
                <a:cs typeface="Times New Roman" panose="02020603050405020304" pitchFamily="18" charset="0"/>
              </a:rPr>
              <a:t>CT1 –  Curved (Start with ST1) </a:t>
            </a:r>
            <a:endParaRPr lang="en-US" dirty="0"/>
          </a:p>
        </p:txBody>
      </p:sp>
      <p:sp>
        <p:nvSpPr>
          <p:cNvPr id="37" name="Rectangle 36">
            <a:extLst>
              <a:ext uri="{FF2B5EF4-FFF2-40B4-BE49-F238E27FC236}">
                <a16:creationId xmlns:a16="http://schemas.microsoft.com/office/drawing/2014/main" id="{743C70D9-71BB-4B29-A6F3-A7386DCF5658}"/>
              </a:ext>
            </a:extLst>
          </p:cNvPr>
          <p:cNvSpPr/>
          <p:nvPr/>
        </p:nvSpPr>
        <p:spPr>
          <a:xfrm>
            <a:off x="7354132" y="3913288"/>
            <a:ext cx="3070071" cy="369332"/>
          </a:xfrm>
          <a:prstGeom prst="rect">
            <a:avLst/>
          </a:prstGeom>
        </p:spPr>
        <p:txBody>
          <a:bodyPr wrap="none">
            <a:spAutoFit/>
          </a:bodyPr>
          <a:lstStyle/>
          <a:p>
            <a:r>
              <a:rPr lang="en-US" dirty="0">
                <a:latin typeface="David" panose="020E0502060401010101" pitchFamily="34" charset="-79"/>
                <a:ea typeface="Times New Roman" panose="02020603050405020304" pitchFamily="18" charset="0"/>
                <a:cs typeface="Times New Roman" panose="02020603050405020304" pitchFamily="18" charset="0"/>
              </a:rPr>
              <a:t>CT1 –  Curved (Start with ST2) </a:t>
            </a:r>
            <a:endParaRPr lang="en-US" dirty="0"/>
          </a:p>
        </p:txBody>
      </p:sp>
      <p:sp>
        <p:nvSpPr>
          <p:cNvPr id="38" name="Arrow: Curved Left 37">
            <a:hlinkClick r:id="rId22" action="ppaction://hlinksldjump"/>
            <a:extLst>
              <a:ext uri="{FF2B5EF4-FFF2-40B4-BE49-F238E27FC236}">
                <a16:creationId xmlns:a16="http://schemas.microsoft.com/office/drawing/2014/main" id="{8E2C5BB4-197C-4117-9419-E546A736DE16}"/>
              </a:ext>
            </a:extLst>
          </p:cNvPr>
          <p:cNvSpPr/>
          <p:nvPr/>
        </p:nvSpPr>
        <p:spPr>
          <a:xfrm>
            <a:off x="11863069" y="6458457"/>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145959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Dynamic SHAS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375452" y="1212812"/>
                <a:ext cx="11029614" cy="52133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dirty="0">
                    <a:solidFill>
                      <a:schemeClr val="tx1"/>
                    </a:solidFill>
                  </a:rPr>
                  <a:t>1) Thickening the lines by taking the sum of four nearest coefficients, that share the same slopes</a:t>
                </a:r>
                <a:endParaRPr lang="en-US" sz="1800" i="1" dirty="0">
                  <a:solidFill>
                    <a:schemeClr val="tx1"/>
                  </a:solidFill>
                </a:endParaRPr>
              </a:p>
              <a:p>
                <a14:m>
                  <m:oMath xmlns:m="http://schemas.openxmlformats.org/officeDocument/2006/math">
                    <m:sSub>
                      <m:sSubPr>
                        <m:ctrlPr>
                          <a:rPr lang="en-US" sz="1800" i="1">
                            <a:solidFill>
                              <a:schemeClr val="tx1"/>
                            </a:solidFill>
                            <a:latin typeface="Cambria Math" panose="02040503050406030204" pitchFamily="18" charset="0"/>
                          </a:rPr>
                        </m:ctrlPr>
                      </m:sSubPr>
                      <m:e>
                        <m:acc>
                          <m:accPr>
                            <m:chr m:val="̂"/>
                            <m:ctrlPr>
                              <a:rPr lang="en-US" sz="1800" i="1">
                                <a:solidFill>
                                  <a:schemeClr val="tx1"/>
                                </a:solidFill>
                                <a:latin typeface="Cambria Math" panose="02040503050406030204" pitchFamily="18" charset="0"/>
                              </a:rPr>
                            </m:ctrlPr>
                          </m:accPr>
                          <m:e>
                            <m:r>
                              <a:rPr lang="en-US" sz="1800" i="1">
                                <a:solidFill>
                                  <a:schemeClr val="tx1"/>
                                </a:solidFill>
                                <a:latin typeface="Cambria Math" panose="02040503050406030204" pitchFamily="18" charset="0"/>
                              </a:rPr>
                              <m:t>𝜒</m:t>
                            </m:r>
                            <m:r>
                              <a:rPr lang="en-US" sz="1800" i="1">
                                <a:solidFill>
                                  <a:schemeClr val="tx1"/>
                                </a:solidFill>
                                <a:latin typeface="Cambria Math" panose="02040503050406030204" pitchFamily="18" charset="0"/>
                              </a:rPr>
                              <m:t>𝑓</m:t>
                            </m:r>
                          </m:e>
                        </m:acc>
                      </m:e>
                      <m:sub>
                        <m:eqArr>
                          <m:eqArrPr>
                            <m:ctrlPr>
                              <a:rPr lang="en-US" sz="1800" i="1">
                                <a:solidFill>
                                  <a:schemeClr val="tx1"/>
                                </a:solidFill>
                                <a:latin typeface="Cambria Math" panose="02040503050406030204" pitchFamily="18" charset="0"/>
                              </a:rPr>
                            </m:ctrlPr>
                          </m:eqArrPr>
                          <m:e>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𝑗</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𝑘</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𝑙</m:t>
                            </m:r>
                          </m:e>
                          <m:e/>
                        </m:eqArr>
                      </m:sub>
                    </m:sSub>
                    <m:r>
                      <a:rPr lang="en-US" sz="1800" i="1">
                        <a:solidFill>
                          <a:schemeClr val="tx1"/>
                        </a:solidFill>
                        <a:latin typeface="Cambria Math" panose="02040503050406030204" pitchFamily="18" charset="0"/>
                      </a:rPr>
                      <m:t> = </m:t>
                    </m:r>
                    <m:r>
                      <a:rPr lang="en-US" sz="1800" i="1">
                        <a:solidFill>
                          <a:schemeClr val="tx1"/>
                        </a:solidFill>
                        <a:latin typeface="Cambria Math" panose="02040503050406030204" pitchFamily="18" charset="0"/>
                      </a:rPr>
                      <m:t>𝜒</m:t>
                    </m:r>
                    <m:r>
                      <a:rPr lang="en-US" sz="1800" i="1">
                        <a:solidFill>
                          <a:schemeClr val="tx1"/>
                        </a:solidFill>
                        <a:latin typeface="Cambria Math" panose="02040503050406030204" pitchFamily="18" charset="0"/>
                      </a:rPr>
                      <m:t>𝑓</m:t>
                    </m:r>
                    <m:d>
                      <m:dPr>
                        <m:ctrlPr>
                          <a:rPr lang="en-US" sz="1800" i="1">
                            <a:solidFill>
                              <a:schemeClr val="tx1"/>
                            </a:solidFill>
                            <a:latin typeface="Cambria Math" panose="02040503050406030204" pitchFamily="18" charset="0"/>
                          </a:rPr>
                        </m:ctrlPr>
                      </m:dPr>
                      <m:e>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𝑧</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𝑘</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𝑙</m:t>
                            </m:r>
                          </m:sub>
                        </m:sSub>
                      </m:e>
                    </m:d>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𝜒</m:t>
                    </m:r>
                    <m:r>
                      <a:rPr lang="en-US" sz="1800" i="1">
                        <a:solidFill>
                          <a:schemeClr val="tx1"/>
                        </a:solidFill>
                        <a:latin typeface="Cambria Math" panose="02040503050406030204" pitchFamily="18" charset="0"/>
                      </a:rPr>
                      <m:t>𝑓</m:t>
                    </m:r>
                    <m:d>
                      <m:dPr>
                        <m:ctrlPr>
                          <a:rPr lang="en-US" sz="1800" i="1">
                            <a:solidFill>
                              <a:schemeClr val="tx1"/>
                            </a:solidFill>
                            <a:latin typeface="Cambria Math" panose="02040503050406030204" pitchFamily="18" charset="0"/>
                          </a:rPr>
                        </m:ctrlPr>
                      </m:dPr>
                      <m:e>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𝑧</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𝑘</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𝑙</m:t>
                            </m:r>
                          </m:sub>
                        </m:sSub>
                      </m:e>
                    </m:d>
                    <m:r>
                      <a:rPr lang="en-US" sz="1800" i="1">
                        <a:solidFill>
                          <a:schemeClr val="tx1"/>
                        </a:solidFill>
                        <a:latin typeface="Cambria Math" panose="02040503050406030204" pitchFamily="18" charset="0"/>
                      </a:rPr>
                      <m:t>+</m:t>
                    </m:r>
                  </m:oMath>
                </a14:m>
                <a:r>
                  <a:rPr lang="en-US" sz="1800" dirty="0">
                    <a:solidFill>
                      <a:schemeClr val="tx1"/>
                    </a:solidFill>
                  </a:rPr>
                  <a:t>  </a:t>
                </a:r>
                <a14:m>
                  <m:oMath xmlns:m="http://schemas.openxmlformats.org/officeDocument/2006/math">
                    <m:r>
                      <a:rPr lang="en-US" sz="1800" i="1">
                        <a:solidFill>
                          <a:schemeClr val="tx1"/>
                        </a:solidFill>
                        <a:latin typeface="Cambria Math" panose="02040503050406030204" pitchFamily="18" charset="0"/>
                      </a:rPr>
                      <m:t>𝜒</m:t>
                    </m:r>
                    <m:r>
                      <a:rPr lang="en-US" sz="1800" i="1">
                        <a:solidFill>
                          <a:schemeClr val="tx1"/>
                        </a:solidFill>
                        <a:latin typeface="Cambria Math" panose="02040503050406030204" pitchFamily="18" charset="0"/>
                      </a:rPr>
                      <m:t>𝑓</m:t>
                    </m:r>
                    <m:d>
                      <m:dPr>
                        <m:ctrlPr>
                          <a:rPr lang="en-US" sz="1800" i="1">
                            <a:solidFill>
                              <a:schemeClr val="tx1"/>
                            </a:solidFill>
                            <a:latin typeface="Cambria Math" panose="02040503050406030204" pitchFamily="18" charset="0"/>
                          </a:rPr>
                        </m:ctrlPr>
                      </m:dPr>
                      <m:e>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𝑧</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𝑘</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𝑙</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sub>
                        </m:sSub>
                      </m:e>
                    </m:d>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𝜒</m:t>
                    </m:r>
                    <m:r>
                      <a:rPr lang="en-US" sz="1800" i="1">
                        <a:solidFill>
                          <a:schemeClr val="tx1"/>
                        </a:solidFill>
                        <a:latin typeface="Cambria Math" panose="02040503050406030204" pitchFamily="18" charset="0"/>
                      </a:rPr>
                      <m:t>𝑓</m:t>
                    </m:r>
                    <m:d>
                      <m:dPr>
                        <m:ctrlPr>
                          <a:rPr lang="en-US" sz="1800" i="1">
                            <a:solidFill>
                              <a:schemeClr val="tx1"/>
                            </a:solidFill>
                            <a:latin typeface="Cambria Math" panose="02040503050406030204" pitchFamily="18" charset="0"/>
                          </a:rPr>
                        </m:ctrlPr>
                      </m:dPr>
                      <m:e>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𝑧</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𝑘</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𝑙</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sub>
                        </m:sSub>
                      </m:e>
                    </m:d>
                    <m:r>
                      <a:rPr lang="en-US" sz="1800" i="1">
                        <a:solidFill>
                          <a:schemeClr val="tx1"/>
                        </a:solidFill>
                        <a:latin typeface="Cambria Math" panose="02040503050406030204" pitchFamily="18" charset="0"/>
                      </a:rPr>
                      <m:t> </m:t>
                    </m:r>
                  </m:oMath>
                </a14:m>
                <a:endParaRPr lang="en-US" sz="1800" dirty="0">
                  <a:solidFill>
                    <a:schemeClr val="tx1"/>
                  </a:solidFill>
                </a:endParaRPr>
              </a:p>
              <a:p>
                <a:r>
                  <a:rPr lang="en-US" sz="1800" dirty="0">
                    <a:solidFill>
                      <a:schemeClr val="tx1"/>
                    </a:solidFill>
                  </a:rPr>
                  <a:t>2) Finer sampling of the coefficient space, enhancing the resolution of oversampled sets of lines</a:t>
                </a:r>
              </a:p>
              <a:p>
                <a:r>
                  <a:rPr lang="en-US" sz="1800" dirty="0">
                    <a:solidFill>
                      <a:schemeClr val="tx1"/>
                    </a:solidFill>
                  </a:rPr>
                  <a:t>(I) Set of coefficients with offsets sampling of half voxel step:</a:t>
                </a:r>
              </a:p>
              <a:p>
                <a:pPr/>
                <a14:m>
                  <m:oMathPara xmlns:m="http://schemas.openxmlformats.org/officeDocument/2006/math">
                    <m:oMathParaPr>
                      <m:jc m:val="centerGroup"/>
                    </m:oMathParaPr>
                    <m:oMath xmlns:m="http://schemas.openxmlformats.org/officeDocument/2006/math">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𝑦</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𝑧</m:t>
                          </m:r>
                        </m:sub>
                      </m:sSub>
                      <m:r>
                        <a:rPr lang="en-US" sz="1800" i="1">
                          <a:solidFill>
                            <a:schemeClr val="tx1"/>
                          </a:solidFill>
                          <a:latin typeface="Cambria Math" panose="02040503050406030204" pitchFamily="18" charset="0"/>
                        </a:rPr>
                        <m:t>∈</m:t>
                      </m:r>
                      <m:d>
                        <m:dPr>
                          <m:begChr m:val="{"/>
                          <m:endChr m:val="}"/>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2</m:t>
                          </m:r>
                          <m:r>
                            <a:rPr lang="en-US" sz="1800" i="1">
                              <a:solidFill>
                                <a:schemeClr val="tx1"/>
                              </a:solidFill>
                              <a:latin typeface="Cambria Math" panose="02040503050406030204" pitchFamily="18" charset="0"/>
                            </a:rPr>
                            <m:t>𝑖</m:t>
                          </m:r>
                          <m:r>
                            <m:rPr>
                              <m:lit/>
                            </m:rP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0</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e>
                      </m:d>
                      <m:r>
                        <a:rPr lang="en-US" sz="1800" i="1">
                          <a:solidFill>
                            <a:schemeClr val="tx1"/>
                          </a:solidFill>
                          <a:latin typeface="Cambria Math" panose="02040503050406030204" pitchFamily="18" charset="0"/>
                        </a:rPr>
                        <m:t>     </m:t>
                      </m:r>
                    </m:oMath>
                  </m:oMathPara>
                </a14:m>
                <a:endParaRPr lang="en-US" sz="1800" i="1" dirty="0">
                  <a:solidFill>
                    <a:schemeClr val="tx1"/>
                  </a:solidFill>
                  <a:latin typeface="Cambria Math" panose="02040503050406030204" pitchFamily="18" charset="0"/>
                </a:endParaRPr>
              </a:p>
              <a:p>
                <a:pPr algn="ctr"/>
                <a:r>
                  <a:rPr lang="en-US" sz="1800" i="1" dirty="0">
                    <a:solidFill>
                      <a:schemeClr val="tx1"/>
                    </a:solidFill>
                    <a:latin typeface="Cambria Math" panose="02040503050406030204" pitchFamily="18" charset="0"/>
                  </a:rPr>
                  <a:t>        </a:t>
                </a:r>
                <a14:m>
                  <m:oMath xmlns:m="http://schemas.openxmlformats.org/officeDocument/2006/math">
                    <m:r>
                      <a:rPr lang="en-US" sz="1800" i="1">
                        <a:solidFill>
                          <a:schemeClr val="tx1"/>
                        </a:solidFill>
                        <a:latin typeface="Cambria Math" panose="02040503050406030204" pitchFamily="18" charset="0"/>
                      </a:rPr>
                      <m:t> </m:t>
                    </m:r>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acc>
                    <m:r>
                      <a:rPr lang="en-US" sz="1800" i="1">
                        <a:solidFill>
                          <a:schemeClr val="tx1"/>
                        </a:solidFill>
                        <a:latin typeface="Cambria Math" panose="02040503050406030204" pitchFamily="18" charset="0"/>
                      </a:rPr>
                      <m:t>, </m:t>
                    </m:r>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𝑧</m:t>
                            </m:r>
                          </m:sub>
                        </m:sSub>
                      </m:e>
                    </m:acc>
                    <m:r>
                      <a:rPr lang="en-US" sz="1800" i="1">
                        <a:solidFill>
                          <a:schemeClr val="tx1"/>
                        </a:solidFill>
                        <a:latin typeface="Cambria Math" panose="02040503050406030204" pitchFamily="18" charset="0"/>
                      </a:rPr>
                      <m:t>∈ </m:t>
                    </m:r>
                    <m:d>
                      <m:dPr>
                        <m:begChr m:val="{"/>
                        <m:endChr m:val="}"/>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5</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0</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5</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e>
                    </m:d>
                  </m:oMath>
                </a14:m>
                <a:r>
                  <a:rPr lang="en-US" sz="1800" i="1" dirty="0">
                    <a:solidFill>
                      <a:schemeClr val="tx1"/>
                    </a:solidFill>
                    <a:latin typeface="Cambria Math" panose="02040503050406030204" pitchFamily="18" charset="0"/>
                  </a:rPr>
                  <a:t> 	 </a:t>
                </a:r>
              </a:p>
              <a:p>
                <a:r>
                  <a:rPr lang="en-US" sz="1800" dirty="0">
                    <a:solidFill>
                      <a:schemeClr val="tx1"/>
                    </a:solidFill>
                  </a:rPr>
                  <a:t>(II) Set of coefficients with slope sampling of 1/n:</a:t>
                </a:r>
              </a:p>
              <a:p>
                <a:pPr/>
                <a14:m>
                  <m:oMathPara xmlns:m="http://schemas.openxmlformats.org/officeDocument/2006/math">
                    <m:oMathParaPr>
                      <m:jc m:val="centerGroup"/>
                    </m:oMathParaPr>
                    <m:oMath xmlns:m="http://schemas.openxmlformats.org/officeDocument/2006/math">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𝑦</m:t>
                              </m:r>
                            </m:sub>
                          </m:sSub>
                        </m:e>
                      </m:acc>
                      <m:r>
                        <a:rPr lang="en-US" sz="1800" i="1">
                          <a:solidFill>
                            <a:schemeClr val="tx1"/>
                          </a:solidFill>
                          <a:latin typeface="Cambria Math" panose="02040503050406030204" pitchFamily="18" charset="0"/>
                        </a:rPr>
                        <m:t>,</m:t>
                      </m:r>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𝑧</m:t>
                              </m:r>
                            </m:sub>
                          </m:sSub>
                        </m:e>
                      </m:acc>
                      <m:r>
                        <a:rPr lang="en-US" sz="1800" i="1">
                          <a:solidFill>
                            <a:schemeClr val="tx1"/>
                          </a:solidFill>
                          <a:latin typeface="Cambria Math" panose="02040503050406030204" pitchFamily="18" charset="0"/>
                        </a:rPr>
                        <m:t>∈</m:t>
                      </m:r>
                      <m:d>
                        <m:dPr>
                          <m:begChr m:val="{"/>
                          <m:endChr m:val="}"/>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𝑖</m:t>
                          </m:r>
                          <m:r>
                            <m:rPr>
                              <m:lit/>
                            </m:rP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0</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e>
                      </m:d>
                      <m:r>
                        <a:rPr lang="en-US" sz="1800" i="1">
                          <a:solidFill>
                            <a:schemeClr val="tx1"/>
                          </a:solidFill>
                          <a:latin typeface="Cambria Math" panose="02040503050406030204" pitchFamily="18" charset="0"/>
                        </a:rPr>
                        <m:t>  </m:t>
                      </m:r>
                    </m:oMath>
                  </m:oMathPara>
                </a14:m>
                <a:endParaRPr lang="en-US" sz="1800" i="1" dirty="0">
                  <a:solidFill>
                    <a:schemeClr val="tx1"/>
                  </a:solidFill>
                  <a:latin typeface="Cambria Math" panose="02040503050406030204" pitchFamily="18" charset="0"/>
                </a:endParaRPr>
              </a:p>
              <a:p>
                <a:pPr algn="ctr"/>
                <a:r>
                  <a:rPr lang="en-US" sz="1800" i="1" dirty="0">
                    <a:solidFill>
                      <a:schemeClr val="tx1"/>
                    </a:solidFill>
                    <a:latin typeface="Cambria Math" panose="02040503050406030204" pitchFamily="18" charset="0"/>
                  </a:rPr>
                  <a:t>    </a:t>
                </a:r>
                <a14:m>
                  <m:oMath xmlns:m="http://schemas.openxmlformats.org/officeDocument/2006/math">
                    <m:r>
                      <a:rPr lang="en-US" sz="1800" i="1">
                        <a:solidFill>
                          <a:schemeClr val="tx1"/>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r>
                      <a:rPr lang="en-US" sz="1800" i="1">
                        <a:solidFill>
                          <a:schemeClr val="tx1"/>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𝑧</m:t>
                        </m:r>
                      </m:sub>
                    </m:sSub>
                    <m:r>
                      <a:rPr lang="en-US" sz="1800" i="1">
                        <a:solidFill>
                          <a:schemeClr val="tx1"/>
                        </a:solidFill>
                        <a:latin typeface="Cambria Math" panose="02040503050406030204" pitchFamily="18" charset="0"/>
                      </a:rPr>
                      <m:t>∈ </m:t>
                    </m:r>
                    <m:d>
                      <m:dPr>
                        <m:begChr m:val="{"/>
                        <m:endChr m:val="}"/>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e>
                    </m:d>
                  </m:oMath>
                </a14:m>
                <a:r>
                  <a:rPr lang="en-US" sz="1800" i="1" dirty="0">
                    <a:solidFill>
                      <a:schemeClr val="tx1"/>
                    </a:solidFill>
                    <a:latin typeface="Cambria Math" panose="02040503050406030204" pitchFamily="18" charset="0"/>
                  </a:rPr>
                  <a:t> 				</a:t>
                </a:r>
              </a:p>
              <a:p>
                <a:r>
                  <a:rPr lang="en-US" sz="1800" i="1" dirty="0">
                    <a:solidFill>
                      <a:schemeClr val="tx1"/>
                    </a:solidFill>
                    <a:latin typeface="Cambria Math" panose="02040503050406030204" pitchFamily="18" charset="0"/>
                  </a:rPr>
                  <a:t> </a:t>
                </a:r>
                <a:r>
                  <a:rPr lang="en-US" dirty="0">
                    <a:solidFill>
                      <a:schemeClr val="tx1"/>
                    </a:solidFill>
                  </a:rPr>
                  <a:t>(</a:t>
                </a:r>
                <a:r>
                  <a:rPr lang="en-US" sz="1800" dirty="0">
                    <a:solidFill>
                      <a:schemeClr val="tx1"/>
                    </a:solidFill>
                  </a:rPr>
                  <a:t>III) Set of coefficients with slope sampling of 1/n  and offsets sampling of half voxel step.    </a:t>
                </a:r>
              </a:p>
              <a:p>
                <a:pPr/>
                <a14:m>
                  <m:oMathPara xmlns:m="http://schemas.openxmlformats.org/officeDocument/2006/math">
                    <m:oMathParaPr>
                      <m:jc m:val="centerGroup"/>
                    </m:oMathParaPr>
                    <m:oMath xmlns:m="http://schemas.openxmlformats.org/officeDocument/2006/math">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𝑦</m:t>
                              </m:r>
                            </m:sub>
                          </m:sSub>
                        </m:e>
                      </m:acc>
                      <m:r>
                        <a:rPr lang="en-US" sz="1800" i="1">
                          <a:solidFill>
                            <a:schemeClr val="tx1"/>
                          </a:solidFill>
                          <a:latin typeface="Cambria Math" panose="02040503050406030204" pitchFamily="18" charset="0"/>
                        </a:rPr>
                        <m:t>,</m:t>
                      </m:r>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𝑧</m:t>
                              </m:r>
                            </m:sub>
                          </m:sSub>
                        </m:e>
                      </m:acc>
                      <m:r>
                        <a:rPr lang="en-US" sz="1800" i="1">
                          <a:solidFill>
                            <a:schemeClr val="tx1"/>
                          </a:solidFill>
                          <a:latin typeface="Cambria Math" panose="02040503050406030204" pitchFamily="18" charset="0"/>
                        </a:rPr>
                        <m:t>∈</m:t>
                      </m:r>
                      <m:d>
                        <m:dPr>
                          <m:begChr m:val="{"/>
                          <m:endChr m:val="}"/>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𝑖</m:t>
                          </m:r>
                          <m:r>
                            <m:rPr>
                              <m:lit/>
                            </m:rP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0</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e>
                      </m:d>
                      <m:r>
                        <a:rPr lang="en-US" sz="1800" i="1">
                          <a:solidFill>
                            <a:schemeClr val="tx1"/>
                          </a:solidFill>
                          <a:latin typeface="Cambria Math" panose="02040503050406030204" pitchFamily="18" charset="0"/>
                        </a:rPr>
                        <m:t>  </m:t>
                      </m:r>
                    </m:oMath>
                  </m:oMathPara>
                </a14:m>
                <a:endParaRPr lang="en-US" sz="1800" i="1" dirty="0">
                  <a:solidFill>
                    <a:schemeClr val="tx1"/>
                  </a:solidFill>
                  <a:latin typeface="Cambria Math" panose="02040503050406030204" pitchFamily="18" charset="0"/>
                </a:endParaRPr>
              </a:p>
              <a:p>
                <a:pPr algn="ctr"/>
                <a14:m>
                  <m:oMath xmlns:m="http://schemas.openxmlformats.org/officeDocument/2006/math">
                    <m:r>
                      <a:rPr lang="en-US" sz="1800" i="1">
                        <a:solidFill>
                          <a:schemeClr val="tx1"/>
                        </a:solidFill>
                        <a:latin typeface="Cambria Math" panose="02040503050406030204" pitchFamily="18" charset="0"/>
                      </a:rPr>
                      <m:t>    </m:t>
                    </m:r>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acc>
                    <m:r>
                      <a:rPr lang="en-US" sz="1800" i="1">
                        <a:solidFill>
                          <a:schemeClr val="tx1"/>
                        </a:solidFill>
                        <a:latin typeface="Cambria Math" panose="02040503050406030204" pitchFamily="18" charset="0"/>
                      </a:rPr>
                      <m:t>, </m:t>
                    </m:r>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𝑧</m:t>
                            </m:r>
                          </m:sub>
                        </m:sSub>
                      </m:e>
                    </m:acc>
                    <m:r>
                      <a:rPr lang="en-US" sz="1800" i="1">
                        <a:solidFill>
                          <a:schemeClr val="tx1"/>
                        </a:solidFill>
                        <a:latin typeface="Cambria Math" panose="02040503050406030204" pitchFamily="18" charset="0"/>
                      </a:rPr>
                      <m:t>∈ </m:t>
                    </m:r>
                    <m:d>
                      <m:dPr>
                        <m:begChr m:val="{"/>
                        <m:endChr m:val="}"/>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5</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0</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5</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e>
                    </m:d>
                  </m:oMath>
                </a14:m>
                <a:r>
                  <a:rPr lang="en-US" sz="1800" i="1" dirty="0">
                    <a:solidFill>
                      <a:schemeClr val="tx1"/>
                    </a:solidFill>
                    <a:latin typeface="Cambria Math" panose="02040503050406030204" pitchFamily="18" charset="0"/>
                  </a:rPr>
                  <a:t>		</a:t>
                </a:r>
                <a:endParaRPr lang="en-US" sz="1800" dirty="0"/>
              </a:p>
            </p:txBody>
          </p:sp>
        </mc:Choice>
        <mc:Fallback xmlns="">
          <p:sp>
            <p:nvSpPr>
              <p:cNvPr id="10" name="Content Placeholder 2">
                <a:extLst>
                  <a:ext uri="{FF2B5EF4-FFF2-40B4-BE49-F238E27FC236}">
                    <a16:creationId xmlns:a16="http://schemas.microsoft.com/office/drawing/2014/main" id="{F577C6FA-E603-4230-980B-6E0CEF2F2BDD}"/>
                  </a:ext>
                </a:extLst>
              </p:cNvPr>
              <p:cNvSpPr txBox="1">
                <a:spLocks noRot="1" noChangeAspect="1" noMove="1" noResize="1" noEditPoints="1" noAdjustHandles="1" noChangeArrowheads="1" noChangeShapeType="1" noTextEdit="1"/>
              </p:cNvSpPr>
              <p:nvPr/>
            </p:nvSpPr>
            <p:spPr>
              <a:xfrm>
                <a:off x="375452" y="1212812"/>
                <a:ext cx="11029614" cy="5213387"/>
              </a:xfrm>
              <a:prstGeom prst="rect">
                <a:avLst/>
              </a:prstGeom>
              <a:blipFill>
                <a:blip r:embed="rId3"/>
                <a:stretch>
                  <a:fillRect l="-498" t="-702"/>
                </a:stretch>
              </a:blipFill>
            </p:spPr>
            <p:txBody>
              <a:bodyPr/>
              <a:lstStyle/>
              <a:p>
                <a:r>
                  <a:rPr lang="en-US">
                    <a:noFill/>
                  </a:rPr>
                  <a:t> </a:t>
                </a:r>
              </a:p>
            </p:txBody>
          </p:sp>
        </mc:Fallback>
      </mc:AlternateContent>
      <p:sp>
        <p:nvSpPr>
          <p:cNvPr id="7" name="Arrow: Curved Left 6">
            <a:hlinkClick r:id="rId4" action="ppaction://hlinksldjump"/>
            <a:extLst>
              <a:ext uri="{FF2B5EF4-FFF2-40B4-BE49-F238E27FC236}">
                <a16:creationId xmlns:a16="http://schemas.microsoft.com/office/drawing/2014/main" id="{4B6698C7-229D-4F21-8ECE-45865512AC5E}"/>
              </a:ext>
            </a:extLst>
          </p:cNvPr>
          <p:cNvSpPr/>
          <p:nvPr/>
        </p:nvSpPr>
        <p:spPr>
          <a:xfrm>
            <a:off x="11875769" y="6522995"/>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002858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3200" b="1" dirty="0">
                <a:solidFill>
                  <a:schemeClr val="tx1"/>
                </a:solidFill>
              </a:rPr>
              <a:t>                                             Viterbi </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172721" y="1643454"/>
                <a:ext cx="5750560" cy="4594060"/>
              </a:xfrm>
              <a:prstGeom prst="rect">
                <a:avLst/>
              </a:prstGeom>
            </p:spPr>
            <p:txBody>
              <a:bodyPr vert="horz" lIns="91440" tIns="45720" rIns="91440" bIns="45720" rtlCol="0" anchor="t">
                <a:noAutofit/>
              </a:bodyPr>
              <a:lstStyle>
                <a:defPPr>
                  <a:defRPr lang="en-US"/>
                </a:defPPr>
                <a:lvl1pPr indent="0" defTabSz="457200">
                  <a:spcBef>
                    <a:spcPct val="20000"/>
                  </a:spcBef>
                  <a:spcAft>
                    <a:spcPts val="600"/>
                  </a:spcAft>
                  <a:buClr>
                    <a:schemeClr val="tx1"/>
                  </a:buClr>
                  <a:buSzPct val="80000"/>
                  <a:buFont typeface="Wingdings 3" panose="05040102010807070707" pitchFamily="18" charset="2"/>
                  <a:buNone/>
                  <a:defRPr sz="1600" cap="none">
                    <a:effectLst/>
                  </a:defRPr>
                </a:lvl1pPr>
                <a:lvl2pPr indent="0" algn="ctr" defTabSz="457200">
                  <a:spcBef>
                    <a:spcPct val="20000"/>
                  </a:spcBef>
                  <a:spcAft>
                    <a:spcPts val="600"/>
                  </a:spcAft>
                  <a:buClr>
                    <a:schemeClr val="tx1"/>
                  </a:buClr>
                  <a:buSzPct val="80000"/>
                  <a:buFont typeface="Wingdings 3" panose="05040102010807070707" pitchFamily="18" charset="2"/>
                  <a:buNone/>
                  <a:defRPr cap="none">
                    <a:solidFill>
                      <a:schemeClr val="tx1">
                        <a:tint val="75000"/>
                      </a:schemeClr>
                    </a:solidFill>
                    <a:effectLst/>
                  </a:defRPr>
                </a:lvl2pPr>
                <a:lvl3pPr indent="0" algn="ctr" defTabSz="457200">
                  <a:spcBef>
                    <a:spcPct val="20000"/>
                  </a:spcBef>
                  <a:spcAft>
                    <a:spcPts val="600"/>
                  </a:spcAft>
                  <a:buClr>
                    <a:schemeClr val="tx1"/>
                  </a:buClr>
                  <a:buSzPct val="80000"/>
                  <a:buFont typeface="Wingdings 3" panose="05040102010807070707" pitchFamily="18" charset="2"/>
                  <a:buNone/>
                  <a:defRPr sz="1600" cap="none">
                    <a:solidFill>
                      <a:schemeClr val="tx1">
                        <a:tint val="75000"/>
                      </a:schemeClr>
                    </a:solidFill>
                    <a:effectLst/>
                  </a:defRPr>
                </a:lvl3pPr>
                <a:lvl4pPr indent="0" algn="ctr" defTabSz="457200">
                  <a:spcBef>
                    <a:spcPct val="20000"/>
                  </a:spcBef>
                  <a:spcAft>
                    <a:spcPts val="600"/>
                  </a:spcAft>
                  <a:buClr>
                    <a:schemeClr val="tx1"/>
                  </a:buClr>
                  <a:buSzPct val="80000"/>
                  <a:buFont typeface="Wingdings 3" panose="05040102010807070707" pitchFamily="18" charset="2"/>
                  <a:buNone/>
                  <a:defRPr sz="1400" cap="none">
                    <a:solidFill>
                      <a:schemeClr val="tx1">
                        <a:tint val="75000"/>
                      </a:schemeClr>
                    </a:solidFill>
                    <a:effectLst/>
                  </a:defRPr>
                </a:lvl4pPr>
                <a:lvl5pPr indent="0" algn="ctr" defTabSz="457200">
                  <a:spcBef>
                    <a:spcPct val="20000"/>
                  </a:spcBef>
                  <a:spcAft>
                    <a:spcPts val="600"/>
                  </a:spcAft>
                  <a:buClr>
                    <a:schemeClr val="tx1"/>
                  </a:buClr>
                  <a:buSzPct val="80000"/>
                  <a:buFont typeface="Wingdings 3" panose="05040102010807070707" pitchFamily="18" charset="2"/>
                  <a:buNone/>
                  <a:defRPr sz="1400" cap="none">
                    <a:solidFill>
                      <a:schemeClr val="tx1">
                        <a:tint val="75000"/>
                      </a:schemeClr>
                    </a:solidFill>
                    <a:effectLst/>
                  </a:defRPr>
                </a:lvl5pPr>
                <a:lvl6pPr indent="0" algn="ctr" defTabSz="457200">
                  <a:spcBef>
                    <a:spcPct val="20000"/>
                  </a:spcBef>
                  <a:spcAft>
                    <a:spcPts val="600"/>
                  </a:spcAft>
                  <a:buClr>
                    <a:schemeClr val="tx1"/>
                  </a:buClr>
                  <a:buSzPct val="80000"/>
                  <a:buFont typeface="Wingdings 3" panose="05040102010807070707" pitchFamily="18" charset="2"/>
                  <a:buNone/>
                  <a:defRPr sz="1400" cap="none">
                    <a:solidFill>
                      <a:schemeClr val="tx1">
                        <a:tint val="75000"/>
                      </a:schemeClr>
                    </a:solidFill>
                    <a:effectLst/>
                  </a:defRPr>
                </a:lvl6pPr>
                <a:lvl7pPr indent="0" algn="ctr" defTabSz="457200">
                  <a:spcBef>
                    <a:spcPct val="20000"/>
                  </a:spcBef>
                  <a:spcAft>
                    <a:spcPts val="600"/>
                  </a:spcAft>
                  <a:buClr>
                    <a:schemeClr val="tx1"/>
                  </a:buClr>
                  <a:buSzPct val="80000"/>
                  <a:buFont typeface="Wingdings 3" panose="05040102010807070707" pitchFamily="18" charset="2"/>
                  <a:buNone/>
                  <a:defRPr sz="1400" cap="none">
                    <a:solidFill>
                      <a:schemeClr val="tx1">
                        <a:tint val="75000"/>
                      </a:schemeClr>
                    </a:solidFill>
                    <a:effectLst/>
                  </a:defRPr>
                </a:lvl7pPr>
                <a:lvl8pPr indent="0" algn="ctr" defTabSz="457200">
                  <a:spcBef>
                    <a:spcPct val="20000"/>
                  </a:spcBef>
                  <a:spcAft>
                    <a:spcPts val="600"/>
                  </a:spcAft>
                  <a:buClr>
                    <a:schemeClr val="tx1"/>
                  </a:buClr>
                  <a:buSzPct val="80000"/>
                  <a:buFont typeface="Wingdings 3" panose="05040102010807070707" pitchFamily="18" charset="2"/>
                  <a:buNone/>
                  <a:defRPr sz="1400" cap="none">
                    <a:solidFill>
                      <a:schemeClr val="tx1">
                        <a:tint val="75000"/>
                      </a:schemeClr>
                    </a:solidFill>
                    <a:effectLst/>
                  </a:defRPr>
                </a:lvl8pPr>
                <a:lvl9pPr indent="0" algn="ctr" defTabSz="457200">
                  <a:spcBef>
                    <a:spcPct val="20000"/>
                  </a:spcBef>
                  <a:spcAft>
                    <a:spcPts val="600"/>
                  </a:spcAft>
                  <a:buClr>
                    <a:schemeClr val="tx1"/>
                  </a:buClr>
                  <a:buSzPct val="80000"/>
                  <a:buFont typeface="Wingdings 3" panose="05040102010807070707" pitchFamily="18" charset="2"/>
                  <a:buNone/>
                  <a:defRPr sz="1400" cap="none">
                    <a:solidFill>
                      <a:schemeClr val="tx1">
                        <a:tint val="75000"/>
                      </a:schemeClr>
                    </a:solidFill>
                    <a:effectLst/>
                  </a:defRPr>
                </a:lvl9pPr>
              </a:lstStyle>
              <a:p>
                <a:pPr marL="285750" indent="-285750">
                  <a:buFont typeface="Wingdings" panose="05000000000000000000" pitchFamily="2" charset="2"/>
                  <a:buChar char="Ø"/>
                </a:pPr>
                <a:r>
                  <a:rPr lang="en-US" b="1" dirty="0"/>
                  <a:t>Discrete time Markov Process</a:t>
                </a:r>
              </a:p>
              <a:p>
                <a:r>
                  <a:rPr lang="en-US" dirty="0"/>
                  <a:t>    The state </a:t>
                </a:r>
                <a14:m>
                  <m:oMath xmlns:m="http://schemas.openxmlformats.org/officeDocument/2006/math">
                    <m:r>
                      <a:rPr lang="en-US" smtClean="0">
                        <a:latin typeface="Cambria Math" panose="02040503050406030204" pitchFamily="18" charset="0"/>
                      </a:rPr>
                      <m:t>𝑣</m:t>
                    </m:r>
                    <m:r>
                      <a:rPr lang="en-US" smtClean="0">
                        <a:latin typeface="Cambria Math" panose="02040503050406030204" pitchFamily="18" charset="0"/>
                      </a:rPr>
                      <m:t> </m:t>
                    </m:r>
                  </m:oMath>
                </a14:m>
                <a:r>
                  <a:rPr lang="en-US" dirty="0"/>
                  <a:t>at time t is one of a finite number of states.</a:t>
                </a:r>
              </a:p>
              <a:p>
                <a:r>
                  <a:rPr lang="en-US" dirty="0"/>
                  <a:t>    Markov condition: </a:t>
                </a:r>
                <a14:m>
                  <m:oMath xmlns:m="http://schemas.openxmlformats.org/officeDocument/2006/math">
                    <m:r>
                      <a:rPr lang="en-US">
                        <a:latin typeface="Cambria Math" panose="02040503050406030204" pitchFamily="18" charset="0"/>
                      </a:rPr>
                      <m:t>𝑝</m:t>
                    </m:r>
                    <m:d>
                      <m:dPr>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v</m:t>
                            </m:r>
                          </m:e>
                          <m:sub>
                            <m:r>
                              <a:rPr lang="en-US">
                                <a:latin typeface="Cambria Math" panose="02040503050406030204" pitchFamily="18" charset="0"/>
                              </a:rPr>
                              <m:t>𝑡</m:t>
                            </m:r>
                            <m:r>
                              <a:rPr lang="en-US">
                                <a:latin typeface="Cambria Math" panose="02040503050406030204" pitchFamily="18" charset="0"/>
                              </a:rPr>
                              <m:t>+</m:t>
                            </m:r>
                            <m:r>
                              <a:rPr lang="en-US">
                                <a:latin typeface="Cambria Math" panose="02040503050406030204" pitchFamily="18" charset="0"/>
                              </a:rPr>
                              <m:t>1</m:t>
                            </m:r>
                          </m:sub>
                        </m:sSub>
                      </m:e>
                    </m:d>
                    <m:sSub>
                      <m:sSubPr>
                        <m:ctrlPr>
                          <a:rPr lang="en-US" i="1">
                            <a:latin typeface="Cambria Math" panose="02040503050406030204" pitchFamily="18" charset="0"/>
                          </a:rPr>
                        </m:ctrlPr>
                      </m:sSubPr>
                      <m:e>
                        <m:r>
                          <a:rPr lang="en-US">
                            <a:latin typeface="Cambria Math" panose="02040503050406030204" pitchFamily="18" charset="0"/>
                          </a:rPr>
                          <m:t>𝑣</m:t>
                        </m:r>
                      </m:e>
                      <m:sub>
                        <m:r>
                          <a:rPr lang="en-US">
                            <a:latin typeface="Cambria Math" panose="02040503050406030204" pitchFamily="18" charset="0"/>
                          </a:rPr>
                          <m:t>0</m:t>
                        </m:r>
                      </m:sub>
                    </m:sSub>
                    <m:r>
                      <a:rPr lang="en-US">
                        <a:latin typeface="Cambria Math" panose="02040503050406030204" pitchFamily="18" charset="0"/>
                      </a:rPr>
                      <m:t>,</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𝑣</m:t>
                        </m:r>
                      </m:e>
                      <m:sub>
                        <m:r>
                          <a:rPr lang="en-US">
                            <a:latin typeface="Cambria Math" panose="02040503050406030204" pitchFamily="18" charset="0"/>
                          </a:rPr>
                          <m:t>1</m:t>
                        </m:r>
                      </m:sub>
                    </m:sSub>
                    <m:r>
                      <a:rPr lang="en-US" smtClean="0">
                        <a:latin typeface="Cambria Math" panose="02040503050406030204" pitchFamily="18" charset="0"/>
                      </a:rPr>
                      <m:t>,</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𝑣</m:t>
                        </m:r>
                      </m:e>
                      <m:sub>
                        <m:r>
                          <a:rPr lang="en-US">
                            <a:latin typeface="Cambria Math" panose="02040503050406030204" pitchFamily="18" charset="0"/>
                          </a:rPr>
                          <m:t>2</m:t>
                        </m:r>
                      </m:sub>
                    </m:sSub>
                    <m:r>
                      <a:rPr lang="en-US" smtClean="0">
                        <a:latin typeface="Cambria Math" panose="02040503050406030204" pitchFamily="18" charset="0"/>
                      </a:rPr>
                      <m:t>,</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𝑣</m:t>
                        </m:r>
                      </m:e>
                      <m:sub>
                        <m:r>
                          <a:rPr lang="en-US">
                            <a:latin typeface="Cambria Math" panose="02040503050406030204" pitchFamily="18" charset="0"/>
                          </a:rPr>
                          <m:t>𝑡</m:t>
                        </m:r>
                      </m:sub>
                    </m:sSub>
                    <m:r>
                      <a:rPr lang="en-US">
                        <a:latin typeface="Cambria Math" panose="02040503050406030204" pitchFamily="18" charset="0"/>
                      </a:rPr>
                      <m:t>)=</m:t>
                    </m:r>
                    <m:r>
                      <a:rPr lang="en-US">
                        <a:latin typeface="Cambria Math" panose="02040503050406030204" pitchFamily="18" charset="0"/>
                      </a:rPr>
                      <m:t>𝑝</m:t>
                    </m:r>
                    <m:r>
                      <a:rPr lang="en-US">
                        <a:latin typeface="Cambria Math" panose="02040503050406030204" pitchFamily="18" charset="0"/>
                      </a:rPr>
                      <m:t>(</m:t>
                    </m:r>
                    <m:sSub>
                      <m:sSubPr>
                        <m:ctrlPr>
                          <a:rPr lang="en-US" i="1" smtClean="0">
                            <a:latin typeface="Cambria Math" panose="02040503050406030204" pitchFamily="18" charset="0"/>
                          </a:rPr>
                        </m:ctrlPr>
                      </m:sSubPr>
                      <m:e>
                        <m:r>
                          <a:rPr lang="en-US">
                            <a:latin typeface="Cambria Math" panose="02040503050406030204" pitchFamily="18" charset="0"/>
                          </a:rPr>
                          <m:t>𝑣</m:t>
                        </m:r>
                      </m:e>
                      <m:sub>
                        <m:r>
                          <a:rPr lang="en-US">
                            <a:latin typeface="Cambria Math" panose="02040503050406030204" pitchFamily="18" charset="0"/>
                          </a:rPr>
                          <m:t>𝑡</m:t>
                        </m:r>
                        <m:r>
                          <a:rPr lang="en-US">
                            <a:latin typeface="Cambria Math" panose="02040503050406030204" pitchFamily="18" charset="0"/>
                          </a:rPr>
                          <m:t>+</m:t>
                        </m:r>
                        <m:r>
                          <a:rPr lang="en-US">
                            <a:latin typeface="Cambria Math" panose="02040503050406030204" pitchFamily="18" charset="0"/>
                          </a:rPr>
                          <m:t>1</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𝑣</m:t>
                        </m:r>
                      </m:e>
                      <m:sub>
                        <m:r>
                          <a:rPr lang="en-US">
                            <a:latin typeface="Cambria Math" panose="02040503050406030204" pitchFamily="18" charset="0"/>
                          </a:rPr>
                          <m:t>𝑡</m:t>
                        </m:r>
                      </m:sub>
                    </m:sSub>
                    <m:r>
                      <a:rPr lang="en-US">
                        <a:latin typeface="Cambria Math" panose="02040503050406030204" pitchFamily="18" charset="0"/>
                      </a:rPr>
                      <m:t>)</m:t>
                    </m:r>
                  </m:oMath>
                </a14:m>
                <a:r>
                  <a:rPr lang="en-US" dirty="0"/>
                  <a:t> </a:t>
                </a:r>
              </a:p>
              <a:p>
                <a:endParaRPr lang="en-US" dirty="0"/>
              </a:p>
              <a:p>
                <a:pPr marL="285750" indent="-285750">
                  <a:buFont typeface="Wingdings" panose="05000000000000000000" pitchFamily="2" charset="2"/>
                  <a:buChar char="Ø"/>
                </a:pPr>
                <a:r>
                  <a:rPr lang="en-US" b="1" dirty="0"/>
                  <a:t>Hidden state Markov Model (HMM)</a:t>
                </a:r>
              </a:p>
              <a:p>
                <a:r>
                  <a:rPr lang="en-US" dirty="0"/>
                  <a:t>   The state of the Markov process are unobservable.</a:t>
                </a:r>
              </a:p>
              <a:p>
                <a:r>
                  <a:rPr lang="en-US" dirty="0"/>
                  <a:t>   There are indirect state observations </a:t>
                </a:r>
                <a14:m>
                  <m:oMath xmlns:m="http://schemas.openxmlformats.org/officeDocument/2006/math">
                    <m:r>
                      <a:rPr lang="en-US">
                        <a:latin typeface="Cambria Math" panose="02040503050406030204" pitchFamily="18" charset="0"/>
                      </a:rPr>
                      <m:t>𝑠</m:t>
                    </m:r>
                  </m:oMath>
                </a14:m>
                <a:r>
                  <a:rPr lang="en-US" dirty="0"/>
                  <a:t>.</a:t>
                </a:r>
              </a:p>
              <a:p>
                <a:endParaRPr lang="en-US" dirty="0"/>
              </a:p>
              <a:p>
                <a:pPr marL="285750" indent="-285750">
                  <a:buFont typeface="Wingdings" panose="05000000000000000000" pitchFamily="2" charset="2"/>
                  <a:buChar char="Ø"/>
                </a:pPr>
                <a:r>
                  <a:rPr lang="en-US" b="1" dirty="0"/>
                  <a:t>Dynamic programming algorithm</a:t>
                </a:r>
              </a:p>
              <a:p>
                <a:r>
                  <a:rPr lang="en-US" dirty="0"/>
                  <a:t>Finding the most likely sequence of hidden states — called the ‘Viterbi path’ — that results in a sequence of observed events.</a:t>
                </a:r>
              </a:p>
              <a:p>
                <a:r>
                  <a:rPr lang="en-US" dirty="0"/>
                  <a:t> </a:t>
                </a:r>
              </a:p>
            </p:txBody>
          </p:sp>
        </mc:Choice>
        <mc:Fallback xmlns="">
          <p:sp>
            <p:nvSpPr>
              <p:cNvPr id="10" name="Content Placeholder 2">
                <a:extLst>
                  <a:ext uri="{FF2B5EF4-FFF2-40B4-BE49-F238E27FC236}">
                    <a16:creationId xmlns:a16="http://schemas.microsoft.com/office/drawing/2014/main" id="{F577C6FA-E603-4230-980B-6E0CEF2F2BDD}"/>
                  </a:ext>
                </a:extLst>
              </p:cNvPr>
              <p:cNvSpPr txBox="1">
                <a:spLocks noRot="1" noChangeAspect="1" noMove="1" noResize="1" noEditPoints="1" noAdjustHandles="1" noChangeArrowheads="1" noChangeShapeType="1" noTextEdit="1"/>
              </p:cNvSpPr>
              <p:nvPr/>
            </p:nvSpPr>
            <p:spPr>
              <a:xfrm>
                <a:off x="172721" y="1643454"/>
                <a:ext cx="5750560" cy="4594060"/>
              </a:xfrm>
              <a:prstGeom prst="rect">
                <a:avLst/>
              </a:prstGeom>
              <a:blipFill>
                <a:blip r:embed="rId3"/>
                <a:stretch>
                  <a:fillRect l="-530" t="-3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CBA0DE4F-6801-4AE7-AF02-7F7EB7004186}"/>
                  </a:ext>
                </a:extLst>
              </p:cNvPr>
              <p:cNvSpPr txBox="1">
                <a:spLocks/>
              </p:cNvSpPr>
              <p:nvPr/>
            </p:nvSpPr>
            <p:spPr>
              <a:xfrm>
                <a:off x="6004559" y="1643454"/>
                <a:ext cx="6014720" cy="45940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300" b="1" i="1" dirty="0">
                    <a:solidFill>
                      <a:schemeClr val="tx1"/>
                    </a:solidFill>
                    <a:latin typeface="Cambria Math" panose="02040503050406030204" pitchFamily="18" charset="0"/>
                    <a:ea typeface="Cambria Math" panose="02040503050406030204" pitchFamily="18" charset="0"/>
                  </a:rPr>
                  <a:t>Discrete state-space:</a:t>
                </a:r>
              </a:p>
              <a:p>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𝑡</m:t>
                        </m:r>
                      </m:sub>
                    </m:sSub>
                    <m:r>
                      <a:rPr lang="en-US" sz="1300" i="1">
                        <a:solidFill>
                          <a:schemeClr val="tx1"/>
                        </a:solidFill>
                        <a:latin typeface="Cambria Math" panose="02040503050406030204" pitchFamily="18" charset="0"/>
                        <a:ea typeface="Cambria Math" panose="02040503050406030204" pitchFamily="18" charset="0"/>
                      </a:rPr>
                      <m:t>∈</m:t>
                    </m:r>
                    <m:r>
                      <a:rPr lang="en-US" sz="1300" i="1" smtClean="0">
                        <a:solidFill>
                          <a:schemeClr val="tx1"/>
                        </a:solidFill>
                        <a:latin typeface="Cambria Math" panose="02040503050406030204" pitchFamily="18" charset="0"/>
                        <a:ea typeface="Cambria Math" panose="02040503050406030204" pitchFamily="18" charset="0"/>
                      </a:rPr>
                      <m:t>{</m:t>
                    </m:r>
                    <m:r>
                      <a:rPr lang="en-US" sz="1300" b="0" i="1" smtClean="0">
                        <a:solidFill>
                          <a:schemeClr val="tx1"/>
                        </a:solidFill>
                        <a:latin typeface="Cambria Math" panose="02040503050406030204" pitchFamily="18" charset="0"/>
                        <a:ea typeface="Cambria Math" panose="02040503050406030204" pitchFamily="18" charset="0"/>
                      </a:rPr>
                      <m:t>[</m:t>
                    </m:r>
                    <m:r>
                      <a:rPr lang="en-US" sz="1300" i="1" smtClean="0">
                        <a:solidFill>
                          <a:schemeClr val="tx1"/>
                        </a:solidFill>
                        <a:latin typeface="Cambria Math" panose="02040503050406030204" pitchFamily="18" charset="0"/>
                        <a:ea typeface="Cambria Math" panose="02040503050406030204" pitchFamily="18" charset="0"/>
                      </a:rPr>
                      <m:t>𝑥</m:t>
                    </m:r>
                    <m:r>
                      <a:rPr lang="en-US" sz="1300" i="1" smtClean="0">
                        <a:solidFill>
                          <a:schemeClr val="tx1"/>
                        </a:solidFill>
                        <a:latin typeface="Cambria Math" panose="02040503050406030204" pitchFamily="18" charset="0"/>
                        <a:ea typeface="Cambria Math" panose="02040503050406030204" pitchFamily="18" charset="0"/>
                      </a:rPr>
                      <m:t>,</m:t>
                    </m:r>
                    <m:r>
                      <a:rPr lang="en-US" sz="1300" i="1" smtClean="0">
                        <a:solidFill>
                          <a:schemeClr val="tx1"/>
                        </a:solidFill>
                        <a:latin typeface="Cambria Math" panose="02040503050406030204" pitchFamily="18" charset="0"/>
                        <a:ea typeface="Cambria Math" panose="02040503050406030204" pitchFamily="18" charset="0"/>
                      </a:rPr>
                      <m:t>𝑦</m:t>
                    </m:r>
                    <m:r>
                      <a:rPr lang="en-US" sz="1300" i="1" smtClean="0">
                        <a:solidFill>
                          <a:schemeClr val="tx1"/>
                        </a:solidFill>
                        <a:latin typeface="Cambria Math" panose="02040503050406030204" pitchFamily="18" charset="0"/>
                        <a:ea typeface="Cambria Math" panose="02040503050406030204" pitchFamily="18" charset="0"/>
                      </a:rPr>
                      <m:t>,</m:t>
                    </m:r>
                    <m:acc>
                      <m:accPr>
                        <m:chr m:val="̇"/>
                        <m:ctrlPr>
                          <a:rPr lang="en-US" sz="1300" i="1">
                            <a:solidFill>
                              <a:schemeClr val="tx1"/>
                            </a:solidFill>
                            <a:latin typeface="Cambria Math" panose="02040503050406030204" pitchFamily="18" charset="0"/>
                            <a:ea typeface="Cambria Math" panose="02040503050406030204" pitchFamily="18" charset="0"/>
                          </a:rPr>
                        </m:ctrlPr>
                      </m:accPr>
                      <m:e>
                        <m:r>
                          <a:rPr lang="en-US" sz="1300" i="1">
                            <a:solidFill>
                              <a:schemeClr val="tx1"/>
                            </a:solidFill>
                            <a:latin typeface="Cambria Math" panose="02040503050406030204" pitchFamily="18" charset="0"/>
                            <a:ea typeface="Cambria Math" panose="02040503050406030204" pitchFamily="18" charset="0"/>
                          </a:rPr>
                          <m:t>𝑥</m:t>
                        </m:r>
                      </m:e>
                    </m:acc>
                    <m:r>
                      <a:rPr lang="en-US" sz="1300" i="1">
                        <a:solidFill>
                          <a:schemeClr val="tx1"/>
                        </a:solidFill>
                        <a:latin typeface="Cambria Math" panose="02040503050406030204" pitchFamily="18" charset="0"/>
                        <a:ea typeface="Cambria Math" panose="02040503050406030204" pitchFamily="18" charset="0"/>
                      </a:rPr>
                      <m:t>,</m:t>
                    </m:r>
                    <m:acc>
                      <m:accPr>
                        <m:chr m:val="̇"/>
                        <m:ctrlPr>
                          <a:rPr lang="en-US" sz="1300" i="1">
                            <a:solidFill>
                              <a:schemeClr val="tx1"/>
                            </a:solidFill>
                            <a:latin typeface="Cambria Math" panose="02040503050406030204" pitchFamily="18" charset="0"/>
                            <a:ea typeface="Cambria Math" panose="02040503050406030204" pitchFamily="18" charset="0"/>
                          </a:rPr>
                        </m:ctrlPr>
                      </m:accPr>
                      <m:e>
                        <m:acc>
                          <m:accPr>
                            <m:chr m:val="̇"/>
                            <m:ctrlPr>
                              <a:rPr lang="en-US" sz="1300" i="1">
                                <a:solidFill>
                                  <a:schemeClr val="tx1"/>
                                </a:solidFill>
                                <a:latin typeface="Cambria Math" panose="02040503050406030204" pitchFamily="18" charset="0"/>
                                <a:ea typeface="Cambria Math" panose="02040503050406030204" pitchFamily="18" charset="0"/>
                              </a:rPr>
                            </m:ctrlPr>
                          </m:accPr>
                          <m:e>
                            <m:r>
                              <a:rPr lang="en-US" sz="1300" i="1">
                                <a:solidFill>
                                  <a:schemeClr val="tx1"/>
                                </a:solidFill>
                                <a:latin typeface="Cambria Math" panose="02040503050406030204" pitchFamily="18" charset="0"/>
                                <a:ea typeface="Cambria Math" panose="02040503050406030204" pitchFamily="18" charset="0"/>
                              </a:rPr>
                              <m:t>𝑦</m:t>
                            </m:r>
                          </m:e>
                        </m:acc>
                        <m:r>
                          <a:rPr lang="en-US" sz="1300" i="1">
                            <a:solidFill>
                              <a:schemeClr val="tx1"/>
                            </a:solidFill>
                            <a:latin typeface="Cambria Math" panose="02040503050406030204" pitchFamily="18" charset="0"/>
                            <a:ea typeface="Cambria Math" panose="02040503050406030204" pitchFamily="18" charset="0"/>
                          </a:rPr>
                          <m:t>] </m:t>
                        </m:r>
                        <m:r>
                          <a:rPr lang="en-US" sz="1300" b="0" i="1" smtClean="0">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𝑥</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𝑦</m:t>
                        </m:r>
                        <m:r>
                          <a:rPr lang="en-US" sz="1300" i="1">
                            <a:solidFill>
                              <a:schemeClr val="tx1"/>
                            </a:solidFill>
                            <a:latin typeface="Cambria Math" panose="02040503050406030204" pitchFamily="18" charset="0"/>
                            <a:ea typeface="Cambria Math" panose="02040503050406030204" pitchFamily="18" charset="0"/>
                          </a:rPr>
                          <m:t>∈</m:t>
                        </m:r>
                      </m:e>
                    </m:acc>
                    <m:r>
                      <a:rPr lang="en-US" sz="1300" i="1">
                        <a:solidFill>
                          <a:schemeClr val="tx1"/>
                        </a:solidFill>
                        <a:latin typeface="Cambria Math" panose="02040503050406030204" pitchFamily="18" charset="0"/>
                        <a:ea typeface="Cambria Math" panose="02040503050406030204" pitchFamily="18" charset="0"/>
                      </a:rPr>
                      <m:t> </m:t>
                    </m:r>
                    <m:d>
                      <m:dPr>
                        <m:begChr m:val="["/>
                        <m:endChr m:val="]"/>
                        <m:ctrlPr>
                          <a:rPr lang="en-US" sz="1300" i="1">
                            <a:solidFill>
                              <a:schemeClr val="tx1"/>
                            </a:solidFill>
                            <a:latin typeface="Cambria Math" panose="02040503050406030204" pitchFamily="18" charset="0"/>
                            <a:ea typeface="Cambria Math" panose="02040503050406030204" pitchFamily="18" charset="0"/>
                          </a:rPr>
                        </m:ctrlPr>
                      </m:dPr>
                      <m:e>
                        <m:r>
                          <a:rPr lang="en-US" sz="1300" i="1">
                            <a:solidFill>
                              <a:schemeClr val="tx1"/>
                            </a:solidFill>
                            <a:latin typeface="Cambria Math" panose="02040503050406030204" pitchFamily="18" charset="0"/>
                            <a:ea typeface="Cambria Math" panose="02040503050406030204" pitchFamily="18" charset="0"/>
                          </a:rPr>
                          <m:t>1</m:t>
                        </m:r>
                        <m:r>
                          <a:rPr lang="en-US" sz="1300" i="1">
                            <a:solidFill>
                              <a:schemeClr val="tx1"/>
                            </a:solidFill>
                            <a:latin typeface="Cambria Math" panose="02040503050406030204" pitchFamily="18" charset="0"/>
                            <a:ea typeface="Cambria Math" panose="02040503050406030204" pitchFamily="18" charset="0"/>
                          </a:rPr>
                          <m:t>:</m:t>
                        </m:r>
                        <m:r>
                          <a:rPr lang="en-US" sz="1300" b="0" i="1" smtClean="0">
                            <a:solidFill>
                              <a:schemeClr val="tx1"/>
                            </a:solidFill>
                            <a:latin typeface="Cambria Math" panose="02040503050406030204" pitchFamily="18" charset="0"/>
                            <a:ea typeface="Cambria Math" panose="02040503050406030204" pitchFamily="18" charset="0"/>
                          </a:rPr>
                          <m:t>1</m:t>
                        </m:r>
                        <m:r>
                          <a:rPr lang="en-US" sz="1300" b="0" i="1" smtClean="0">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𝑖𝑚𝑎𝑔𝑒</m:t>
                        </m:r>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𝑠𝑖𝑧𝑒</m:t>
                        </m:r>
                      </m:e>
                    </m:d>
                    <m:r>
                      <a:rPr lang="en-US" sz="1300" i="1">
                        <a:solidFill>
                          <a:schemeClr val="tx1"/>
                        </a:solidFill>
                        <a:latin typeface="Cambria Math" panose="02040503050406030204" pitchFamily="18" charset="0"/>
                        <a:ea typeface="Cambria Math" panose="02040503050406030204" pitchFamily="18" charset="0"/>
                      </a:rPr>
                      <m:t>   </m:t>
                    </m:r>
                  </m:oMath>
                </a14:m>
                <a:r>
                  <a:rPr lang="en-US" sz="1300" dirty="0">
                    <a:solidFill>
                      <a:schemeClr val="tx1"/>
                    </a:solidFill>
                  </a:rPr>
                  <a:t>, </a:t>
                </a:r>
                <a14:m>
                  <m:oMath xmlns:m="http://schemas.openxmlformats.org/officeDocument/2006/math">
                    <m:acc>
                      <m:accPr>
                        <m:chr m:val="̇"/>
                        <m:ctrlPr>
                          <a:rPr lang="en-US" sz="1300" i="1">
                            <a:solidFill>
                              <a:schemeClr val="tx1"/>
                            </a:solidFill>
                            <a:latin typeface="Cambria Math" panose="02040503050406030204" pitchFamily="18" charset="0"/>
                            <a:ea typeface="Cambria Math" panose="02040503050406030204" pitchFamily="18" charset="0"/>
                          </a:rPr>
                        </m:ctrlPr>
                      </m:accPr>
                      <m:e>
                        <m:r>
                          <a:rPr lang="en-US" sz="1300" i="1">
                            <a:solidFill>
                              <a:schemeClr val="tx1"/>
                            </a:solidFill>
                            <a:latin typeface="Cambria Math" panose="02040503050406030204" pitchFamily="18" charset="0"/>
                            <a:ea typeface="Cambria Math" panose="02040503050406030204" pitchFamily="18" charset="0"/>
                          </a:rPr>
                          <m:t>𝑥</m:t>
                        </m:r>
                      </m:e>
                    </m:acc>
                    <m:r>
                      <a:rPr lang="en-US" sz="1300" i="1">
                        <a:solidFill>
                          <a:schemeClr val="tx1"/>
                        </a:solidFill>
                        <a:latin typeface="Cambria Math" panose="02040503050406030204" pitchFamily="18" charset="0"/>
                        <a:ea typeface="Cambria Math" panose="02040503050406030204" pitchFamily="18" charset="0"/>
                      </a:rPr>
                      <m:t>,</m:t>
                    </m:r>
                  </m:oMath>
                </a14:m>
                <a:r>
                  <a:rPr lang="en-US" sz="1300" dirty="0">
                    <a:solidFill>
                      <a:schemeClr val="tx1"/>
                    </a:solidFill>
                    <a:ea typeface="Cambria Math" panose="02040503050406030204" pitchFamily="18" charset="0"/>
                  </a:rPr>
                  <a:t> </a:t>
                </a:r>
                <a14:m>
                  <m:oMath xmlns:m="http://schemas.openxmlformats.org/officeDocument/2006/math">
                    <m:acc>
                      <m:accPr>
                        <m:chr m:val="̇"/>
                        <m:ctrlPr>
                          <a:rPr lang="en-US" sz="1300" i="1">
                            <a:solidFill>
                              <a:schemeClr val="tx1"/>
                            </a:solidFill>
                            <a:latin typeface="Cambria Math" panose="02040503050406030204" pitchFamily="18" charset="0"/>
                            <a:ea typeface="Cambria Math" panose="02040503050406030204" pitchFamily="18" charset="0"/>
                          </a:rPr>
                        </m:ctrlPr>
                      </m:accPr>
                      <m:e>
                        <m:r>
                          <a:rPr lang="en-US" sz="1300" i="1">
                            <a:solidFill>
                              <a:schemeClr val="tx1"/>
                            </a:solidFill>
                            <a:latin typeface="Cambria Math" panose="02040503050406030204" pitchFamily="18" charset="0"/>
                            <a:ea typeface="Cambria Math" panose="02040503050406030204" pitchFamily="18" charset="0"/>
                          </a:rPr>
                          <m:t>𝑦</m:t>
                        </m:r>
                      </m:e>
                    </m:acc>
                  </m:oMath>
                </a14:m>
                <a:r>
                  <a:rPr lang="en-US" sz="1300" dirty="0">
                    <a:solidFill>
                      <a:schemeClr val="tx1"/>
                    </a:solidFill>
                    <a:ea typeface="Cambria Math" panose="02040503050406030204" pitchFamily="18" charset="0"/>
                  </a:rPr>
                  <a:t> </a:t>
                </a:r>
                <a14:m>
                  <m:oMath xmlns:m="http://schemas.openxmlformats.org/officeDocument/2006/math">
                    <m:r>
                      <a:rPr lang="en-US" sz="1300" i="1">
                        <a:solidFill>
                          <a:schemeClr val="tx1"/>
                        </a:solidFill>
                        <a:latin typeface="Cambria Math" panose="02040503050406030204" pitchFamily="18" charset="0"/>
                        <a:ea typeface="Cambria Math" panose="02040503050406030204" pitchFamily="18" charset="0"/>
                      </a:rPr>
                      <m:t>∈</m:t>
                    </m:r>
                  </m:oMath>
                </a14:m>
                <a:r>
                  <a:rPr lang="en-US" sz="1300" dirty="0">
                    <a:solidFill>
                      <a:schemeClr val="tx1"/>
                    </a:solidFill>
                  </a:rPr>
                  <a:t> [-1:1:1]  (pixel)}</a:t>
                </a:r>
              </a:p>
              <a:p>
                <a:endParaRPr lang="en-US" sz="1600" dirty="0">
                  <a:solidFill>
                    <a:schemeClr val="tx1"/>
                  </a:solidFill>
                </a:endParaRPr>
              </a:p>
              <a:p>
                <a:r>
                  <a:rPr lang="en-US" sz="1300" b="1" i="1" dirty="0">
                    <a:solidFill>
                      <a:schemeClr val="tx1"/>
                    </a:solidFill>
                    <a:latin typeface="Cambria Math" panose="02040503050406030204" pitchFamily="18" charset="0"/>
                    <a:ea typeface="Cambria Math" panose="02040503050406030204" pitchFamily="18" charset="0"/>
                  </a:rPr>
                  <a:t>Measured intensity model:</a:t>
                </a:r>
              </a:p>
              <a:p>
                <a14:m>
                  <m:oMath xmlns:m="http://schemas.openxmlformats.org/officeDocument/2006/math">
                    <m:sSubSup>
                      <m:sSubSupPr>
                        <m:ctrlPr>
                          <a:rPr lang="en-US" sz="1300" i="1">
                            <a:solidFill>
                              <a:schemeClr val="tx1"/>
                            </a:solidFill>
                            <a:latin typeface="Cambria Math" panose="02040503050406030204" pitchFamily="18" charset="0"/>
                            <a:ea typeface="Cambria Math" panose="02040503050406030204" pitchFamily="18" charset="0"/>
                          </a:rPr>
                        </m:ctrlPr>
                      </m:sSubSupPr>
                      <m:e>
                        <m:r>
                          <a:rPr lang="en-US" sz="1300" i="1">
                            <a:solidFill>
                              <a:schemeClr val="tx1"/>
                            </a:solidFill>
                            <a:latin typeface="Cambria Math" panose="02040503050406030204" pitchFamily="18" charset="0"/>
                            <a:ea typeface="Cambria Math" panose="02040503050406030204" pitchFamily="18" charset="0"/>
                          </a:rPr>
                          <m:t>𝑠</m:t>
                        </m:r>
                      </m:e>
                      <m:sub>
                        <m:r>
                          <a:rPr lang="en-US" sz="1300" i="1">
                            <a:solidFill>
                              <a:schemeClr val="tx1"/>
                            </a:solidFill>
                            <a:latin typeface="Cambria Math" panose="02040503050406030204" pitchFamily="18" charset="0"/>
                            <a:ea typeface="Cambria Math" panose="02040503050406030204" pitchFamily="18" charset="0"/>
                          </a:rPr>
                          <m:t>𝑡</m:t>
                        </m:r>
                      </m:sub>
                      <m:sup>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𝑗</m:t>
                        </m:r>
                        <m:r>
                          <a:rPr lang="en-US" sz="1300" i="1">
                            <a:solidFill>
                              <a:schemeClr val="tx1"/>
                            </a:solidFill>
                            <a:latin typeface="Cambria Math" panose="02040503050406030204" pitchFamily="18" charset="0"/>
                            <a:ea typeface="Cambria Math" panose="02040503050406030204" pitchFamily="18" charset="0"/>
                          </a:rPr>
                          <m:t>)</m:t>
                        </m:r>
                      </m:sup>
                    </m:sSubSup>
                    <m:r>
                      <a:rPr lang="en-US" sz="1300" i="1">
                        <a:solidFill>
                          <a:schemeClr val="tx1"/>
                        </a:solidFill>
                        <a:latin typeface="Cambria Math" panose="02040503050406030204" pitchFamily="18" charset="0"/>
                        <a:ea typeface="Cambria Math" panose="02040503050406030204" pitchFamily="18" charset="0"/>
                      </a:rPr>
                      <m:t>= </m:t>
                    </m:r>
                    <m:d>
                      <m:dPr>
                        <m:begChr m:val="{"/>
                        <m:endChr m:val=""/>
                        <m:ctrlPr>
                          <a:rPr lang="en-US" sz="1300" i="1">
                            <a:solidFill>
                              <a:schemeClr val="tx1"/>
                            </a:solidFill>
                            <a:latin typeface="Cambria Math" panose="02040503050406030204" pitchFamily="18" charset="0"/>
                            <a:ea typeface="Cambria Math" panose="02040503050406030204" pitchFamily="18" charset="0"/>
                          </a:rPr>
                        </m:ctrlPr>
                      </m:dPr>
                      <m:e>
                        <m:eqArr>
                          <m:eqArrPr>
                            <m:ctrlPr>
                              <a:rPr lang="en-US" sz="1300" i="1">
                                <a:solidFill>
                                  <a:schemeClr val="tx1"/>
                                </a:solidFill>
                                <a:latin typeface="Cambria Math" panose="02040503050406030204" pitchFamily="18" charset="0"/>
                                <a:ea typeface="Cambria Math" panose="02040503050406030204" pitchFamily="18" charset="0"/>
                              </a:rPr>
                            </m:ctrlPr>
                          </m:eqArrPr>
                          <m:e>
                            <m:r>
                              <a:rPr lang="en-US" sz="1300" i="1">
                                <a:solidFill>
                                  <a:schemeClr val="tx1"/>
                                </a:solidFill>
                                <a:latin typeface="Cambria Math" panose="02040503050406030204" pitchFamily="18" charset="0"/>
                                <a:ea typeface="Cambria Math" panose="02040503050406030204" pitchFamily="18" charset="0"/>
                              </a:rPr>
                              <m:t>  </m:t>
                            </m:r>
                            <m:sSup>
                              <m:sSupPr>
                                <m:ctrlPr>
                                  <a:rPr lang="en-US" sz="1300" i="1">
                                    <a:solidFill>
                                      <a:schemeClr val="tx1"/>
                                    </a:solidFill>
                                    <a:latin typeface="Cambria Math" panose="02040503050406030204" pitchFamily="18" charset="0"/>
                                    <a:ea typeface="Cambria Math" panose="02040503050406030204" pitchFamily="18" charset="0"/>
                                  </a:rPr>
                                </m:ctrlPr>
                              </m:sSupPr>
                              <m:e>
                                <m:r>
                                  <a:rPr lang="en-US" sz="1300" i="1">
                                    <a:solidFill>
                                      <a:schemeClr val="tx1"/>
                                    </a:solidFill>
                                    <a:latin typeface="Cambria Math" panose="02040503050406030204" pitchFamily="18" charset="0"/>
                                    <a:ea typeface="Cambria Math" panose="02040503050406030204" pitchFamily="18" charset="0"/>
                                  </a:rPr>
                                  <m:t>h</m:t>
                                </m:r>
                              </m:e>
                              <m:sup>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𝑗</m:t>
                                </m:r>
                                <m:r>
                                  <a:rPr lang="en-US" sz="1300" i="1">
                                    <a:solidFill>
                                      <a:schemeClr val="tx1"/>
                                    </a:solidFill>
                                    <a:latin typeface="Cambria Math" panose="02040503050406030204" pitchFamily="18" charset="0"/>
                                    <a:ea typeface="Cambria Math" panose="02040503050406030204" pitchFamily="18" charset="0"/>
                                  </a:rPr>
                                  <m:t>)</m:t>
                                </m:r>
                              </m:sup>
                            </m:sSup>
                            <m:r>
                              <a:rPr lang="en-US" sz="1300" i="1">
                                <a:solidFill>
                                  <a:schemeClr val="tx1"/>
                                </a:solidFill>
                                <a:latin typeface="Cambria Math" panose="02040503050406030204" pitchFamily="18" charset="0"/>
                                <a:ea typeface="Cambria Math" panose="02040503050406030204" pitchFamily="18" charset="0"/>
                              </a:rPr>
                              <m:t>(</m:t>
                            </m:r>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𝑡</m:t>
                                </m:r>
                              </m:sub>
                            </m:sSub>
                            <m:r>
                              <a:rPr lang="en-US" sz="1300" i="1">
                                <a:solidFill>
                                  <a:schemeClr val="tx1"/>
                                </a:solidFill>
                                <a:latin typeface="Cambria Math" panose="02040503050406030204" pitchFamily="18" charset="0"/>
                                <a:ea typeface="Cambria Math" panose="02040503050406030204" pitchFamily="18" charset="0"/>
                              </a:rPr>
                              <m:t>)+</m:t>
                            </m:r>
                            <m:sSubSup>
                              <m:sSubSupPr>
                                <m:ctrlPr>
                                  <a:rPr lang="en-US" sz="1300" i="1">
                                    <a:solidFill>
                                      <a:schemeClr val="tx1"/>
                                    </a:solidFill>
                                    <a:latin typeface="Cambria Math" panose="02040503050406030204" pitchFamily="18" charset="0"/>
                                    <a:ea typeface="Cambria Math" panose="02040503050406030204" pitchFamily="18" charset="0"/>
                                  </a:rPr>
                                </m:ctrlPr>
                              </m:sSubSupPr>
                              <m:e>
                                <m:r>
                                  <a:rPr lang="en-US" sz="1300" i="1">
                                    <a:solidFill>
                                      <a:schemeClr val="tx1"/>
                                    </a:solidFill>
                                    <a:latin typeface="Cambria Math" panose="02040503050406030204" pitchFamily="18" charset="0"/>
                                    <a:ea typeface="Cambria Math" panose="02040503050406030204" pitchFamily="18" charset="0"/>
                                  </a:rPr>
                                  <m:t>𝑤</m:t>
                                </m:r>
                              </m:e>
                              <m:sub>
                                <m:r>
                                  <a:rPr lang="en-US" sz="1300" i="1">
                                    <a:solidFill>
                                      <a:schemeClr val="tx1"/>
                                    </a:solidFill>
                                    <a:latin typeface="Cambria Math" panose="02040503050406030204" pitchFamily="18" charset="0"/>
                                    <a:ea typeface="Cambria Math" panose="02040503050406030204" pitchFamily="18" charset="0"/>
                                  </a:rPr>
                                  <m:t>𝑡</m:t>
                                </m:r>
                              </m:sub>
                              <m:sup>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𝑗</m:t>
                                </m:r>
                                <m:r>
                                  <a:rPr lang="en-US" sz="1300" i="1">
                                    <a:solidFill>
                                      <a:schemeClr val="tx1"/>
                                    </a:solidFill>
                                    <a:latin typeface="Cambria Math" panose="02040503050406030204" pitchFamily="18" charset="0"/>
                                    <a:ea typeface="Cambria Math" panose="02040503050406030204" pitchFamily="18" charset="0"/>
                                  </a:rPr>
                                  <m:t>)</m:t>
                                </m:r>
                              </m:sup>
                            </m:sSubSup>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𝑡𝑎𝑟𝑔𝑒𝑡</m:t>
                            </m:r>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𝑖𝑠</m:t>
                            </m:r>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𝑝𝑟𝑒𝑠𝑒𝑛𝑡</m:t>
                            </m:r>
                          </m:e>
                          <m:e>
                            <m:sSubSup>
                              <m:sSubSupPr>
                                <m:ctrlPr>
                                  <a:rPr lang="en-US" sz="1300" i="1">
                                    <a:solidFill>
                                      <a:schemeClr val="tx1"/>
                                    </a:solidFill>
                                    <a:latin typeface="Cambria Math" panose="02040503050406030204" pitchFamily="18" charset="0"/>
                                    <a:ea typeface="Cambria Math" panose="02040503050406030204" pitchFamily="18" charset="0"/>
                                  </a:rPr>
                                </m:ctrlPr>
                              </m:sSubSupPr>
                              <m:e>
                                <m:r>
                                  <a:rPr lang="en-US" sz="1300" i="1">
                                    <a:solidFill>
                                      <a:schemeClr val="tx1"/>
                                    </a:solidFill>
                                    <a:latin typeface="Cambria Math" panose="02040503050406030204" pitchFamily="18" charset="0"/>
                                    <a:ea typeface="Cambria Math" panose="02040503050406030204" pitchFamily="18" charset="0"/>
                                  </a:rPr>
                                  <m:t>𝑤</m:t>
                                </m:r>
                              </m:e>
                              <m:sub>
                                <m:r>
                                  <a:rPr lang="en-US" sz="1300" i="1">
                                    <a:solidFill>
                                      <a:schemeClr val="tx1"/>
                                    </a:solidFill>
                                    <a:latin typeface="Cambria Math" panose="02040503050406030204" pitchFamily="18" charset="0"/>
                                    <a:ea typeface="Cambria Math" panose="02040503050406030204" pitchFamily="18" charset="0"/>
                                  </a:rPr>
                                  <m:t>𝑡</m:t>
                                </m:r>
                              </m:sub>
                              <m:sup>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𝑗</m:t>
                                </m:r>
                                <m:r>
                                  <a:rPr lang="en-US" sz="1300" i="1">
                                    <a:solidFill>
                                      <a:schemeClr val="tx1"/>
                                    </a:solidFill>
                                    <a:latin typeface="Cambria Math" panose="02040503050406030204" pitchFamily="18" charset="0"/>
                                    <a:ea typeface="Cambria Math" panose="02040503050406030204" pitchFamily="18" charset="0"/>
                                  </a:rPr>
                                  <m:t>)</m:t>
                                </m:r>
                              </m:sup>
                            </m:sSubSup>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𝑛𝑜</m:t>
                            </m:r>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𝑡𝑎𝑟𝑔𝑒𝑡</m:t>
                            </m:r>
                          </m:e>
                        </m:eqArr>
                      </m:e>
                    </m:d>
                    <m:sSup>
                      <m:sSupPr>
                        <m:ctrlPr>
                          <a:rPr lang="en-US" sz="1300" i="1">
                            <a:solidFill>
                              <a:schemeClr val="tx1"/>
                            </a:solidFill>
                            <a:latin typeface="Cambria Math" panose="02040503050406030204" pitchFamily="18" charset="0"/>
                            <a:ea typeface="Cambria Math" panose="02040503050406030204" pitchFamily="18" charset="0"/>
                          </a:rPr>
                        </m:ctrlPr>
                      </m:sSupPr>
                      <m:e>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h</m:t>
                        </m:r>
                      </m:e>
                      <m:sup>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𝑗</m:t>
                        </m:r>
                        <m:r>
                          <a:rPr lang="en-US" sz="1300" i="1">
                            <a:solidFill>
                              <a:schemeClr val="tx1"/>
                            </a:solidFill>
                            <a:latin typeface="Cambria Math" panose="02040503050406030204" pitchFamily="18" charset="0"/>
                            <a:ea typeface="Cambria Math" panose="02040503050406030204" pitchFamily="18" charset="0"/>
                          </a:rPr>
                          <m:t>)</m:t>
                        </m:r>
                      </m:sup>
                    </m:sSup>
                    <m:r>
                      <a:rPr lang="en-US" sz="1300" i="1">
                        <a:solidFill>
                          <a:schemeClr val="tx1"/>
                        </a:solidFill>
                        <a:latin typeface="Cambria Math" panose="02040503050406030204" pitchFamily="18" charset="0"/>
                        <a:ea typeface="Cambria Math" panose="02040503050406030204" pitchFamily="18" charset="0"/>
                      </a:rPr>
                      <m:t>(</m:t>
                    </m:r>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𝑡</m:t>
                        </m:r>
                      </m:sub>
                    </m:sSub>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1</m:t>
                    </m:r>
                    <m:r>
                      <a:rPr lang="en-US" sz="1300" i="1">
                        <a:solidFill>
                          <a:schemeClr val="tx1"/>
                        </a:solidFill>
                        <a:latin typeface="Cambria Math" panose="02040503050406030204" pitchFamily="18" charset="0"/>
                        <a:ea typeface="Cambria Math" panose="02040503050406030204" pitchFamily="18" charset="0"/>
                      </a:rPr>
                      <m:t>,</m:t>
                    </m:r>
                    <m:sSubSup>
                      <m:sSubSupPr>
                        <m:ctrlPr>
                          <a:rPr lang="en-US" sz="1300" i="1">
                            <a:solidFill>
                              <a:schemeClr val="tx1"/>
                            </a:solidFill>
                            <a:latin typeface="Cambria Math" panose="02040503050406030204" pitchFamily="18" charset="0"/>
                            <a:ea typeface="Cambria Math" panose="02040503050406030204" pitchFamily="18" charset="0"/>
                          </a:rPr>
                        </m:ctrlPr>
                      </m:sSubSupPr>
                      <m:e>
                        <m:r>
                          <a:rPr lang="en-US" sz="1300" i="1">
                            <a:solidFill>
                              <a:schemeClr val="tx1"/>
                            </a:solidFill>
                            <a:latin typeface="Cambria Math" panose="02040503050406030204" pitchFamily="18" charset="0"/>
                            <a:ea typeface="Cambria Math" panose="02040503050406030204" pitchFamily="18" charset="0"/>
                          </a:rPr>
                          <m:t>𝑤</m:t>
                        </m:r>
                      </m:e>
                      <m:sub>
                        <m:r>
                          <a:rPr lang="en-US" sz="1300" i="1">
                            <a:solidFill>
                              <a:schemeClr val="tx1"/>
                            </a:solidFill>
                            <a:latin typeface="Cambria Math" panose="02040503050406030204" pitchFamily="18" charset="0"/>
                            <a:ea typeface="Cambria Math" panose="02040503050406030204" pitchFamily="18" charset="0"/>
                          </a:rPr>
                          <m:t>𝑡</m:t>
                        </m:r>
                      </m:sub>
                      <m:sup>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𝑗</m:t>
                        </m:r>
                        <m:r>
                          <a:rPr lang="en-US" sz="1300" i="1">
                            <a:solidFill>
                              <a:schemeClr val="tx1"/>
                            </a:solidFill>
                            <a:latin typeface="Cambria Math" panose="02040503050406030204" pitchFamily="18" charset="0"/>
                            <a:ea typeface="Cambria Math" panose="02040503050406030204" pitchFamily="18" charset="0"/>
                          </a:rPr>
                          <m:t>)</m:t>
                        </m:r>
                      </m:sup>
                    </m:sSubSup>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𝒩</m:t>
                    </m:r>
                    <m:d>
                      <m:dPr>
                        <m:ctrlPr>
                          <a:rPr lang="en-US" sz="1300" i="1">
                            <a:solidFill>
                              <a:schemeClr val="tx1"/>
                            </a:solidFill>
                            <a:latin typeface="Cambria Math" panose="02040503050406030204" pitchFamily="18" charset="0"/>
                            <a:ea typeface="Cambria Math" panose="02040503050406030204" pitchFamily="18" charset="0"/>
                          </a:rPr>
                        </m:ctrlPr>
                      </m:dPr>
                      <m:e>
                        <m:r>
                          <a:rPr lang="en-US" sz="1300" i="1">
                            <a:solidFill>
                              <a:schemeClr val="tx1"/>
                            </a:solidFill>
                            <a:latin typeface="Cambria Math" panose="02040503050406030204" pitchFamily="18" charset="0"/>
                            <a:ea typeface="Cambria Math" panose="02040503050406030204" pitchFamily="18" charset="0"/>
                          </a:rPr>
                          <m:t>0</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𝜎</m:t>
                        </m:r>
                      </m:e>
                    </m:d>
                  </m:oMath>
                </a14:m>
                <a:r>
                  <a:rPr lang="en-US" sz="1300" i="1" dirty="0">
                    <a:solidFill>
                      <a:schemeClr val="tx1"/>
                    </a:solidFill>
                    <a:latin typeface="Cambria Math" panose="02040503050406030204" pitchFamily="18" charset="0"/>
                    <a:ea typeface="Cambria Math" panose="02040503050406030204" pitchFamily="18" charset="0"/>
                  </a:rPr>
                  <a:t> </a:t>
                </a:r>
              </a:p>
              <a:p>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𝑠</m:t>
                        </m:r>
                      </m:e>
                      <m:sub>
                        <m:r>
                          <a:rPr lang="en-US" sz="1300" i="1">
                            <a:solidFill>
                              <a:schemeClr val="tx1"/>
                            </a:solidFill>
                            <a:latin typeface="Cambria Math" panose="02040503050406030204" pitchFamily="18" charset="0"/>
                            <a:ea typeface="Cambria Math" panose="02040503050406030204" pitchFamily="18" charset="0"/>
                          </a:rPr>
                          <m:t>𝑡</m:t>
                        </m:r>
                      </m:sub>
                    </m:sSub>
                    <m:r>
                      <a:rPr lang="en-US" sz="1300" i="1">
                        <a:solidFill>
                          <a:schemeClr val="tx1"/>
                        </a:solidFill>
                        <a:latin typeface="Cambria Math" panose="02040503050406030204" pitchFamily="18" charset="0"/>
                        <a:ea typeface="Cambria Math" panose="02040503050406030204" pitchFamily="18" charset="0"/>
                      </a:rPr>
                      <m:t>={</m:t>
                    </m:r>
                    <m:sSubSup>
                      <m:sSubSupPr>
                        <m:ctrlPr>
                          <a:rPr lang="en-US" sz="1300" i="1">
                            <a:solidFill>
                              <a:schemeClr val="tx1"/>
                            </a:solidFill>
                            <a:latin typeface="Cambria Math" panose="02040503050406030204" pitchFamily="18" charset="0"/>
                            <a:ea typeface="Cambria Math" panose="02040503050406030204" pitchFamily="18" charset="0"/>
                          </a:rPr>
                        </m:ctrlPr>
                      </m:sSubSupPr>
                      <m:e>
                        <m:r>
                          <a:rPr lang="en-US" sz="1300" i="1">
                            <a:solidFill>
                              <a:schemeClr val="tx1"/>
                            </a:solidFill>
                            <a:latin typeface="Cambria Math" panose="02040503050406030204" pitchFamily="18" charset="0"/>
                            <a:ea typeface="Cambria Math" panose="02040503050406030204" pitchFamily="18" charset="0"/>
                          </a:rPr>
                          <m:t>𝑠</m:t>
                        </m:r>
                      </m:e>
                      <m:sub>
                        <m:r>
                          <a:rPr lang="en-US" sz="1300" i="1">
                            <a:solidFill>
                              <a:schemeClr val="tx1"/>
                            </a:solidFill>
                            <a:latin typeface="Cambria Math" panose="02040503050406030204" pitchFamily="18" charset="0"/>
                            <a:ea typeface="Cambria Math" panose="02040503050406030204" pitchFamily="18" charset="0"/>
                          </a:rPr>
                          <m:t>𝑡</m:t>
                        </m:r>
                      </m:sub>
                      <m:sup>
                        <m:d>
                          <m:dPr>
                            <m:ctrlPr>
                              <a:rPr lang="en-US" sz="1300" i="1">
                                <a:solidFill>
                                  <a:schemeClr val="tx1"/>
                                </a:solidFill>
                                <a:latin typeface="Cambria Math" panose="02040503050406030204" pitchFamily="18" charset="0"/>
                                <a:ea typeface="Cambria Math" panose="02040503050406030204" pitchFamily="18" charset="0"/>
                              </a:rPr>
                            </m:ctrlPr>
                          </m:dPr>
                          <m:e>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𝑗</m:t>
                            </m:r>
                          </m:e>
                        </m:d>
                      </m:sup>
                    </m:sSubSup>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1</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𝛼</m:t>
                    </m:r>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𝑗</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1</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𝛽</m:t>
                    </m:r>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pixel indexed by </a:t>
                </a:r>
                <a14:m>
                  <m:oMath xmlns:m="http://schemas.openxmlformats.org/officeDocument/2006/math">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1</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𝛼</m:t>
                    </m:r>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and </a:t>
                </a:r>
                <a14:m>
                  <m:oMath xmlns:m="http://schemas.openxmlformats.org/officeDocument/2006/math">
                    <m:r>
                      <a:rPr lang="en-US" sz="1300" i="1">
                        <a:solidFill>
                          <a:schemeClr val="tx1"/>
                        </a:solidFill>
                        <a:latin typeface="Cambria Math" panose="02040503050406030204" pitchFamily="18" charset="0"/>
                        <a:ea typeface="Cambria Math" panose="02040503050406030204" pitchFamily="18" charset="0"/>
                      </a:rPr>
                      <m:t>𝑗</m:t>
                    </m:r>
                    <m:r>
                      <a:rPr lang="en-US" sz="1300" i="1">
                        <a:solidFill>
                          <a:schemeClr val="tx1"/>
                        </a:solidFill>
                        <a:latin typeface="Cambria Math" panose="02040503050406030204" pitchFamily="18" charset="0"/>
                        <a:ea typeface="Cambria Math" panose="02040503050406030204" pitchFamily="18" charset="0"/>
                      </a:rPr>
                      <m:t>∈</m:t>
                    </m:r>
                    <m:d>
                      <m:dPr>
                        <m:begChr m:val="{"/>
                        <m:endChr m:val="}"/>
                        <m:ctrlPr>
                          <a:rPr lang="en-US" sz="1300" i="1">
                            <a:solidFill>
                              <a:schemeClr val="tx1"/>
                            </a:solidFill>
                            <a:latin typeface="Cambria Math" panose="02040503050406030204" pitchFamily="18" charset="0"/>
                            <a:ea typeface="Cambria Math" panose="02040503050406030204" pitchFamily="18" charset="0"/>
                          </a:rPr>
                        </m:ctrlPr>
                      </m:dPr>
                      <m:e>
                        <m:r>
                          <a:rPr lang="en-US" sz="1300" i="1">
                            <a:solidFill>
                              <a:schemeClr val="tx1"/>
                            </a:solidFill>
                            <a:latin typeface="Cambria Math" panose="02040503050406030204" pitchFamily="18" charset="0"/>
                            <a:ea typeface="Cambria Math" panose="02040503050406030204" pitchFamily="18" charset="0"/>
                          </a:rPr>
                          <m:t>1</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𝛽</m:t>
                        </m:r>
                      </m:e>
                    </m:d>
                  </m:oMath>
                </a14:m>
                <a:endParaRPr lang="en-US" sz="1300" i="1" dirty="0">
                  <a:solidFill>
                    <a:schemeClr val="tx1"/>
                  </a:solidFill>
                  <a:latin typeface="Cambria Math" panose="02040503050406030204" pitchFamily="18" charset="0"/>
                  <a:ea typeface="Cambria Math" panose="02040503050406030204" pitchFamily="18" charset="0"/>
                </a:endParaRPr>
              </a:p>
              <a:p>
                <a:endParaRPr lang="en-US" sz="1300" i="1" dirty="0">
                  <a:solidFill>
                    <a:schemeClr val="tx1"/>
                  </a:solidFill>
                  <a:latin typeface="Cambria Math" panose="02040503050406030204" pitchFamily="18" charset="0"/>
                  <a:ea typeface="Cambria Math" panose="02040503050406030204" pitchFamily="18" charset="0"/>
                </a:endParaRPr>
              </a:p>
              <a:p>
                <a:r>
                  <a:rPr lang="en-US" sz="1300" i="1" dirty="0">
                    <a:solidFill>
                      <a:schemeClr val="tx1"/>
                    </a:solidFill>
                    <a:latin typeface="Cambria Math" panose="02040503050406030204" pitchFamily="18" charset="0"/>
                    <a:ea typeface="Cambria Math" panose="02040503050406030204" pitchFamily="18" charset="0"/>
                  </a:rPr>
                  <a:t>Estimate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𝑉</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0</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1</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2</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𝑡</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from observing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𝑆</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𝑠</m:t>
                        </m:r>
                      </m:e>
                      <m:sub>
                        <m:r>
                          <a:rPr lang="en-US" sz="1300" i="1">
                            <a:solidFill>
                              <a:schemeClr val="tx1"/>
                            </a:solidFill>
                            <a:latin typeface="Cambria Math" panose="02040503050406030204" pitchFamily="18" charset="0"/>
                            <a:ea typeface="Cambria Math" panose="02040503050406030204" pitchFamily="18" charset="0"/>
                          </a:rPr>
                          <m:t>0</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𝑠</m:t>
                        </m:r>
                      </m:e>
                      <m:sub>
                        <m:r>
                          <a:rPr lang="en-US" sz="1300" i="1">
                            <a:solidFill>
                              <a:schemeClr val="tx1"/>
                            </a:solidFill>
                            <a:latin typeface="Cambria Math" panose="02040503050406030204" pitchFamily="18" charset="0"/>
                            <a:ea typeface="Cambria Math" panose="02040503050406030204" pitchFamily="18" charset="0"/>
                          </a:rPr>
                          <m:t>1</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𝑠</m:t>
                        </m:r>
                      </m:e>
                      <m:sub>
                        <m:r>
                          <a:rPr lang="en-US" sz="1300" i="1">
                            <a:solidFill>
                              <a:schemeClr val="tx1"/>
                            </a:solidFill>
                            <a:latin typeface="Cambria Math" panose="02040503050406030204" pitchFamily="18" charset="0"/>
                            <a:ea typeface="Cambria Math" panose="02040503050406030204" pitchFamily="18" charset="0"/>
                          </a:rPr>
                          <m:t>2</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𝑠</m:t>
                        </m:r>
                      </m:e>
                      <m:sub>
                        <m:r>
                          <a:rPr lang="en-US" sz="1300" i="1">
                            <a:solidFill>
                              <a:schemeClr val="tx1"/>
                            </a:solidFill>
                            <a:latin typeface="Cambria Math" panose="02040503050406030204" pitchFamily="18" charset="0"/>
                            <a:ea typeface="Cambria Math" panose="02040503050406030204" pitchFamily="18" charset="0"/>
                          </a:rPr>
                          <m:t>𝑡</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using a recursive scheme for maximizing the posterior joint probability of the sequence of states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0</m:t>
                        </m:r>
                      </m:sub>
                    </m:sSub>
                    <m:r>
                      <a:rPr lang="en-US" sz="1300" i="1">
                        <a:solidFill>
                          <a:schemeClr val="tx1"/>
                        </a:solidFill>
                        <a:latin typeface="Cambria Math" panose="02040503050406030204" pitchFamily="18" charset="0"/>
                        <a:ea typeface="Cambria Math" panose="02040503050406030204" pitchFamily="18" charset="0"/>
                      </a:rPr>
                      <m:t>,</m:t>
                    </m:r>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1</m:t>
                        </m:r>
                      </m:sub>
                    </m:sSub>
                    <m:r>
                      <a:rPr lang="en-US" sz="1300" i="1">
                        <a:solidFill>
                          <a:schemeClr val="tx1"/>
                        </a:solidFill>
                        <a:latin typeface="Cambria Math" panose="02040503050406030204" pitchFamily="18" charset="0"/>
                        <a:ea typeface="Cambria Math" panose="02040503050406030204" pitchFamily="18" charset="0"/>
                      </a:rPr>
                      <m:t>,.....,</m:t>
                    </m:r>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𝑡</m:t>
                        </m:r>
                      </m:sub>
                    </m:sSub>
                  </m:oMath>
                </a14:m>
                <a:r>
                  <a:rPr lang="en-US" sz="1300" i="1" dirty="0">
                    <a:solidFill>
                      <a:schemeClr val="tx1"/>
                    </a:solidFill>
                    <a:latin typeface="Cambria Math" panose="02040503050406030204" pitchFamily="18" charset="0"/>
                    <a:ea typeface="Cambria Math" panose="02040503050406030204" pitchFamily="18" charset="0"/>
                  </a:rPr>
                  <a:t> given by :</a:t>
                </a:r>
              </a:p>
              <a:p>
                <a14:m>
                  <m:oMath xmlns:m="http://schemas.openxmlformats.org/officeDocument/2006/math">
                    <m:r>
                      <a:rPr lang="en-US" sz="1300" i="1">
                        <a:solidFill>
                          <a:schemeClr val="tx1"/>
                        </a:solidFill>
                        <a:latin typeface="Cambria Math" panose="02040503050406030204" pitchFamily="18" charset="0"/>
                        <a:ea typeface="Cambria Math" panose="02040503050406030204" pitchFamily="18" charset="0"/>
                      </a:rPr>
                      <m:t>𝑃</m:t>
                    </m:r>
                    <m:d>
                      <m:dPr>
                        <m:ctrlPr>
                          <a:rPr lang="en-US" sz="1300" i="1">
                            <a:solidFill>
                              <a:schemeClr val="tx1"/>
                            </a:solidFill>
                            <a:latin typeface="Cambria Math" panose="02040503050406030204" pitchFamily="18" charset="0"/>
                            <a:ea typeface="Cambria Math" panose="02040503050406030204" pitchFamily="18" charset="0"/>
                          </a:rPr>
                        </m:ctrlPr>
                      </m:dPr>
                      <m:e>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0</m:t>
                            </m:r>
                          </m:sub>
                        </m:sSub>
                        <m:r>
                          <a:rPr lang="en-US" sz="1300" i="1">
                            <a:solidFill>
                              <a:schemeClr val="tx1"/>
                            </a:solidFill>
                            <a:latin typeface="Cambria Math" panose="02040503050406030204" pitchFamily="18" charset="0"/>
                            <a:ea typeface="Cambria Math" panose="02040503050406030204" pitchFamily="18" charset="0"/>
                          </a:rPr>
                          <m:t>,</m:t>
                        </m:r>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1</m:t>
                            </m:r>
                          </m:sub>
                        </m:sSub>
                        <m:r>
                          <a:rPr lang="en-US" sz="1300" i="1">
                            <a:solidFill>
                              <a:schemeClr val="tx1"/>
                            </a:solidFill>
                            <a:latin typeface="Cambria Math" panose="02040503050406030204" pitchFamily="18" charset="0"/>
                            <a:ea typeface="Cambria Math" panose="02040503050406030204" pitchFamily="18" charset="0"/>
                          </a:rPr>
                          <m:t>,…..,</m:t>
                        </m:r>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𝑡</m:t>
                            </m:r>
                          </m:sub>
                        </m:sSub>
                        <m:r>
                          <a:rPr lang="en-US" sz="1300" i="1">
                            <a:solidFill>
                              <a:schemeClr val="tx1"/>
                            </a:solidFill>
                            <a:latin typeface="Cambria Math" panose="02040503050406030204" pitchFamily="18" charset="0"/>
                            <a:ea typeface="Cambria Math" panose="02040503050406030204" pitchFamily="18" charset="0"/>
                          </a:rPr>
                          <m:t>|</m:t>
                        </m:r>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𝑆</m:t>
                            </m:r>
                          </m:e>
                          <m:sub>
                            <m:r>
                              <a:rPr lang="en-US" sz="1300" i="1">
                                <a:solidFill>
                                  <a:schemeClr val="tx1"/>
                                </a:solidFill>
                                <a:latin typeface="Cambria Math" panose="02040503050406030204" pitchFamily="18" charset="0"/>
                                <a:ea typeface="Cambria Math" panose="02040503050406030204" pitchFamily="18" charset="0"/>
                              </a:rPr>
                              <m:t>𝑡</m:t>
                            </m:r>
                          </m:sub>
                        </m:sSub>
                      </m:e>
                    </m:d>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𝑃</m:t>
                    </m:r>
                    <m:d>
                      <m:dPr>
                        <m:ctrlPr>
                          <a:rPr lang="en-US" sz="1300" i="1">
                            <a:solidFill>
                              <a:schemeClr val="tx1"/>
                            </a:solidFill>
                            <a:latin typeface="Cambria Math" panose="02040503050406030204" pitchFamily="18" charset="0"/>
                            <a:ea typeface="Cambria Math" panose="02040503050406030204" pitchFamily="18" charset="0"/>
                          </a:rPr>
                        </m:ctrlPr>
                      </m:dPr>
                      <m:e>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0</m:t>
                            </m:r>
                          </m:sub>
                        </m:sSub>
                      </m:e>
                    </m:d>
                    <m:nary>
                      <m:naryPr>
                        <m:chr m:val="∏"/>
                        <m:limLoc m:val="undOvr"/>
                        <m:ctrlPr>
                          <a:rPr lang="en-US" sz="1300" i="1">
                            <a:solidFill>
                              <a:schemeClr val="tx1"/>
                            </a:solidFill>
                            <a:latin typeface="Cambria Math" panose="02040503050406030204" pitchFamily="18" charset="0"/>
                            <a:ea typeface="Cambria Math" panose="02040503050406030204" pitchFamily="18" charset="0"/>
                          </a:rPr>
                        </m:ctrlPr>
                      </m:naryPr>
                      <m:sub>
                        <m:r>
                          <a:rPr lang="en-US" sz="1300" i="1">
                            <a:solidFill>
                              <a:schemeClr val="tx1"/>
                            </a:solidFill>
                            <a:latin typeface="Cambria Math" panose="02040503050406030204" pitchFamily="18" charset="0"/>
                            <a:ea typeface="Cambria Math" panose="02040503050406030204" pitchFamily="18" charset="0"/>
                          </a:rPr>
                          <m:t>𝑘</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1</m:t>
                        </m:r>
                      </m:sub>
                      <m:sup>
                        <m:r>
                          <a:rPr lang="en-US" sz="1300" i="1">
                            <a:solidFill>
                              <a:schemeClr val="tx1"/>
                            </a:solidFill>
                            <a:latin typeface="Cambria Math" panose="02040503050406030204" pitchFamily="18" charset="0"/>
                            <a:ea typeface="Cambria Math" panose="02040503050406030204" pitchFamily="18" charset="0"/>
                          </a:rPr>
                          <m:t>𝑡</m:t>
                        </m:r>
                      </m:sup>
                      <m:e>
                        <m:r>
                          <a:rPr lang="en-US" sz="1300" i="1">
                            <a:solidFill>
                              <a:schemeClr val="tx1"/>
                            </a:solidFill>
                            <a:latin typeface="Cambria Math" panose="02040503050406030204" pitchFamily="18" charset="0"/>
                            <a:ea typeface="Cambria Math" panose="02040503050406030204" pitchFamily="18" charset="0"/>
                            <a:hlinkClick r:id="rId4" action="ppaction://hlinksldjump"/>
                          </a:rPr>
                          <m:t>ℒ</m:t>
                        </m:r>
                        <m:d>
                          <m:dPr>
                            <m:ctrlPr>
                              <a:rPr lang="en-US" sz="1300" i="1">
                                <a:solidFill>
                                  <a:schemeClr val="tx1"/>
                                </a:solidFill>
                                <a:latin typeface="Cambria Math" panose="02040503050406030204" pitchFamily="18" charset="0"/>
                                <a:ea typeface="Cambria Math" panose="02040503050406030204" pitchFamily="18" charset="0"/>
                                <a:hlinkClick r:id="rId4" action="ppaction://hlinksldjump"/>
                              </a:rPr>
                            </m:ctrlPr>
                          </m:dPr>
                          <m:e>
                            <m:sSub>
                              <m:sSubPr>
                                <m:ctrlPr>
                                  <a:rPr lang="en-US" sz="1300" i="1">
                                    <a:solidFill>
                                      <a:schemeClr val="tx1"/>
                                    </a:solidFill>
                                    <a:latin typeface="Cambria Math" panose="02040503050406030204" pitchFamily="18" charset="0"/>
                                    <a:ea typeface="Cambria Math" panose="02040503050406030204" pitchFamily="18" charset="0"/>
                                    <a:hlinkClick r:id="rId4" action="ppaction://hlinksldjump"/>
                                  </a:rPr>
                                </m:ctrlPr>
                              </m:sSubPr>
                              <m:e>
                                <m:r>
                                  <a:rPr lang="en-US" sz="1300" i="1">
                                    <a:solidFill>
                                      <a:schemeClr val="tx1"/>
                                    </a:solidFill>
                                    <a:latin typeface="Cambria Math" panose="02040503050406030204" pitchFamily="18" charset="0"/>
                                    <a:ea typeface="Cambria Math" panose="02040503050406030204" pitchFamily="18" charset="0"/>
                                    <a:hlinkClick r:id="rId4" action="ppaction://hlinksldjump"/>
                                  </a:rPr>
                                  <m:t>𝑠</m:t>
                                </m:r>
                              </m:e>
                              <m:sub>
                                <m:r>
                                  <a:rPr lang="en-US" sz="1300" i="1">
                                    <a:solidFill>
                                      <a:schemeClr val="tx1"/>
                                    </a:solidFill>
                                    <a:latin typeface="Cambria Math" panose="02040503050406030204" pitchFamily="18" charset="0"/>
                                    <a:ea typeface="Cambria Math" panose="02040503050406030204" pitchFamily="18" charset="0"/>
                                    <a:hlinkClick r:id="rId4" action="ppaction://hlinksldjump"/>
                                  </a:rPr>
                                  <m:t>𝑡</m:t>
                                </m:r>
                              </m:sub>
                            </m:sSub>
                          </m:e>
                          <m:e>
                            <m:sSub>
                              <m:sSubPr>
                                <m:ctrlPr>
                                  <a:rPr lang="en-US" sz="1300" i="1">
                                    <a:solidFill>
                                      <a:schemeClr val="tx1"/>
                                    </a:solidFill>
                                    <a:latin typeface="Cambria Math" panose="02040503050406030204" pitchFamily="18" charset="0"/>
                                    <a:ea typeface="Cambria Math" panose="02040503050406030204" pitchFamily="18" charset="0"/>
                                    <a:hlinkClick r:id="rId4" action="ppaction://hlinksldjump"/>
                                  </a:rPr>
                                </m:ctrlPr>
                              </m:sSubPr>
                              <m:e>
                                <m:r>
                                  <a:rPr lang="en-US" sz="1300" i="1">
                                    <a:solidFill>
                                      <a:schemeClr val="tx1"/>
                                    </a:solidFill>
                                    <a:latin typeface="Cambria Math" panose="02040503050406030204" pitchFamily="18" charset="0"/>
                                    <a:ea typeface="Cambria Math" panose="02040503050406030204" pitchFamily="18" charset="0"/>
                                    <a:hlinkClick r:id="rId4" action="ppaction://hlinksldjump"/>
                                  </a:rPr>
                                  <m:t>𝑣</m:t>
                                </m:r>
                              </m:e>
                              <m:sub>
                                <m:r>
                                  <a:rPr lang="en-US" sz="1300" i="1">
                                    <a:solidFill>
                                      <a:schemeClr val="tx1"/>
                                    </a:solidFill>
                                    <a:latin typeface="Cambria Math" panose="02040503050406030204" pitchFamily="18" charset="0"/>
                                    <a:ea typeface="Cambria Math" panose="02040503050406030204" pitchFamily="18" charset="0"/>
                                    <a:hlinkClick r:id="rId4" action="ppaction://hlinksldjump"/>
                                  </a:rPr>
                                  <m:t>𝑡</m:t>
                                </m:r>
                              </m:sub>
                            </m:sSub>
                          </m:e>
                        </m:d>
                        <m:r>
                          <a:rPr lang="en-US" sz="1300" i="1">
                            <a:solidFill>
                              <a:schemeClr val="tx1"/>
                            </a:solidFill>
                            <a:latin typeface="Cambria Math" panose="02040503050406030204" pitchFamily="18" charset="0"/>
                            <a:ea typeface="Cambria Math" panose="02040503050406030204" pitchFamily="18" charset="0"/>
                          </a:rPr>
                          <m:t>𝑃</m:t>
                        </m:r>
                        <m:d>
                          <m:dPr>
                            <m:ctrlPr>
                              <a:rPr lang="en-US" sz="1300" i="1">
                                <a:solidFill>
                                  <a:schemeClr val="tx1"/>
                                </a:solidFill>
                                <a:latin typeface="Cambria Math" panose="02040503050406030204" pitchFamily="18" charset="0"/>
                                <a:ea typeface="Cambria Math" panose="02040503050406030204" pitchFamily="18" charset="0"/>
                              </a:rPr>
                            </m:ctrlPr>
                          </m:dPr>
                          <m:e>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𝑡</m:t>
                                </m:r>
                              </m:sub>
                            </m:sSub>
                          </m:e>
                          <m:e>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𝑡</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1</m:t>
                                </m:r>
                              </m:sub>
                            </m:sSub>
                          </m:e>
                        </m:d>
                      </m:e>
                    </m:nary>
                  </m:oMath>
                </a14:m>
                <a:r>
                  <a:rPr lang="en-US" sz="1300" i="1" dirty="0">
                    <a:solidFill>
                      <a:schemeClr val="tx1"/>
                    </a:solidFill>
                    <a:latin typeface="Cambria Math" panose="02040503050406030204" pitchFamily="18" charset="0"/>
                    <a:ea typeface="Cambria Math" panose="02040503050406030204" pitchFamily="18" charset="0"/>
                  </a:rPr>
                  <a:t> 	      	     </a:t>
                </a:r>
              </a:p>
              <a:p>
                <a14:m>
                  <m:oMath xmlns:m="http://schemas.openxmlformats.org/officeDocument/2006/math">
                    <m:r>
                      <a:rPr lang="en-US" sz="1000" b="0" i="1" smtClean="0">
                        <a:solidFill>
                          <a:schemeClr val="tx1"/>
                        </a:solidFill>
                        <a:latin typeface="Cambria Math" panose="02040503050406030204" pitchFamily="18" charset="0"/>
                        <a:ea typeface="Cambria Math" panose="02040503050406030204" pitchFamily="18" charset="0"/>
                      </a:rPr>
                      <m:t>∗ </m:t>
                    </m:r>
                    <m:r>
                      <a:rPr lang="en-US" sz="1000" i="1">
                        <a:solidFill>
                          <a:schemeClr val="tx1"/>
                        </a:solidFill>
                        <a:latin typeface="Cambria Math" panose="02040503050406030204" pitchFamily="18" charset="0"/>
                        <a:ea typeface="Cambria Math" panose="02040503050406030204" pitchFamily="18" charset="0"/>
                      </a:rPr>
                      <m:t>𝑝</m:t>
                    </m:r>
                    <m:r>
                      <a:rPr lang="en-US" sz="1000" i="1">
                        <a:solidFill>
                          <a:schemeClr val="tx1"/>
                        </a:solidFill>
                        <a:latin typeface="Cambria Math" panose="02040503050406030204" pitchFamily="18" charset="0"/>
                        <a:ea typeface="Cambria Math" panose="02040503050406030204" pitchFamily="18" charset="0"/>
                      </a:rPr>
                      <m:t>(</m:t>
                    </m:r>
                    <m:sSub>
                      <m:sSubPr>
                        <m:ctrlPr>
                          <a:rPr lang="en-US" sz="1000" i="1">
                            <a:solidFill>
                              <a:schemeClr val="tx1"/>
                            </a:solidFill>
                            <a:latin typeface="Cambria Math" panose="02040503050406030204" pitchFamily="18" charset="0"/>
                            <a:ea typeface="Cambria Math" panose="02040503050406030204" pitchFamily="18" charset="0"/>
                          </a:rPr>
                        </m:ctrlPr>
                      </m:sSubPr>
                      <m:e>
                        <m:r>
                          <a:rPr lang="en-US" sz="1000" i="1">
                            <a:solidFill>
                              <a:schemeClr val="tx1"/>
                            </a:solidFill>
                            <a:latin typeface="Cambria Math" panose="02040503050406030204" pitchFamily="18" charset="0"/>
                            <a:ea typeface="Cambria Math" panose="02040503050406030204" pitchFamily="18" charset="0"/>
                          </a:rPr>
                          <m:t>𝑣</m:t>
                        </m:r>
                      </m:e>
                      <m:sub>
                        <m:r>
                          <a:rPr lang="en-US" sz="1000" i="1">
                            <a:solidFill>
                              <a:schemeClr val="tx1"/>
                            </a:solidFill>
                            <a:latin typeface="Cambria Math" panose="02040503050406030204" pitchFamily="18" charset="0"/>
                            <a:ea typeface="Cambria Math" panose="02040503050406030204" pitchFamily="18" charset="0"/>
                          </a:rPr>
                          <m:t>𝑡</m:t>
                        </m:r>
                      </m:sub>
                    </m:sSub>
                    <m:r>
                      <a:rPr lang="en-US" sz="1000" i="1">
                        <a:solidFill>
                          <a:schemeClr val="tx1"/>
                        </a:solidFill>
                        <a:latin typeface="Cambria Math" panose="02040503050406030204" pitchFamily="18" charset="0"/>
                        <a:ea typeface="Cambria Math" panose="02040503050406030204" pitchFamily="18" charset="0"/>
                      </a:rPr>
                      <m:t>|</m:t>
                    </m:r>
                    <m:sSub>
                      <m:sSubPr>
                        <m:ctrlPr>
                          <a:rPr lang="en-US" sz="1000" i="1">
                            <a:solidFill>
                              <a:schemeClr val="tx1"/>
                            </a:solidFill>
                            <a:latin typeface="Cambria Math" panose="02040503050406030204" pitchFamily="18" charset="0"/>
                            <a:ea typeface="Cambria Math" panose="02040503050406030204" pitchFamily="18" charset="0"/>
                          </a:rPr>
                        </m:ctrlPr>
                      </m:sSubPr>
                      <m:e>
                        <m:r>
                          <a:rPr lang="en-US" sz="1000" i="1">
                            <a:solidFill>
                              <a:schemeClr val="tx1"/>
                            </a:solidFill>
                            <a:latin typeface="Cambria Math" panose="02040503050406030204" pitchFamily="18" charset="0"/>
                            <a:ea typeface="Cambria Math" panose="02040503050406030204" pitchFamily="18" charset="0"/>
                          </a:rPr>
                          <m:t>𝑣</m:t>
                        </m:r>
                      </m:e>
                      <m:sub>
                        <m:r>
                          <a:rPr lang="en-US" sz="1000" i="1">
                            <a:solidFill>
                              <a:schemeClr val="tx1"/>
                            </a:solidFill>
                            <a:latin typeface="Cambria Math" panose="02040503050406030204" pitchFamily="18" charset="0"/>
                            <a:ea typeface="Cambria Math" panose="02040503050406030204" pitchFamily="18" charset="0"/>
                          </a:rPr>
                          <m:t>𝑡</m:t>
                        </m:r>
                        <m:r>
                          <a:rPr lang="en-US" sz="1000" i="1">
                            <a:solidFill>
                              <a:schemeClr val="tx1"/>
                            </a:solidFill>
                            <a:latin typeface="Cambria Math" panose="02040503050406030204" pitchFamily="18" charset="0"/>
                            <a:ea typeface="Cambria Math" panose="02040503050406030204" pitchFamily="18" charset="0"/>
                          </a:rPr>
                          <m:t>−</m:t>
                        </m:r>
                        <m:r>
                          <a:rPr lang="en-US" sz="1000" i="1">
                            <a:solidFill>
                              <a:schemeClr val="tx1"/>
                            </a:solidFill>
                            <a:latin typeface="Cambria Math" panose="02040503050406030204" pitchFamily="18" charset="0"/>
                            <a:ea typeface="Cambria Math" panose="02040503050406030204" pitchFamily="18" charset="0"/>
                          </a:rPr>
                          <m:t>1</m:t>
                        </m:r>
                      </m:sub>
                    </m:sSub>
                    <m:r>
                      <a:rPr lang="en-US" sz="1000" i="1">
                        <a:solidFill>
                          <a:schemeClr val="tx1"/>
                        </a:solidFill>
                        <a:latin typeface="Cambria Math" panose="02040503050406030204" pitchFamily="18" charset="0"/>
                        <a:ea typeface="Cambria Math" panose="02040503050406030204" pitchFamily="18" charset="0"/>
                      </a:rPr>
                      <m:t>) = </m:t>
                    </m:r>
                    <m:r>
                      <a:rPr lang="en-US" sz="1000" i="1">
                        <a:solidFill>
                          <a:schemeClr val="tx1"/>
                        </a:solidFill>
                        <a:latin typeface="Cambria Math" panose="02040503050406030204" pitchFamily="18" charset="0"/>
                        <a:ea typeface="Cambria Math" panose="02040503050406030204" pitchFamily="18" charset="0"/>
                      </a:rPr>
                      <m:t>𝑝</m:t>
                    </m:r>
                    <m:r>
                      <a:rPr lang="en-US" sz="1000" i="1">
                        <a:solidFill>
                          <a:schemeClr val="tx1"/>
                        </a:solidFill>
                        <a:latin typeface="Cambria Math" panose="02040503050406030204" pitchFamily="18" charset="0"/>
                        <a:ea typeface="Cambria Math" panose="02040503050406030204" pitchFamily="18" charset="0"/>
                      </a:rPr>
                      <m:t>(</m:t>
                    </m:r>
                    <m:sSub>
                      <m:sSubPr>
                        <m:ctrlPr>
                          <a:rPr lang="en-US" sz="1000" i="1">
                            <a:solidFill>
                              <a:schemeClr val="tx1"/>
                            </a:solidFill>
                            <a:latin typeface="Cambria Math" panose="02040503050406030204" pitchFamily="18" charset="0"/>
                            <a:ea typeface="Cambria Math" panose="02040503050406030204" pitchFamily="18" charset="0"/>
                          </a:rPr>
                        </m:ctrlPr>
                      </m:sSubPr>
                      <m:e>
                        <m:r>
                          <a:rPr lang="en-US" sz="1000" i="1">
                            <a:solidFill>
                              <a:schemeClr val="tx1"/>
                            </a:solidFill>
                            <a:latin typeface="Cambria Math" panose="02040503050406030204" pitchFamily="18" charset="0"/>
                            <a:ea typeface="Cambria Math" panose="02040503050406030204" pitchFamily="18" charset="0"/>
                          </a:rPr>
                          <m:t>𝑛</m:t>
                        </m:r>
                      </m:e>
                      <m:sub>
                        <m:r>
                          <a:rPr lang="en-US" sz="1000" i="1">
                            <a:solidFill>
                              <a:schemeClr val="tx1"/>
                            </a:solidFill>
                            <a:latin typeface="Cambria Math" panose="02040503050406030204" pitchFamily="18" charset="0"/>
                            <a:ea typeface="Cambria Math" panose="02040503050406030204" pitchFamily="18" charset="0"/>
                          </a:rPr>
                          <m:t>𝑡</m:t>
                        </m:r>
                      </m:sub>
                    </m:sSub>
                    <m:r>
                      <a:rPr lang="en-US" sz="1000" i="1">
                        <a:solidFill>
                          <a:schemeClr val="tx1"/>
                        </a:solidFill>
                        <a:latin typeface="Cambria Math" panose="02040503050406030204" pitchFamily="18" charset="0"/>
                        <a:ea typeface="Cambria Math" panose="02040503050406030204" pitchFamily="18" charset="0"/>
                      </a:rPr>
                      <m:t>= </m:t>
                    </m:r>
                    <m:r>
                      <a:rPr lang="en-US" sz="1000" i="1">
                        <a:solidFill>
                          <a:schemeClr val="tx1"/>
                        </a:solidFill>
                        <a:latin typeface="Cambria Math" panose="02040503050406030204" pitchFamily="18" charset="0"/>
                        <a:ea typeface="Cambria Math" panose="02040503050406030204" pitchFamily="18" charset="0"/>
                      </a:rPr>
                      <m:t>𝐴</m:t>
                    </m:r>
                    <m:sSub>
                      <m:sSubPr>
                        <m:ctrlPr>
                          <a:rPr lang="en-US" sz="1000" i="1">
                            <a:solidFill>
                              <a:schemeClr val="tx1"/>
                            </a:solidFill>
                            <a:latin typeface="Cambria Math" panose="02040503050406030204" pitchFamily="18" charset="0"/>
                            <a:ea typeface="Cambria Math" panose="02040503050406030204" pitchFamily="18" charset="0"/>
                          </a:rPr>
                        </m:ctrlPr>
                      </m:sSubPr>
                      <m:e>
                        <m:r>
                          <a:rPr lang="en-US" sz="1000" i="1">
                            <a:solidFill>
                              <a:schemeClr val="tx1"/>
                            </a:solidFill>
                            <a:latin typeface="Cambria Math" panose="02040503050406030204" pitchFamily="18" charset="0"/>
                            <a:ea typeface="Cambria Math" panose="02040503050406030204" pitchFamily="18" charset="0"/>
                          </a:rPr>
                          <m:t>𝑣</m:t>
                        </m:r>
                      </m:e>
                      <m:sub>
                        <m:r>
                          <a:rPr lang="en-US" sz="1000" i="1">
                            <a:solidFill>
                              <a:schemeClr val="tx1"/>
                            </a:solidFill>
                            <a:latin typeface="Cambria Math" panose="02040503050406030204" pitchFamily="18" charset="0"/>
                            <a:ea typeface="Cambria Math" panose="02040503050406030204" pitchFamily="18" charset="0"/>
                          </a:rPr>
                          <m:t>𝑡</m:t>
                        </m:r>
                        <m:r>
                          <a:rPr lang="en-US" sz="1000" i="1">
                            <a:solidFill>
                              <a:schemeClr val="tx1"/>
                            </a:solidFill>
                            <a:latin typeface="Cambria Math" panose="02040503050406030204" pitchFamily="18" charset="0"/>
                            <a:ea typeface="Cambria Math" panose="02040503050406030204" pitchFamily="18" charset="0"/>
                          </a:rPr>
                          <m:t>−</m:t>
                        </m:r>
                        <m:r>
                          <a:rPr lang="en-US" sz="1000" i="1">
                            <a:solidFill>
                              <a:schemeClr val="tx1"/>
                            </a:solidFill>
                            <a:latin typeface="Cambria Math" panose="02040503050406030204" pitchFamily="18" charset="0"/>
                            <a:ea typeface="Cambria Math" panose="02040503050406030204" pitchFamily="18" charset="0"/>
                          </a:rPr>
                          <m:t>1</m:t>
                        </m:r>
                      </m:sub>
                    </m:sSub>
                    <m:r>
                      <a:rPr lang="en-US" sz="1000" i="1">
                        <a:solidFill>
                          <a:schemeClr val="tx1"/>
                        </a:solidFill>
                        <a:latin typeface="Cambria Math" panose="02040503050406030204" pitchFamily="18" charset="0"/>
                        <a:ea typeface="Cambria Math" panose="02040503050406030204" pitchFamily="18" charset="0"/>
                      </a:rPr>
                      <m:t>−</m:t>
                    </m:r>
                    <m:sSub>
                      <m:sSubPr>
                        <m:ctrlPr>
                          <a:rPr lang="en-US" sz="1000" i="1">
                            <a:solidFill>
                              <a:schemeClr val="tx1"/>
                            </a:solidFill>
                            <a:latin typeface="Cambria Math" panose="02040503050406030204" pitchFamily="18" charset="0"/>
                            <a:ea typeface="Cambria Math" panose="02040503050406030204" pitchFamily="18" charset="0"/>
                          </a:rPr>
                        </m:ctrlPr>
                      </m:sSubPr>
                      <m:e>
                        <m:r>
                          <a:rPr lang="en-US" sz="1000" i="1">
                            <a:solidFill>
                              <a:schemeClr val="tx1"/>
                            </a:solidFill>
                            <a:latin typeface="Cambria Math" panose="02040503050406030204" pitchFamily="18" charset="0"/>
                            <a:ea typeface="Cambria Math" panose="02040503050406030204" pitchFamily="18" charset="0"/>
                          </a:rPr>
                          <m:t>𝑣</m:t>
                        </m:r>
                      </m:e>
                      <m:sub>
                        <m:r>
                          <a:rPr lang="en-US" sz="1000" i="1">
                            <a:solidFill>
                              <a:schemeClr val="tx1"/>
                            </a:solidFill>
                            <a:latin typeface="Cambria Math" panose="02040503050406030204" pitchFamily="18" charset="0"/>
                            <a:ea typeface="Cambria Math" panose="02040503050406030204" pitchFamily="18" charset="0"/>
                          </a:rPr>
                          <m:t>𝑡</m:t>
                        </m:r>
                      </m:sub>
                    </m:sSub>
                    <m:r>
                      <a:rPr lang="en-US" sz="1000" i="1">
                        <a:solidFill>
                          <a:schemeClr val="tx1"/>
                        </a:solidFill>
                        <a:latin typeface="Cambria Math" panose="02040503050406030204" pitchFamily="18" charset="0"/>
                        <a:ea typeface="Cambria Math" panose="02040503050406030204" pitchFamily="18" charset="0"/>
                      </a:rPr>
                      <m:t> ) </m:t>
                    </m:r>
                  </m:oMath>
                </a14:m>
                <a:r>
                  <a:rPr lang="en-US" sz="1000" i="1" dirty="0">
                    <a:solidFill>
                      <a:schemeClr val="tx1"/>
                    </a:solidFill>
                    <a:latin typeface="Cambria Math" panose="02040503050406030204" pitchFamily="18" charset="0"/>
                    <a:ea typeface="Cambria Math" panose="02040503050406030204" pitchFamily="18" charset="0"/>
                  </a:rPr>
                  <a:t>Where </a:t>
                </a:r>
                <a14:m>
                  <m:oMath xmlns:m="http://schemas.openxmlformats.org/officeDocument/2006/math">
                    <m:sSub>
                      <m:sSubPr>
                        <m:ctrlPr>
                          <a:rPr lang="en-US" sz="1000" i="1">
                            <a:solidFill>
                              <a:schemeClr val="tx1"/>
                            </a:solidFill>
                            <a:latin typeface="Cambria Math" panose="02040503050406030204" pitchFamily="18" charset="0"/>
                            <a:ea typeface="Cambria Math" panose="02040503050406030204" pitchFamily="18" charset="0"/>
                          </a:rPr>
                        </m:ctrlPr>
                      </m:sSubPr>
                      <m:e>
                        <m:r>
                          <a:rPr lang="en-US" sz="1000" i="1">
                            <a:solidFill>
                              <a:schemeClr val="tx1"/>
                            </a:solidFill>
                            <a:latin typeface="Cambria Math" panose="02040503050406030204" pitchFamily="18" charset="0"/>
                            <a:ea typeface="Cambria Math" panose="02040503050406030204" pitchFamily="18" charset="0"/>
                          </a:rPr>
                          <m:t>𝑛</m:t>
                        </m:r>
                      </m:e>
                      <m:sub>
                        <m:r>
                          <a:rPr lang="en-US" sz="1000" i="1">
                            <a:solidFill>
                              <a:schemeClr val="tx1"/>
                            </a:solidFill>
                            <a:latin typeface="Cambria Math" panose="02040503050406030204" pitchFamily="18" charset="0"/>
                            <a:ea typeface="Cambria Math" panose="02040503050406030204" pitchFamily="18" charset="0"/>
                          </a:rPr>
                          <m:t>𝑡</m:t>
                        </m:r>
                      </m:sub>
                    </m:sSub>
                    <m:r>
                      <a:rPr lang="en-US" sz="1000" i="1">
                        <a:solidFill>
                          <a:schemeClr val="tx1"/>
                        </a:solidFill>
                        <a:latin typeface="Cambria Math" panose="02040503050406030204" pitchFamily="18" charset="0"/>
                        <a:ea typeface="Cambria Math" panose="02040503050406030204" pitchFamily="18" charset="0"/>
                      </a:rPr>
                      <m:t>−</m:t>
                    </m:r>
                    <m:r>
                      <a:rPr lang="en-US" sz="1000" i="1">
                        <a:solidFill>
                          <a:schemeClr val="tx1"/>
                        </a:solidFill>
                        <a:latin typeface="Cambria Math" panose="02040503050406030204" pitchFamily="18" charset="0"/>
                        <a:ea typeface="Cambria Math" panose="02040503050406030204" pitchFamily="18" charset="0"/>
                      </a:rPr>
                      <m:t>𝑖𝑠</m:t>
                    </m:r>
                    <m:r>
                      <a:rPr lang="en-US" sz="1000" i="1">
                        <a:solidFill>
                          <a:schemeClr val="tx1"/>
                        </a:solidFill>
                        <a:latin typeface="Cambria Math" panose="02040503050406030204" pitchFamily="18" charset="0"/>
                        <a:ea typeface="Cambria Math" panose="02040503050406030204" pitchFamily="18" charset="0"/>
                      </a:rPr>
                      <m:t> </m:t>
                    </m:r>
                    <m:r>
                      <a:rPr lang="en-US" sz="1000" i="1">
                        <a:solidFill>
                          <a:schemeClr val="tx1"/>
                        </a:solidFill>
                        <a:latin typeface="Cambria Math" panose="02040503050406030204" pitchFamily="18" charset="0"/>
                        <a:ea typeface="Cambria Math" panose="02040503050406030204" pitchFamily="18" charset="0"/>
                      </a:rPr>
                      <m:t>𝑡</m:t>
                    </m:r>
                    <m:r>
                      <a:rPr lang="en-US" sz="1000" i="1">
                        <a:solidFill>
                          <a:schemeClr val="tx1"/>
                        </a:solidFill>
                        <a:latin typeface="Cambria Math" panose="02040503050406030204" pitchFamily="18" charset="0"/>
                        <a:ea typeface="Cambria Math" panose="02040503050406030204" pitchFamily="18" charset="0"/>
                      </a:rPr>
                      <m:t>h</m:t>
                    </m:r>
                    <m:r>
                      <a:rPr lang="en-US" sz="1000" i="1">
                        <a:solidFill>
                          <a:schemeClr val="tx1"/>
                        </a:solidFill>
                        <a:latin typeface="Cambria Math" panose="02040503050406030204" pitchFamily="18" charset="0"/>
                        <a:ea typeface="Cambria Math" panose="02040503050406030204" pitchFamily="18" charset="0"/>
                      </a:rPr>
                      <m:t>𝑒</m:t>
                    </m:r>
                    <m:r>
                      <a:rPr lang="en-US" sz="1000" i="1">
                        <a:solidFill>
                          <a:schemeClr val="tx1"/>
                        </a:solidFill>
                        <a:latin typeface="Cambria Math" panose="02040503050406030204" pitchFamily="18" charset="0"/>
                        <a:ea typeface="Cambria Math" panose="02040503050406030204" pitchFamily="18" charset="0"/>
                      </a:rPr>
                      <m:t> </m:t>
                    </m:r>
                    <m:r>
                      <a:rPr lang="en-US" sz="1000" i="1">
                        <a:solidFill>
                          <a:schemeClr val="tx1"/>
                        </a:solidFill>
                        <a:latin typeface="Cambria Math" panose="02040503050406030204" pitchFamily="18" charset="0"/>
                        <a:ea typeface="Cambria Math" panose="02040503050406030204" pitchFamily="18" charset="0"/>
                      </a:rPr>
                      <m:t>𝑚𝑜𝑑𝑒𝑙</m:t>
                    </m:r>
                    <m:r>
                      <a:rPr lang="en-US" sz="1000" i="1">
                        <a:solidFill>
                          <a:schemeClr val="tx1"/>
                        </a:solidFill>
                        <a:latin typeface="Cambria Math" panose="02040503050406030204" pitchFamily="18" charset="0"/>
                        <a:ea typeface="Cambria Math" panose="02040503050406030204" pitchFamily="18" charset="0"/>
                      </a:rPr>
                      <m:t> </m:t>
                    </m:r>
                    <m:r>
                      <a:rPr lang="en-US" sz="1000" i="1">
                        <a:solidFill>
                          <a:schemeClr val="tx1"/>
                        </a:solidFill>
                        <a:latin typeface="Cambria Math" panose="02040503050406030204" pitchFamily="18" charset="0"/>
                        <a:ea typeface="Cambria Math" panose="02040503050406030204" pitchFamily="18" charset="0"/>
                      </a:rPr>
                      <m:t>𝑛𝑜𝑖𝑠𝑒</m:t>
                    </m:r>
                    <m:r>
                      <a:rPr lang="en-US" sz="1000" i="1">
                        <a:solidFill>
                          <a:schemeClr val="tx1"/>
                        </a:solidFill>
                        <a:latin typeface="Cambria Math" panose="02040503050406030204" pitchFamily="18" charset="0"/>
                        <a:ea typeface="Cambria Math" panose="02040503050406030204" pitchFamily="18" charset="0"/>
                      </a:rPr>
                      <m:t>  </m:t>
                    </m:r>
                  </m:oMath>
                </a14:m>
                <a:r>
                  <a:rPr lang="en-US" sz="1000" i="1" dirty="0">
                    <a:solidFill>
                      <a:schemeClr val="tx1"/>
                    </a:solidFill>
                    <a:latin typeface="Cambria Math" panose="02040503050406030204" pitchFamily="18" charset="0"/>
                    <a:ea typeface="Cambria Math" panose="02040503050406030204" pitchFamily="18" charset="0"/>
                  </a:rPr>
                  <a:t>as Dynamic SHAS is not based on definition of model noise we also do not assume a model noise for Viterbi.</a:t>
                </a:r>
              </a:p>
              <a:p>
                <a:endParaRPr lang="en-US" sz="1300" i="1" dirty="0">
                  <a:solidFill>
                    <a:schemeClr val="tx1"/>
                  </a:solidFill>
                  <a:latin typeface="Cambria Math" panose="02040503050406030204" pitchFamily="18" charset="0"/>
                  <a:ea typeface="Cambria Math" panose="02040503050406030204" pitchFamily="18" charset="0"/>
                </a:endParaRPr>
              </a:p>
              <a:p>
                <a:endParaRPr lang="en-US" sz="1300" i="1" dirty="0">
                  <a:solidFill>
                    <a:schemeClr val="tx1"/>
                  </a:solidFill>
                  <a:latin typeface="Cambria Math" panose="02040503050406030204" pitchFamily="18" charset="0"/>
                  <a:ea typeface="Cambria Math" panose="02040503050406030204" pitchFamily="18" charset="0"/>
                </a:endParaRPr>
              </a:p>
            </p:txBody>
          </p:sp>
        </mc:Choice>
        <mc:Fallback xmlns="">
          <p:sp>
            <p:nvSpPr>
              <p:cNvPr id="7" name="Content Placeholder 2">
                <a:extLst>
                  <a:ext uri="{FF2B5EF4-FFF2-40B4-BE49-F238E27FC236}">
                    <a16:creationId xmlns:a16="http://schemas.microsoft.com/office/drawing/2014/main" id="{CBA0DE4F-6801-4AE7-AF02-7F7EB7004186}"/>
                  </a:ext>
                </a:extLst>
              </p:cNvPr>
              <p:cNvSpPr txBox="1">
                <a:spLocks noRot="1" noChangeAspect="1" noMove="1" noResize="1" noEditPoints="1" noAdjustHandles="1" noChangeArrowheads="1" noChangeShapeType="1" noTextEdit="1"/>
              </p:cNvSpPr>
              <p:nvPr/>
            </p:nvSpPr>
            <p:spPr>
              <a:xfrm>
                <a:off x="6004559" y="1643454"/>
                <a:ext cx="6014720" cy="4594060"/>
              </a:xfrm>
              <a:prstGeom prst="rect">
                <a:avLst/>
              </a:prstGeom>
              <a:blipFill>
                <a:blip r:embed="rId5"/>
                <a:stretch>
                  <a:fillRect l="-101" t="-133"/>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B737BEE6-A7C3-448B-BF8A-65F6C699FFC2}"/>
              </a:ext>
            </a:extLst>
          </p:cNvPr>
          <p:cNvCxnSpPr/>
          <p:nvPr/>
        </p:nvCxnSpPr>
        <p:spPr>
          <a:xfrm>
            <a:off x="5683363" y="1734177"/>
            <a:ext cx="0" cy="74078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7C355BCC-1B3A-437B-9D4B-37800DA47BEF}"/>
              </a:ext>
            </a:extLst>
          </p:cNvPr>
          <p:cNvCxnSpPr/>
          <p:nvPr/>
        </p:nvCxnSpPr>
        <p:spPr>
          <a:xfrm>
            <a:off x="5683363" y="3176672"/>
            <a:ext cx="0" cy="74078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521D649C-11CC-445C-B2B8-1014934FB09F}"/>
              </a:ext>
            </a:extLst>
          </p:cNvPr>
          <p:cNvCxnSpPr/>
          <p:nvPr/>
        </p:nvCxnSpPr>
        <p:spPr>
          <a:xfrm>
            <a:off x="5683363" y="4847092"/>
            <a:ext cx="0" cy="740780"/>
          </a:xfrm>
          <a:prstGeom prst="line">
            <a:avLst/>
          </a:prstGeom>
          <a:ln>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4158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7" end="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8" end="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Viterbi</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337352" y="1578572"/>
            <a:ext cx="11712408" cy="51371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en-US" sz="1800" dirty="0"/>
          </a:p>
        </p:txBody>
      </p:sp>
      <mc:AlternateContent xmlns:mc="http://schemas.openxmlformats.org/markup-compatibility/2006" xmlns:a14="http://schemas.microsoft.com/office/drawing/2010/main">
        <mc:Choice Requires="a14">
          <p:sp>
            <p:nvSpPr>
              <p:cNvPr id="2" name="Rectangle 2">
                <a:extLst>
                  <a:ext uri="{FF2B5EF4-FFF2-40B4-BE49-F238E27FC236}">
                    <a16:creationId xmlns:a16="http://schemas.microsoft.com/office/drawing/2014/main" id="{D042DC00-6E21-414B-9FAA-89C5892209F3}"/>
                  </a:ext>
                </a:extLst>
              </p:cNvPr>
              <p:cNvSpPr>
                <a:spLocks noChangeArrowheads="1"/>
              </p:cNvSpPr>
              <p:nvPr/>
            </p:nvSpPr>
            <p:spPr bwMode="auto">
              <a:xfrm>
                <a:off x="581192" y="4939058"/>
                <a:ext cx="11468565" cy="86177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14:m>
                  <m:oMath xmlns:m="http://schemas.openxmlformats.org/officeDocument/2006/math">
                    <m:sSub>
                      <m:sSubPr>
                        <m:ctrlPr>
                          <a:rPr kumimoji="0" lang="en-US" altLang="en-US" sz="1600" b="0" i="1" u="none" strike="noStrike" cap="none" normalizeH="0" baseline="0" dirty="0" smtClean="0">
                            <a:ln>
                              <a:noFill/>
                            </a:ln>
                            <a:solidFill>
                              <a:schemeClr val="tx1"/>
                            </a:solidFill>
                            <a:effectLst/>
                            <a:latin typeface="Cambria Math" panose="02040503050406030204" pitchFamily="18" charset="0"/>
                            <a:cs typeface="David" panose="020E0502060401010101" pitchFamily="34" charset="-79"/>
                          </a:rPr>
                        </m:ctrlPr>
                      </m:sSubPr>
                      <m:e>
                        <m:r>
                          <a:rPr kumimoji="0" lang="en-US" altLang="en-US" sz="1600" b="0" i="1" u="none" strike="noStrike" cap="none" normalizeH="0" baseline="0" dirty="0" smtClean="0">
                            <a:ln>
                              <a:noFill/>
                            </a:ln>
                            <a:solidFill>
                              <a:schemeClr val="tx1"/>
                            </a:solidFill>
                            <a:effectLst/>
                            <a:latin typeface="Cambria Math" panose="02040503050406030204" pitchFamily="18" charset="0"/>
                            <a:cs typeface="David" panose="020E0502060401010101" pitchFamily="34" charset="-79"/>
                          </a:rPr>
                          <m:t>𝐶</m:t>
                        </m:r>
                      </m:e>
                      <m:sub>
                        <m:r>
                          <a:rPr kumimoji="0" lang="en-US" altLang="en-US" sz="1600" b="0" i="1" u="none" strike="noStrike" cap="none" normalizeH="0" baseline="0" dirty="0" smtClean="0">
                            <a:ln>
                              <a:noFill/>
                            </a:ln>
                            <a:solidFill>
                              <a:schemeClr val="tx1"/>
                            </a:solidFill>
                            <a:effectLst/>
                            <a:latin typeface="Cambria Math" panose="02040503050406030204" pitchFamily="18" charset="0"/>
                            <a:cs typeface="David" panose="020E0502060401010101" pitchFamily="34" charset="-79"/>
                          </a:rPr>
                          <m:t>𝑡</m:t>
                        </m:r>
                      </m:sub>
                    </m:sSub>
                    <m:r>
                      <a:rPr kumimoji="0" lang="en-US" altLang="en-US" sz="1600" b="0" i="1" u="none" strike="noStrike" cap="none" normalizeH="0" baseline="0" dirty="0" smtClean="0">
                        <a:ln>
                          <a:noFill/>
                        </a:ln>
                        <a:solidFill>
                          <a:schemeClr val="tx1"/>
                        </a:solidFill>
                        <a:effectLst/>
                        <a:latin typeface="Cambria Math" panose="02040503050406030204" pitchFamily="18" charset="0"/>
                        <a:ea typeface="Times New Roman" panose="02020603050405020304" pitchFamily="18" charset="0"/>
                        <a:cs typeface="David" panose="020E0502060401010101" pitchFamily="34" charset="-79"/>
                      </a:rPr>
                      <m:t>(</m:t>
                    </m:r>
                    <m:sSub>
                      <m:sSubPr>
                        <m:ctrlPr>
                          <a:rPr kumimoji="0" lang="en-US" altLang="en-US" sz="1600" b="0" i="1" u="none" strike="noStrike" cap="none" normalizeH="0" baseline="0" dirty="0" smtClean="0">
                            <a:ln>
                              <a:noFill/>
                            </a:ln>
                            <a:solidFill>
                              <a:schemeClr val="tx1"/>
                            </a:solidFill>
                            <a:effectLst/>
                            <a:latin typeface="Cambria Math" panose="02040503050406030204" pitchFamily="18" charset="0"/>
                            <a:cs typeface="David" panose="020E0502060401010101" pitchFamily="34" charset="-79"/>
                          </a:rPr>
                        </m:ctrlPr>
                      </m:sSubPr>
                      <m:e>
                        <m:r>
                          <a:rPr kumimoji="0" lang="en-US" altLang="en-US" sz="1600" b="0" i="1" u="none" strike="noStrike" cap="none" normalizeH="0" baseline="0" dirty="0" smtClean="0">
                            <a:ln>
                              <a:noFill/>
                            </a:ln>
                            <a:solidFill>
                              <a:schemeClr val="tx1"/>
                            </a:solidFill>
                            <a:effectLst/>
                            <a:latin typeface="Cambria Math" panose="02040503050406030204" pitchFamily="18" charset="0"/>
                            <a:cs typeface="David" panose="020E0502060401010101" pitchFamily="34" charset="-79"/>
                          </a:rPr>
                          <m:t>𝑣</m:t>
                        </m:r>
                      </m:e>
                      <m:sub>
                        <m:r>
                          <a:rPr kumimoji="0" lang="en-US" altLang="en-US" sz="1600" b="0" i="1" u="none" strike="noStrike" cap="none" normalizeH="0" baseline="0" dirty="0" smtClean="0">
                            <a:ln>
                              <a:noFill/>
                            </a:ln>
                            <a:solidFill>
                              <a:schemeClr val="tx1"/>
                            </a:solidFill>
                            <a:effectLst/>
                            <a:latin typeface="Cambria Math" panose="02040503050406030204" pitchFamily="18" charset="0"/>
                            <a:cs typeface="David" panose="020E0502060401010101" pitchFamily="34" charset="-79"/>
                          </a:rPr>
                          <m:t>𝑡</m:t>
                        </m:r>
                      </m:sub>
                    </m:sSub>
                    <m:r>
                      <a:rPr kumimoji="0" lang="en-US" altLang="en-US" sz="1600" b="0" i="1" u="none" strike="noStrike" cap="none" normalizeH="0" baseline="0" dirty="0" smtClean="0">
                        <a:ln>
                          <a:noFill/>
                        </a:ln>
                        <a:solidFill>
                          <a:schemeClr val="tx1"/>
                        </a:solidFill>
                        <a:effectLst/>
                        <a:latin typeface="Cambria Math" panose="02040503050406030204" pitchFamily="18" charset="0"/>
                        <a:ea typeface="Times New Roman" panose="02020603050405020304" pitchFamily="18" charset="0"/>
                        <a:cs typeface="David" panose="020E0502060401010101" pitchFamily="34" charset="-79"/>
                      </a:rPr>
                      <m:t>) </m:t>
                    </m:r>
                  </m:oMath>
                </a14:m>
                <a:r>
                  <a:rPr kumimoji="0" lang="en-US" altLang="en-US" sz="1600" b="0" i="0" u="none" strike="noStrike" cap="none" normalizeH="0" baseline="0" dirty="0">
                    <a:ln>
                      <a:noFill/>
                    </a:ln>
                    <a:solidFill>
                      <a:schemeClr val="tx1"/>
                    </a:solidFill>
                    <a:effectLst/>
                    <a:latin typeface="David" panose="020E0502060401010101" pitchFamily="34" charset="-79"/>
                    <a:ea typeface="Times New Roman" panose="02020603050405020304" pitchFamily="18" charset="0"/>
                    <a:cs typeface="David" panose="020E0502060401010101" pitchFamily="34" charset="-79"/>
                  </a:rPr>
                  <a:t>denote the Viterbi cost metric. Which is measure of the log-likelihood of the most likely sequence leading into the state</a:t>
                </a:r>
                <a14:m>
                  <m:oMath xmlns:m="http://schemas.openxmlformats.org/officeDocument/2006/math">
                    <m:sSub>
                      <m:sSubPr>
                        <m:ctrlPr>
                          <a:rPr lang="en-US" altLang="en-US" sz="1600" i="1" dirty="0">
                            <a:latin typeface="Cambria Math" panose="02040503050406030204" pitchFamily="18" charset="0"/>
                            <a:cs typeface="David" panose="020E0502060401010101" pitchFamily="34" charset="-79"/>
                          </a:rPr>
                        </m:ctrlPr>
                      </m:sSubPr>
                      <m:e>
                        <m:r>
                          <a:rPr lang="en-US" altLang="en-US" sz="1600" i="1" dirty="0">
                            <a:latin typeface="Cambria Math" panose="02040503050406030204" pitchFamily="18" charset="0"/>
                            <a:cs typeface="David" panose="020E0502060401010101" pitchFamily="34" charset="-79"/>
                          </a:rPr>
                          <m:t>𝑣</m:t>
                        </m:r>
                      </m:e>
                      <m:sub>
                        <m:r>
                          <a:rPr lang="en-US" altLang="en-US" sz="1600" i="1" dirty="0">
                            <a:latin typeface="Cambria Math" panose="02040503050406030204" pitchFamily="18" charset="0"/>
                            <a:cs typeface="David" panose="020E0502060401010101" pitchFamily="34" charset="-79"/>
                          </a:rPr>
                          <m:t>𝑡</m:t>
                        </m:r>
                      </m:sub>
                    </m:sSub>
                  </m:oMath>
                </a14:m>
                <a:r>
                  <a:rPr kumimoji="0" lang="en-US" altLang="en-US" sz="1600" b="0" i="0" u="none" strike="noStrike" cap="none" normalizeH="0" baseline="0" dirty="0">
                    <a:ln>
                      <a:noFill/>
                    </a:ln>
                    <a:solidFill>
                      <a:schemeClr val="tx1"/>
                    </a:solidFill>
                    <a:effectLst/>
                    <a:latin typeface="David" panose="020E0502060401010101" pitchFamily="34" charset="-79"/>
                    <a:ea typeface="Times New Roman" panose="02020603050405020304" pitchFamily="18" charset="0"/>
                    <a:cs typeface="David" panose="020E0502060401010101" pitchFamily="34" charset="-79"/>
                  </a:rPr>
                  <a:t>. </a:t>
                </a:r>
              </a:p>
              <a:p>
                <a:pPr lvl="0" eaLnBrk="0" fontAlgn="base" hangingPunct="0">
                  <a:spcBef>
                    <a:spcPct val="0"/>
                  </a:spcBef>
                  <a:spcAft>
                    <a:spcPct val="0"/>
                  </a:spcAft>
                </a:pPr>
                <a14:m>
                  <m:oMath xmlns:m="http://schemas.openxmlformats.org/officeDocument/2006/math">
                    <m:sSub>
                      <m:sSubPr>
                        <m:ctrlPr>
                          <a:rPr kumimoji="0" lang="en-US" altLang="en-US" sz="1600" b="0" i="1" u="none" strike="noStrike" cap="none" normalizeH="0" baseline="0" smtClean="0">
                            <a:ln>
                              <a:noFill/>
                            </a:ln>
                            <a:solidFill>
                              <a:schemeClr val="tx1"/>
                            </a:solidFill>
                            <a:effectLst/>
                            <a:latin typeface="Cambria Math" panose="02040503050406030204" pitchFamily="18" charset="0"/>
                            <a:cs typeface="David" panose="020E0502060401010101" pitchFamily="34" charset="-79"/>
                          </a:rPr>
                        </m:ctrlPr>
                      </m:sSubPr>
                      <m:e>
                        <m:r>
                          <m:rPr>
                            <m:nor/>
                          </m:rPr>
                          <a:rPr lang="en-US" altLang="en-US" sz="1600" i="1" dirty="0">
                            <a:latin typeface="Cambria Math" panose="02040503050406030204" pitchFamily="18" charset="0"/>
                            <a:ea typeface="Times New Roman" panose="02020603050405020304" pitchFamily="18" charset="0"/>
                            <a:cs typeface="David" panose="020E0502060401010101" pitchFamily="34" charset="-79"/>
                          </a:rPr>
                          <m:t>θ</m:t>
                        </m:r>
                      </m:e>
                      <m:sub>
                        <m:r>
                          <a:rPr kumimoji="0" lang="en-US" altLang="en-US" sz="1600" b="0" i="1" u="none" strike="noStrike" cap="none" normalizeH="0" baseline="0" smtClean="0">
                            <a:ln>
                              <a:noFill/>
                            </a:ln>
                            <a:solidFill>
                              <a:schemeClr val="tx1"/>
                            </a:solidFill>
                            <a:effectLst/>
                            <a:latin typeface="Cambria Math" panose="02040503050406030204" pitchFamily="18" charset="0"/>
                            <a:cs typeface="David" panose="020E0502060401010101" pitchFamily="34" charset="-79"/>
                          </a:rPr>
                          <m:t>𝑡</m:t>
                        </m:r>
                        <m:r>
                          <a:rPr kumimoji="0" lang="en-US" altLang="en-US" sz="1600" b="0" i="1" u="none" strike="noStrike" cap="none" normalizeH="0" baseline="0" smtClean="0">
                            <a:ln>
                              <a:noFill/>
                            </a:ln>
                            <a:solidFill>
                              <a:schemeClr val="tx1"/>
                            </a:solidFill>
                            <a:effectLst/>
                            <a:latin typeface="Cambria Math" panose="02040503050406030204" pitchFamily="18" charset="0"/>
                            <a:cs typeface="David" panose="020E0502060401010101" pitchFamily="34" charset="-79"/>
                          </a:rPr>
                          <m:t>−</m:t>
                        </m:r>
                        <m:r>
                          <a:rPr kumimoji="0" lang="en-US" altLang="en-US" sz="1600" b="0" i="1" u="none" strike="noStrike" cap="none" normalizeH="0" baseline="0" smtClean="0">
                            <a:ln>
                              <a:noFill/>
                            </a:ln>
                            <a:solidFill>
                              <a:schemeClr val="tx1"/>
                            </a:solidFill>
                            <a:effectLst/>
                            <a:latin typeface="Cambria Math" panose="02040503050406030204" pitchFamily="18" charset="0"/>
                            <a:cs typeface="David" panose="020E0502060401010101" pitchFamily="34" charset="-79"/>
                          </a:rPr>
                          <m:t>1</m:t>
                        </m:r>
                      </m:sub>
                    </m:sSub>
                  </m:oMath>
                </a14:m>
                <a:r>
                  <a:rPr kumimoji="0" lang="en-US" altLang="en-US" sz="1600" b="0" i="0"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David" panose="020E0502060401010101" pitchFamily="34" charset="-79"/>
                  </a:rPr>
                  <a:t>(</a:t>
                </a:r>
                <a14:m>
                  <m:oMath xmlns:m="http://schemas.openxmlformats.org/officeDocument/2006/math">
                    <m:sSub>
                      <m:sSubPr>
                        <m:ctrlPr>
                          <a:rPr lang="en-US" altLang="en-US" sz="1600" i="1" dirty="0">
                            <a:latin typeface="Cambria Math" panose="02040503050406030204" pitchFamily="18" charset="0"/>
                            <a:cs typeface="David" panose="020E0502060401010101" pitchFamily="34" charset="-79"/>
                          </a:rPr>
                        </m:ctrlPr>
                      </m:sSubPr>
                      <m:e>
                        <m:r>
                          <a:rPr lang="en-US" altLang="en-US" sz="1600" i="1" dirty="0">
                            <a:latin typeface="Cambria Math" panose="02040503050406030204" pitchFamily="18" charset="0"/>
                            <a:cs typeface="David" panose="020E0502060401010101" pitchFamily="34" charset="-79"/>
                          </a:rPr>
                          <m:t>𝑣</m:t>
                        </m:r>
                      </m:e>
                      <m:sub>
                        <m:r>
                          <a:rPr lang="en-US" altLang="en-US" sz="1600" i="1" dirty="0">
                            <a:latin typeface="Cambria Math" panose="02040503050406030204" pitchFamily="18" charset="0"/>
                            <a:cs typeface="David" panose="020E0502060401010101" pitchFamily="34" charset="-79"/>
                          </a:rPr>
                          <m:t>𝑡</m:t>
                        </m:r>
                      </m:sub>
                    </m:sSub>
                  </m:oMath>
                </a14:m>
                <a:r>
                  <a:rPr kumimoji="0" lang="en-US" altLang="en-US" sz="1600" b="0" i="0"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David" panose="020E0502060401010101" pitchFamily="34" charset="-79"/>
                  </a:rPr>
                  <a:t>)</a:t>
                </a:r>
                <a:r>
                  <a:rPr kumimoji="0" lang="en-US" altLang="en-US" sz="1600" b="0" i="0" u="none" strike="noStrike" cap="none" normalizeH="0" baseline="0" dirty="0">
                    <a:ln>
                      <a:noFill/>
                    </a:ln>
                    <a:solidFill>
                      <a:schemeClr val="tx1"/>
                    </a:solidFill>
                    <a:effectLst/>
                    <a:latin typeface="David" panose="020E0502060401010101" pitchFamily="34" charset="-79"/>
                    <a:ea typeface="Times New Roman" panose="02020603050405020304" pitchFamily="18" charset="0"/>
                    <a:cs typeface="David" panose="020E0502060401010101" pitchFamily="34" charset="-79"/>
                  </a:rPr>
                  <a:t> denotes the previous state in the most likely sequence leading into the state </a:t>
                </a:r>
                <a14:m>
                  <m:oMath xmlns:m="http://schemas.openxmlformats.org/officeDocument/2006/math">
                    <m:sSub>
                      <m:sSubPr>
                        <m:ctrlPr>
                          <a:rPr lang="en-US" altLang="en-US" sz="1600" i="1" dirty="0">
                            <a:latin typeface="Cambria Math" panose="02040503050406030204" pitchFamily="18" charset="0"/>
                            <a:cs typeface="David" panose="020E0502060401010101" pitchFamily="34" charset="-79"/>
                          </a:rPr>
                        </m:ctrlPr>
                      </m:sSubPr>
                      <m:e>
                        <m:r>
                          <a:rPr lang="en-US" altLang="en-US" sz="1600" i="1" dirty="0">
                            <a:latin typeface="Cambria Math" panose="02040503050406030204" pitchFamily="18" charset="0"/>
                            <a:cs typeface="David" panose="020E0502060401010101" pitchFamily="34" charset="-79"/>
                          </a:rPr>
                          <m:t>𝑣</m:t>
                        </m:r>
                      </m:e>
                      <m:sub>
                        <m:r>
                          <a:rPr lang="en-US" altLang="en-US" sz="1600" i="1" dirty="0">
                            <a:latin typeface="Cambria Math" panose="02040503050406030204" pitchFamily="18" charset="0"/>
                            <a:cs typeface="David" panose="020E0502060401010101" pitchFamily="34" charset="-79"/>
                          </a:rPr>
                          <m:t>𝑡</m:t>
                        </m:r>
                      </m:sub>
                    </m:sSub>
                  </m:oMath>
                </a14:m>
                <a:r>
                  <a:rPr kumimoji="0" lang="en-US" altLang="en-US" sz="1600" b="0" i="0" u="none" strike="noStrike" cap="none" normalizeH="0" baseline="0" dirty="0">
                    <a:ln>
                      <a:noFill/>
                    </a:ln>
                    <a:solidFill>
                      <a:schemeClr val="tx1"/>
                    </a:solidFill>
                    <a:effectLst/>
                    <a:latin typeface="David" panose="020E0502060401010101" pitchFamily="34" charset="-79"/>
                    <a:ea typeface="Times New Roman" panose="02020603050405020304" pitchFamily="18" charset="0"/>
                    <a:cs typeface="David" panose="020E0502060401010101" pitchFamily="34" charset="-79"/>
                  </a:rPr>
                  <a:t>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2" name="Rectangle 2">
                <a:extLst>
                  <a:ext uri="{FF2B5EF4-FFF2-40B4-BE49-F238E27FC236}">
                    <a16:creationId xmlns:a16="http://schemas.microsoft.com/office/drawing/2014/main" id="{D042DC00-6E21-414B-9FAA-89C5892209F3}"/>
                  </a:ext>
                </a:extLst>
              </p:cNvPr>
              <p:cNvSpPr>
                <a:spLocks noRot="1" noChangeAspect="1" noMove="1" noResize="1" noEditPoints="1" noAdjustHandles="1" noChangeArrowheads="1" noChangeShapeType="1" noTextEdit="1"/>
              </p:cNvSpPr>
              <p:nvPr/>
            </p:nvSpPr>
            <p:spPr bwMode="auto">
              <a:xfrm>
                <a:off x="581192" y="4939058"/>
                <a:ext cx="11468565" cy="861774"/>
              </a:xfrm>
              <a:prstGeom prst="rect">
                <a:avLst/>
              </a:prstGeom>
              <a:blipFill>
                <a:blip r:embed="rId3"/>
                <a:stretch>
                  <a:fillRect t="-140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6" name="Rectangle 4">
            <a:extLst>
              <a:ext uri="{FF2B5EF4-FFF2-40B4-BE49-F238E27FC236}">
                <a16:creationId xmlns:a16="http://schemas.microsoft.com/office/drawing/2014/main" id="{7702D298-8A55-4018-98B1-AD6240BCD27B}"/>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a14="http://schemas.microsoft.com/office/drawing/2010/main">
        <mc:Choice Requires="a14">
          <p:sp>
            <p:nvSpPr>
              <p:cNvPr id="8" name="מלבן 939">
                <a:extLst>
                  <a:ext uri="{FF2B5EF4-FFF2-40B4-BE49-F238E27FC236}">
                    <a16:creationId xmlns:a16="http://schemas.microsoft.com/office/drawing/2014/main" id="{B525CBAE-1DBA-4F98-A3D3-D8FE53071515}"/>
                  </a:ext>
                </a:extLst>
              </p:cNvPr>
              <p:cNvSpPr/>
              <p:nvPr/>
            </p:nvSpPr>
            <p:spPr>
              <a:xfrm>
                <a:off x="1366520" y="1371600"/>
                <a:ext cx="8077200" cy="3421380"/>
              </a:xfrm>
              <a:prstGeom prst="rect">
                <a:avLst/>
              </a:prstGeom>
              <a:solidFill>
                <a:sysClr val="window" lastClr="FFFFFF"/>
              </a:solidFill>
              <a:ln w="12700"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just">
                  <a:lnSpc>
                    <a:spcPct val="150000"/>
                  </a:lnSpc>
                  <a:spcAft>
                    <a:spcPts val="0"/>
                  </a:spcAft>
                </a:pPr>
                <a:r>
                  <a:rPr lang="en-US" sz="1400" b="1" i="1" dirty="0">
                    <a:effectLst/>
                    <a:latin typeface="Calibri" panose="020F0502020204030204" pitchFamily="34" charset="0"/>
                    <a:ea typeface="Times New Roman" panose="02020603050405020304" pitchFamily="18" charset="0"/>
                    <a:cs typeface="Arial" panose="020B0604020202020204" pitchFamily="34" charset="0"/>
                  </a:rPr>
                  <a:t>V</a:t>
                </a:r>
                <a:r>
                  <a:rPr lang="en-US" sz="1400" b="1" i="1" dirty="0">
                    <a:effectLst/>
                    <a:latin typeface="Calibri" panose="020F0502020204030204" pitchFamily="34" charset="0"/>
                    <a:ea typeface="Times New Roman" panose="02020603050405020304" pitchFamily="18" charset="0"/>
                    <a:cs typeface="David" panose="020E0502060401010101" pitchFamily="34" charset="-79"/>
                  </a:rPr>
                  <a:t>iterbi based tracking algorithm</a:t>
                </a:r>
                <a:endParaRPr lang="en-US" sz="1400" dirty="0">
                  <a:effectLst/>
                  <a:latin typeface="David" panose="020E0502060401010101" pitchFamily="34" charset="-79"/>
                  <a:ea typeface="Times New Roman" panose="02020603050405020304" pitchFamily="18" charset="0"/>
                  <a:cs typeface="David" panose="020E0502060401010101" pitchFamily="34" charset="-79"/>
                </a:endParaRPr>
              </a:p>
              <a:p>
                <a:pPr marL="342900" lvl="0" indent="-342900" algn="just">
                  <a:lnSpc>
                    <a:spcPct val="127000"/>
                  </a:lnSpc>
                  <a:spcAft>
                    <a:spcPts val="20"/>
                  </a:spcAft>
                  <a:buFont typeface="+mj-lt"/>
                  <a:buAutoNum type="arabicPeriod"/>
                </a:pPr>
                <a:r>
                  <a:rPr lang="en-US" sz="1400" i="1" dirty="0">
                    <a:effectLst/>
                    <a:latin typeface="Calibri" panose="020F0502020204030204" pitchFamily="34" charset="0"/>
                    <a:ea typeface="Times New Roman" panose="02020603050405020304" pitchFamily="18" charset="0"/>
                    <a:cs typeface="Arial" panose="020B0604020202020204" pitchFamily="34" charset="0"/>
                  </a:rPr>
                  <a:t>Initialize </a:t>
                </a:r>
                <a14:m>
                  <m:oMath xmlns:m="http://schemas.openxmlformats.org/officeDocument/2006/math">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0</m:t>
                        </m:r>
                      </m:sub>
                    </m:sSub>
                    <m:d>
                      <m:d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dPr>
                      <m:e>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0</m:t>
                            </m:r>
                          </m:sub>
                        </m:sSub>
                      </m:e>
                    </m:d>
                    <m:r>
                      <a:rPr lang="en-US" sz="1400" i="1">
                        <a:effectLst/>
                        <a:latin typeface="Cambria Math" panose="02040503050406030204" pitchFamily="18" charset="0"/>
                        <a:ea typeface="Times New Roman" panose="02020603050405020304" pitchFamily="18" charset="0"/>
                        <a:cs typeface="Calibri" panose="020F0502020204030204" pitchFamily="34" charset="0"/>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0</m:t>
                    </m:r>
                  </m:oMath>
                </a14:m>
                <a:endParaRPr lang="en-US" sz="1400" dirty="0">
                  <a:effectLst/>
                  <a:latin typeface="Calibri" panose="020F0502020204030204" pitchFamily="34" charset="0"/>
                  <a:ea typeface="Times New Roman" panose="02020603050405020304" pitchFamily="18" charset="0"/>
                  <a:cs typeface="Arial" panose="020B0604020202020204" pitchFamily="34" charset="0"/>
                </a:endParaRPr>
              </a:p>
              <a:p>
                <a:pPr marL="342900" lvl="0" indent="-342900" algn="just">
                  <a:lnSpc>
                    <a:spcPct val="127000"/>
                  </a:lnSpc>
                  <a:spcAft>
                    <a:spcPts val="20"/>
                  </a:spcAft>
                  <a:buFont typeface="+mj-lt"/>
                  <a:buAutoNum type="arabicPeriod"/>
                </a:pPr>
                <a:r>
                  <a:rPr lang="en-US" sz="1400" i="1" dirty="0">
                    <a:effectLst/>
                    <a:latin typeface="Calibri" panose="020F0502020204030204" pitchFamily="34" charset="0"/>
                    <a:ea typeface="Times New Roman" panose="02020603050405020304" pitchFamily="18" charset="0"/>
                    <a:cs typeface="Arial" panose="020B0604020202020204" pitchFamily="34" charset="0"/>
                  </a:rPr>
                  <a:t> For each image t=1….</a:t>
                </a:r>
                <a14:m>
                  <m:oMath xmlns:m="http://schemas.openxmlformats.org/officeDocument/2006/math">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𝑚𝑎𝑥</m:t>
                        </m:r>
                      </m:sub>
                    </m:sSub>
                  </m:oMath>
                </a14:m>
                <a:endParaRPr lang="en-US" sz="1400" dirty="0">
                  <a:effectLst/>
                  <a:latin typeface="Calibri" panose="020F0502020204030204" pitchFamily="34" charset="0"/>
                  <a:ea typeface="Times New Roman" panose="02020603050405020304" pitchFamily="18" charset="0"/>
                  <a:cs typeface="Arial" panose="020B0604020202020204" pitchFamily="34" charset="0"/>
                </a:endParaRPr>
              </a:p>
              <a:p>
                <a:pPr marL="228600" algn="just">
                  <a:lnSpc>
                    <a:spcPct val="150000"/>
                  </a:lnSpc>
                  <a:spcAft>
                    <a:spcPts val="0"/>
                  </a:spcAft>
                </a:pPr>
                <a:r>
                  <a:rPr lang="en-US" sz="1400" i="1" dirty="0">
                    <a:effectLst/>
                    <a:latin typeface="Calibri" panose="020F0502020204030204" pitchFamily="34" charset="0"/>
                    <a:ea typeface="Times New Roman" panose="02020603050405020304" pitchFamily="18" charset="0"/>
                    <a:cs typeface="David" panose="020E0502060401010101" pitchFamily="34" charset="-79"/>
                  </a:rPr>
                  <a:t>2.1 The normalized cost  </a:t>
                </a:r>
                <a14:m>
                  <m:oMath xmlns:m="http://schemas.openxmlformats.org/officeDocument/2006/math">
                    <m:sSubSup>
                      <m:sSubSup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SupPr>
                      <m:e>
                        <m:r>
                          <a:rPr lang="en-US" sz="1400"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sub>
                      <m:sup>
                        <m:r>
                          <a:rPr lang="en-US" sz="1400" i="1">
                            <a:effectLst/>
                            <a:latin typeface="Cambria Math" panose="02040503050406030204" pitchFamily="18" charset="0"/>
                            <a:ea typeface="Times New Roman" panose="02020603050405020304" pitchFamily="18" charset="0"/>
                            <a:cs typeface="Calibri" panose="020F0502020204030204" pitchFamily="34" charset="0"/>
                          </a:rPr>
                          <m:t>0</m:t>
                        </m:r>
                      </m:sup>
                    </m:sSubSup>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r>
                      <a:rPr lang="en-US" sz="1400" b="0" i="1" smtClean="0">
                        <a:effectLst/>
                        <a:latin typeface="Cambria Math" panose="02040503050406030204" pitchFamily="18" charset="0"/>
                        <a:ea typeface="Times New Roman" panose="02020603050405020304" pitchFamily="18" charset="0"/>
                        <a:cs typeface="Calibri" panose="020F0502020204030204" pitchFamily="34" charset="0"/>
                      </a:rPr>
                      <m:t>𝑚𝑎𝑥</m:t>
                    </m:r>
                    <m:r>
                      <a:rPr lang="en-US" sz="1400" i="1">
                        <a:effectLst/>
                        <a:latin typeface="Cambria Math" panose="02040503050406030204" pitchFamily="18" charset="0"/>
                        <a:ea typeface="Times New Roman" panose="02020603050405020304" pitchFamily="18" charset="0"/>
                        <a:cs typeface="Calibri" panose="020F0502020204030204" pitchFamily="34" charset="0"/>
                      </a:rPr>
                      <m:t>{</m:t>
                    </m:r>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1</m:t>
                        </m:r>
                      </m:sub>
                    </m:sSub>
                  </m:oMath>
                </a14:m>
                <a:r>
                  <a:rPr lang="en-US" sz="1400" i="1" dirty="0">
                    <a:effectLst/>
                    <a:latin typeface="Calibri" panose="020F0502020204030204" pitchFamily="34" charset="0"/>
                    <a:ea typeface="Times New Roman" panose="02020603050405020304" pitchFamily="18" charset="0"/>
                    <a:cs typeface="David" panose="020E0502060401010101" pitchFamily="34" charset="-79"/>
                  </a:rPr>
                  <a:t>}</a:t>
                </a:r>
                <a:endParaRPr lang="en-US" sz="1400" dirty="0">
                  <a:effectLst/>
                  <a:latin typeface="David" panose="020E0502060401010101" pitchFamily="34" charset="-79"/>
                  <a:ea typeface="Times New Roman" panose="02020603050405020304" pitchFamily="18" charset="0"/>
                  <a:cs typeface="David" panose="020E0502060401010101" pitchFamily="34" charset="-79"/>
                </a:endParaRPr>
              </a:p>
              <a:p>
                <a:pPr marL="228600" algn="just">
                  <a:lnSpc>
                    <a:spcPct val="150000"/>
                  </a:lnSpc>
                  <a:spcAft>
                    <a:spcPts val="0"/>
                  </a:spcAft>
                </a:pPr>
                <a:r>
                  <a:rPr lang="en-US" sz="1400" i="1" dirty="0">
                    <a:effectLst/>
                    <a:latin typeface="Calibri" panose="020F0502020204030204" pitchFamily="34" charset="0"/>
                    <a:ea typeface="Times New Roman" panose="02020603050405020304" pitchFamily="18" charset="0"/>
                    <a:cs typeface="David" panose="020E0502060401010101" pitchFamily="34" charset="-79"/>
                  </a:rPr>
                  <a:t>2.2 </a:t>
                </a:r>
                <a14:m>
                  <m:oMath xmlns:m="http://schemas.openxmlformats.org/officeDocument/2006/math">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sub>
                    </m:sSub>
                    <m:d>
                      <m:d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dPr>
                      <m:e>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sub>
                        </m:sSub>
                      </m:e>
                    </m:d>
                    <m:r>
                      <a:rPr lang="en-US" sz="1400" i="1">
                        <a:effectLst/>
                        <a:latin typeface="Cambria Math" panose="02040503050406030204" pitchFamily="18" charset="0"/>
                        <a:ea typeface="Times New Roman" panose="02020603050405020304" pitchFamily="18" charset="0"/>
                        <a:cs typeface="Calibri" panose="020F0502020204030204" pitchFamily="34" charset="0"/>
                      </a:rPr>
                      <m:t> = </m:t>
                    </m:r>
                    <m:r>
                      <a:rPr lang="en-US" sz="1400" i="1">
                        <a:effectLst/>
                        <a:latin typeface="Cambria Math" panose="02040503050406030204" pitchFamily="18" charset="0"/>
                        <a:ea typeface="Times New Roman" panose="02020603050405020304" pitchFamily="18" charset="0"/>
                        <a:cs typeface="Calibri" panose="020F0502020204030204" pitchFamily="34" charset="0"/>
                      </a:rPr>
                      <m:t>𝑙𝑜𝑔</m:t>
                    </m:r>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acc>
                      <m:accPr>
                        <m:chr m:val="̅"/>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accPr>
                      <m:e>
                        <m:r>
                          <a:rPr lang="en-US" sz="1400" i="1">
                            <a:effectLst/>
                            <a:latin typeface="Cambria Math" panose="02040503050406030204" pitchFamily="18" charset="0"/>
                            <a:ea typeface="Times New Roman" panose="02020603050405020304" pitchFamily="18" charset="0"/>
                            <a:cs typeface="Calibri" panose="020F0502020204030204" pitchFamily="34" charset="0"/>
                          </a:rPr>
                          <m:t>ℒ</m:t>
                        </m:r>
                      </m:e>
                    </m:acc>
                    <m:d>
                      <m:d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dPr>
                      <m:e>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𝑠</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𝑘</m:t>
                            </m:r>
                          </m:sub>
                        </m:sSub>
                      </m:e>
                      <m:e>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𝑘</m:t>
                            </m:r>
                          </m:sub>
                        </m:sSub>
                      </m:e>
                    </m:d>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𝑚𝑎𝑥</m:t>
                        </m:r>
                      </m:e>
                      <m:sub>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1</m:t>
                            </m:r>
                          </m:sub>
                        </m:sSub>
                      </m:sub>
                    </m:sSub>
                    <m:r>
                      <a:rPr lang="en-US" sz="1400" i="1">
                        <a:effectLst/>
                        <a:latin typeface="Cambria Math" panose="02040503050406030204" pitchFamily="18" charset="0"/>
                        <a:ea typeface="Times New Roman" panose="02020603050405020304" pitchFamily="18" charset="0"/>
                        <a:cs typeface="Calibri" panose="020F0502020204030204" pitchFamily="34" charset="0"/>
                      </a:rPr>
                      <m:t>{</m:t>
                    </m:r>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1</m:t>
                        </m:r>
                      </m:sub>
                    </m:sSub>
                    <m:r>
                      <a:rPr lang="en-US" sz="1400" i="1">
                        <a:effectLst/>
                        <a:latin typeface="Cambria Math" panose="02040503050406030204" pitchFamily="18" charset="0"/>
                        <a:ea typeface="Times New Roman" panose="02020603050405020304" pitchFamily="18" charset="0"/>
                        <a:cs typeface="Calibri" panose="020F0502020204030204" pitchFamily="34" charset="0"/>
                      </a:rPr>
                      <m:t>(</m:t>
                    </m:r>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1</m:t>
                        </m:r>
                      </m:sub>
                    </m:sSub>
                    <m:r>
                      <a:rPr lang="en-US" sz="1400" i="1">
                        <a:effectLst/>
                        <a:latin typeface="Cambria Math" panose="02040503050406030204" pitchFamily="18" charset="0"/>
                        <a:ea typeface="Times New Roman" panose="02020603050405020304" pitchFamily="18" charset="0"/>
                        <a:cs typeface="Calibri" panose="020F0502020204030204" pitchFamily="34" charset="0"/>
                      </a:rPr>
                      <m:t>)}</m:t>
                    </m:r>
                  </m:oMath>
                </a14:m>
                <a:r>
                  <a:rPr lang="en-US" sz="1400" dirty="0">
                    <a:effectLst/>
                    <a:latin typeface="Calibri" panose="020F0502020204030204" pitchFamily="34" charset="0"/>
                    <a:ea typeface="Times New Roman" panose="02020603050405020304" pitchFamily="18" charset="0"/>
                    <a:cs typeface="David" panose="020E0502060401010101" pitchFamily="34" charset="-79"/>
                  </a:rPr>
                  <a:t> </a:t>
                </a:r>
                <a14:m>
                  <m:oMath xmlns:m="http://schemas.openxmlformats.org/officeDocument/2006/math">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sSubSup>
                      <m:sSubSup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SupPr>
                      <m:e>
                        <m:r>
                          <a:rPr lang="en-US" sz="1400"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sub>
                      <m:sup>
                        <m:r>
                          <a:rPr lang="en-US" sz="1400" i="1">
                            <a:effectLst/>
                            <a:latin typeface="Cambria Math" panose="02040503050406030204" pitchFamily="18" charset="0"/>
                            <a:ea typeface="Times New Roman" panose="02020603050405020304" pitchFamily="18" charset="0"/>
                            <a:cs typeface="Calibri" panose="020F0502020204030204" pitchFamily="34" charset="0"/>
                          </a:rPr>
                          <m:t>0</m:t>
                        </m:r>
                      </m:sup>
                    </m:sSubSup>
                  </m:oMath>
                </a14:m>
                <a:endParaRPr lang="en-US" sz="1400" dirty="0">
                  <a:effectLst/>
                  <a:latin typeface="David" panose="020E0502060401010101" pitchFamily="34" charset="-79"/>
                  <a:ea typeface="Times New Roman" panose="02020603050405020304" pitchFamily="18" charset="0"/>
                  <a:cs typeface="David" panose="020E0502060401010101" pitchFamily="34" charset="-79"/>
                </a:endParaRPr>
              </a:p>
              <a:p>
                <a:pPr marL="228600" algn="just">
                  <a:lnSpc>
                    <a:spcPct val="150000"/>
                  </a:lnSpc>
                  <a:spcAft>
                    <a:spcPts val="0"/>
                  </a:spcAft>
                </a:pPr>
                <a:r>
                  <a:rPr lang="en-US" sz="1400" i="1" dirty="0">
                    <a:effectLst/>
                    <a:latin typeface="Calibri" panose="020F0502020204030204" pitchFamily="34" charset="0"/>
                    <a:ea typeface="Times New Roman" panose="02020603050405020304" pitchFamily="18" charset="0"/>
                    <a:cs typeface="David" panose="020E0502060401010101" pitchFamily="34" charset="-79"/>
                  </a:rPr>
                  <a:t>2.3 The previous state in the most likely sequence leading to  is </a:t>
                </a:r>
                <a14:m>
                  <m:oMath xmlns:m="http://schemas.openxmlformats.org/officeDocument/2006/math">
                    <m:sSub>
                      <m:sSubPr>
                        <m:ctrlPr>
                          <a:rPr lang="en-US" sz="1400" i="1">
                            <a:effectLst/>
                            <a:latin typeface="Cambria Math" panose="02040503050406030204" pitchFamily="18" charset="0"/>
                            <a:ea typeface="Times New Roman" panose="02020603050405020304" pitchFamily="18" charset="0"/>
                            <a:cs typeface="David" panose="020E0502060401010101" pitchFamily="34" charset="-79"/>
                          </a:rPr>
                        </m:ctrlPr>
                      </m:sSubPr>
                      <m:e>
                        <m:r>
                          <a:rPr lang="en-US" sz="1400" i="1">
                            <a:effectLst/>
                            <a:latin typeface="Cambria Math" panose="02040503050406030204" pitchFamily="18" charset="0"/>
                            <a:ea typeface="Times New Roman" panose="02020603050405020304" pitchFamily="18" charset="0"/>
                            <a:cs typeface="David" panose="020E0502060401010101" pitchFamily="34" charset="-79"/>
                          </a:rPr>
                          <m:t>𝜃</m:t>
                        </m:r>
                      </m:e>
                      <m:sub>
                        <m:r>
                          <a:rPr lang="en-US" sz="1400" i="1">
                            <a:effectLst/>
                            <a:latin typeface="Cambria Math" panose="02040503050406030204" pitchFamily="18" charset="0"/>
                            <a:ea typeface="Times New Roman" panose="02020603050405020304" pitchFamily="18" charset="0"/>
                            <a:cs typeface="David" panose="020E0502060401010101" pitchFamily="34" charset="-79"/>
                          </a:rPr>
                          <m:t>𝑡</m:t>
                        </m:r>
                        <m:r>
                          <a:rPr lang="en-US" sz="1400" i="1">
                            <a:effectLst/>
                            <a:latin typeface="Cambria Math" panose="02040503050406030204" pitchFamily="18" charset="0"/>
                            <a:ea typeface="Times New Roman" panose="02020603050405020304" pitchFamily="18" charset="0"/>
                            <a:cs typeface="David" panose="020E0502060401010101" pitchFamily="34" charset="-79"/>
                          </a:rPr>
                          <m:t>−</m:t>
                        </m:r>
                        <m:r>
                          <a:rPr lang="en-US" sz="1400" i="1">
                            <a:effectLst/>
                            <a:latin typeface="Cambria Math" panose="02040503050406030204" pitchFamily="18" charset="0"/>
                            <a:ea typeface="Times New Roman" panose="02020603050405020304" pitchFamily="18" charset="0"/>
                            <a:cs typeface="David" panose="020E0502060401010101" pitchFamily="34" charset="-79"/>
                          </a:rPr>
                          <m:t>1</m:t>
                        </m:r>
                      </m:sub>
                    </m:sSub>
                    <m:r>
                      <a:rPr lang="en-US" sz="1400" i="1">
                        <a:effectLst/>
                        <a:latin typeface="Cambria Math" panose="02040503050406030204" pitchFamily="18" charset="0"/>
                        <a:ea typeface="Times New Roman" panose="02020603050405020304" pitchFamily="18" charset="0"/>
                        <a:cs typeface="David" panose="020E0502060401010101" pitchFamily="34" charset="-79"/>
                      </a:rPr>
                      <m:t>(</m:t>
                    </m:r>
                    <m:sSub>
                      <m:sSubPr>
                        <m:ctrlPr>
                          <a:rPr lang="en-US" sz="1400" i="1">
                            <a:effectLst/>
                            <a:latin typeface="Cambria Math" panose="02040503050406030204" pitchFamily="18" charset="0"/>
                            <a:ea typeface="Times New Roman" panose="02020603050405020304" pitchFamily="18" charset="0"/>
                            <a:cs typeface="David" panose="020E0502060401010101" pitchFamily="34" charset="-79"/>
                          </a:rPr>
                        </m:ctrlPr>
                      </m:sSubPr>
                      <m:e>
                        <m:r>
                          <a:rPr lang="en-US" sz="1400" i="1">
                            <a:effectLst/>
                            <a:latin typeface="Cambria Math" panose="02040503050406030204" pitchFamily="18" charset="0"/>
                            <a:ea typeface="Times New Roman" panose="02020603050405020304" pitchFamily="18" charset="0"/>
                            <a:cs typeface="David" panose="020E0502060401010101" pitchFamily="34" charset="-79"/>
                          </a:rPr>
                          <m:t>𝑣</m:t>
                        </m:r>
                      </m:e>
                      <m:sub>
                        <m:r>
                          <a:rPr lang="en-US" sz="1400" i="1">
                            <a:effectLst/>
                            <a:latin typeface="Cambria Math" panose="02040503050406030204" pitchFamily="18" charset="0"/>
                            <a:ea typeface="Times New Roman" panose="02020603050405020304" pitchFamily="18" charset="0"/>
                            <a:cs typeface="David" panose="020E0502060401010101" pitchFamily="34" charset="-79"/>
                          </a:rPr>
                          <m:t>𝑡</m:t>
                        </m:r>
                      </m:sub>
                    </m:sSub>
                    <m:r>
                      <a:rPr lang="en-US" sz="1400" i="1">
                        <a:effectLst/>
                        <a:latin typeface="Cambria Math" panose="02040503050406030204" pitchFamily="18" charset="0"/>
                        <a:ea typeface="Times New Roman" panose="02020603050405020304" pitchFamily="18" charset="0"/>
                        <a:cs typeface="David" panose="020E0502060401010101" pitchFamily="34" charset="-79"/>
                      </a:rPr>
                      <m:t>) = </m:t>
                    </m:r>
                    <m:r>
                      <a:rPr lang="en-US" sz="1400" i="1">
                        <a:effectLst/>
                        <a:latin typeface="Cambria Math" panose="02040503050406030204" pitchFamily="18" charset="0"/>
                        <a:ea typeface="Times New Roman" panose="02020603050405020304" pitchFamily="18" charset="0"/>
                        <a:cs typeface="David" panose="020E0502060401010101" pitchFamily="34" charset="-79"/>
                      </a:rPr>
                      <m:t>𝑎𝑟𝑔</m:t>
                    </m:r>
                    <m:r>
                      <a:rPr lang="en-US" sz="1400" i="1">
                        <a:effectLst/>
                        <a:latin typeface="Cambria Math" panose="02040503050406030204" pitchFamily="18" charset="0"/>
                        <a:ea typeface="Times New Roman" panose="02020603050405020304" pitchFamily="18" charset="0"/>
                        <a:cs typeface="David" panose="020E0502060401010101" pitchFamily="34" charset="-79"/>
                      </a:rPr>
                      <m:t> </m:t>
                    </m:r>
                    <m:r>
                      <a:rPr lang="en-US" sz="1400" i="1">
                        <a:effectLst/>
                        <a:latin typeface="Cambria Math" panose="02040503050406030204" pitchFamily="18" charset="0"/>
                        <a:ea typeface="Times New Roman" panose="02020603050405020304" pitchFamily="18" charset="0"/>
                        <a:cs typeface="David" panose="020E0502060401010101" pitchFamily="34" charset="-79"/>
                      </a:rPr>
                      <m:t>𝑚𝑎𝑥</m:t>
                    </m:r>
                    <m:r>
                      <a:rPr lang="en-US" sz="1400" i="1">
                        <a:effectLst/>
                        <a:latin typeface="Cambria Math" panose="02040503050406030204" pitchFamily="18" charset="0"/>
                        <a:ea typeface="Times New Roman" panose="02020603050405020304" pitchFamily="18" charset="0"/>
                        <a:cs typeface="David" panose="020E0502060401010101" pitchFamily="34" charset="-79"/>
                      </a:rPr>
                      <m:t> {</m:t>
                    </m:r>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1</m:t>
                        </m:r>
                      </m:sub>
                    </m:sSub>
                    <m:r>
                      <a:rPr lang="en-US" sz="1400" i="1">
                        <a:effectLst/>
                        <a:latin typeface="Cambria Math" panose="02040503050406030204" pitchFamily="18" charset="0"/>
                        <a:ea typeface="Times New Roman" panose="02020603050405020304" pitchFamily="18" charset="0"/>
                        <a:cs typeface="Calibri" panose="020F0502020204030204" pitchFamily="34" charset="0"/>
                      </a:rPr>
                      <m:t>(</m:t>
                    </m:r>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1</m:t>
                        </m:r>
                      </m:sub>
                    </m:sSub>
                    <m:r>
                      <a:rPr lang="en-US" sz="1400" i="1">
                        <a:effectLst/>
                        <a:latin typeface="Cambria Math" panose="02040503050406030204" pitchFamily="18" charset="0"/>
                        <a:ea typeface="Times New Roman" panose="02020603050405020304" pitchFamily="18" charset="0"/>
                        <a:cs typeface="Calibri" panose="020F0502020204030204" pitchFamily="34" charset="0"/>
                      </a:rPr>
                      <m:t>)}</m:t>
                    </m:r>
                  </m:oMath>
                </a14:m>
                <a:endParaRPr lang="en-US" sz="14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r>
                  <a:rPr lang="en-US" sz="1400" i="1" dirty="0">
                    <a:effectLst/>
                    <a:latin typeface="Calibri" panose="020F0502020204030204" pitchFamily="34" charset="0"/>
                    <a:ea typeface="Times New Roman" panose="02020603050405020304" pitchFamily="18" charset="0"/>
                    <a:cs typeface="David" panose="020E0502060401010101" pitchFamily="34" charset="-79"/>
                  </a:rPr>
                  <a:t>3 The estimated state sequence is found by backtracking </a:t>
                </a:r>
                <a:endParaRPr lang="en-US" sz="14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14:m>
                  <m:oMathPara xmlns:m="http://schemas.openxmlformats.org/officeDocument/2006/math">
                    <m:oMathParaPr>
                      <m:jc m:val="centerGroup"/>
                    </m:oMathParaPr>
                    <m:oMath xmlns:m="http://schemas.openxmlformats.org/officeDocument/2006/math">
                      <m:acc>
                        <m:accPr>
                          <m:chr m:val="̂"/>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accPr>
                        <m:e>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sub>
                          </m:sSub>
                        </m:e>
                      </m:acc>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d>
                        <m:dPr>
                          <m:begChr m:val="{"/>
                          <m:endChr m:val=""/>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dPr>
                        <m:e>
                          <m:eqArr>
                            <m:eqArr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eqArrPr>
                            <m:e>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r>
                                <a:rPr lang="en-US" sz="1400" i="1">
                                  <a:effectLst/>
                                  <a:latin typeface="Cambria Math" panose="02040503050406030204" pitchFamily="18" charset="0"/>
                                  <a:ea typeface="Times New Roman" panose="02020603050405020304" pitchFamily="18" charset="0"/>
                                  <a:cs typeface="Calibri" panose="020F0502020204030204" pitchFamily="34" charset="0"/>
                                </a:rPr>
                                <m:t>𝑎𝑟𝑔</m:t>
                              </m:r>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r>
                                <a:rPr lang="en-US" sz="1400" i="1">
                                  <a:effectLst/>
                                  <a:latin typeface="Cambria Math" panose="02040503050406030204" pitchFamily="18" charset="0"/>
                                  <a:ea typeface="Times New Roman" panose="02020603050405020304" pitchFamily="18" charset="0"/>
                                  <a:cs typeface="Calibri" panose="020F0502020204030204" pitchFamily="34" charset="0"/>
                                </a:rPr>
                                <m:t>𝑚𝑎𝑥</m:t>
                              </m:r>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sub>
                              </m:sSub>
                              <m:d>
                                <m:d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dPr>
                                <m:e>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sub>
                                  </m:sSub>
                                </m:e>
                              </m:d>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 = </m:t>
                              </m:r>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𝑚𝑎𝑥</m:t>
                                  </m:r>
                                </m:sub>
                              </m:sSub>
                            </m:e>
                            <m:e>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sSub>
                                <m:sSubPr>
                                  <m:ctrlPr>
                                    <a:rPr lang="en-US" sz="1400" i="1">
                                      <a:effectLst/>
                                      <a:latin typeface="Cambria Math" panose="02040503050406030204" pitchFamily="18" charset="0"/>
                                      <a:ea typeface="Times New Roman" panose="02020603050405020304" pitchFamily="18" charset="0"/>
                                      <a:cs typeface="David" panose="020E0502060401010101" pitchFamily="34" charset="-79"/>
                                    </a:rPr>
                                  </m:ctrlPr>
                                </m:sSubPr>
                                <m:e>
                                  <m:r>
                                    <a:rPr lang="en-US" sz="1400" i="1">
                                      <a:effectLst/>
                                      <a:latin typeface="Cambria Math" panose="02040503050406030204" pitchFamily="18" charset="0"/>
                                      <a:ea typeface="Times New Roman" panose="02020603050405020304" pitchFamily="18" charset="0"/>
                                      <a:cs typeface="David" panose="020E0502060401010101" pitchFamily="34" charset="-79"/>
                                    </a:rPr>
                                    <m:t>𝜃</m:t>
                                  </m:r>
                                </m:e>
                                <m:sub>
                                  <m:r>
                                    <a:rPr lang="en-US" sz="1400" i="1">
                                      <a:effectLst/>
                                      <a:latin typeface="Cambria Math" panose="02040503050406030204" pitchFamily="18" charset="0"/>
                                      <a:ea typeface="Times New Roman" panose="02020603050405020304" pitchFamily="18" charset="0"/>
                                      <a:cs typeface="David" panose="020E0502060401010101" pitchFamily="34" charset="-79"/>
                                    </a:rPr>
                                    <m:t>𝑡</m:t>
                                  </m:r>
                                  <m:r>
                                    <a:rPr lang="en-US" sz="1400" i="1">
                                      <a:effectLst/>
                                      <a:latin typeface="Cambria Math" panose="02040503050406030204" pitchFamily="18" charset="0"/>
                                      <a:ea typeface="Times New Roman" panose="02020603050405020304" pitchFamily="18" charset="0"/>
                                      <a:cs typeface="David" panose="020E0502060401010101" pitchFamily="34" charset="-79"/>
                                    </a:rPr>
                                    <m:t>−</m:t>
                                  </m:r>
                                  <m:r>
                                    <a:rPr lang="en-US" sz="1400" i="1">
                                      <a:effectLst/>
                                      <a:latin typeface="Cambria Math" panose="02040503050406030204" pitchFamily="18" charset="0"/>
                                      <a:ea typeface="Times New Roman" panose="02020603050405020304" pitchFamily="18" charset="0"/>
                                      <a:cs typeface="David" panose="020E0502060401010101" pitchFamily="34" charset="-79"/>
                                    </a:rPr>
                                    <m:t>1</m:t>
                                  </m:r>
                                </m:sub>
                              </m:sSub>
                              <m:r>
                                <a:rPr lang="en-US" sz="1400" i="1">
                                  <a:effectLst/>
                                  <a:latin typeface="Cambria Math" panose="02040503050406030204" pitchFamily="18" charset="0"/>
                                  <a:ea typeface="Times New Roman" panose="02020603050405020304" pitchFamily="18" charset="0"/>
                                  <a:cs typeface="David" panose="020E0502060401010101" pitchFamily="34" charset="-79"/>
                                </a:rPr>
                                <m:t>(</m:t>
                              </m:r>
                              <m:acc>
                                <m:accPr>
                                  <m:chr m:val="̂"/>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accPr>
                                <m:e>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1</m:t>
                                      </m:r>
                                    </m:sub>
                                  </m:sSub>
                                </m:e>
                              </m:acc>
                              <m:r>
                                <a:rPr lang="en-US" sz="1400" i="1">
                                  <a:effectLst/>
                                  <a:latin typeface="Cambria Math" panose="02040503050406030204" pitchFamily="18" charset="0"/>
                                  <a:ea typeface="Times New Roman" panose="02020603050405020304" pitchFamily="18" charset="0"/>
                                  <a:cs typeface="David" panose="020E0502060401010101" pitchFamily="34" charset="-79"/>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r>
                                <a:rPr lang="en-US" sz="1400" i="1">
                                  <a:effectLst/>
                                  <a:latin typeface="Cambria Math" panose="02040503050406030204" pitchFamily="18" charset="0"/>
                                  <a:ea typeface="Times New Roman" panose="02020603050405020304" pitchFamily="18" charset="0"/>
                                  <a:cs typeface="Calibri" panose="020F0502020204030204" pitchFamily="34" charset="0"/>
                                </a:rPr>
                                <m:t>𝑜𝑡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h</m:t>
                              </m:r>
                              <m:r>
                                <a:rPr lang="en-US" sz="1400" i="1">
                                  <a:effectLst/>
                                  <a:latin typeface="Cambria Math" panose="02040503050406030204" pitchFamily="18" charset="0"/>
                                  <a:ea typeface="Times New Roman" panose="02020603050405020304" pitchFamily="18" charset="0"/>
                                  <a:cs typeface="Calibri" panose="020F0502020204030204" pitchFamily="34" charset="0"/>
                                </a:rPr>
                                <m:t>𝑒𝑟𝑤𝑖𝑠𝑒</m:t>
                              </m:r>
                            </m:e>
                          </m:eqArr>
                        </m:e>
                      </m:d>
                    </m:oMath>
                  </m:oMathPara>
                </a14:m>
                <a:endParaRPr lang="en-US" sz="1400" dirty="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8" name="מלבן 939">
                <a:extLst>
                  <a:ext uri="{FF2B5EF4-FFF2-40B4-BE49-F238E27FC236}">
                    <a16:creationId xmlns:a16="http://schemas.microsoft.com/office/drawing/2014/main" id="{B525CBAE-1DBA-4F98-A3D3-D8FE53071515}"/>
                  </a:ext>
                </a:extLst>
              </p:cNvPr>
              <p:cNvSpPr>
                <a:spLocks noRot="1" noChangeAspect="1" noMove="1" noResize="1" noEditPoints="1" noAdjustHandles="1" noChangeArrowheads="1" noChangeShapeType="1" noTextEdit="1"/>
              </p:cNvSpPr>
              <p:nvPr/>
            </p:nvSpPr>
            <p:spPr>
              <a:xfrm>
                <a:off x="1366520" y="1371600"/>
                <a:ext cx="8077200" cy="3421380"/>
              </a:xfrm>
              <a:prstGeom prst="rect">
                <a:avLst/>
              </a:prstGeom>
              <a:blipFill>
                <a:blip r:embed="rId4"/>
                <a:stretch>
                  <a:fillRect l="-151"/>
                </a:stretch>
              </a:blipFill>
              <a:ln w="12700" cap="flat" cmpd="sng" algn="ctr">
                <a:solidFill>
                  <a:srgbClr val="4472C4">
                    <a:shade val="50000"/>
                  </a:srgbClr>
                </a:solidFill>
                <a:prstDash val="solid"/>
                <a:miter lim="800000"/>
              </a:ln>
              <a:effectLst/>
            </p:spPr>
            <p:txBody>
              <a:bodyPr/>
              <a:lstStyle/>
              <a:p>
                <a:r>
                  <a:rPr lang="en-US">
                    <a:noFill/>
                  </a:rPr>
                  <a:t> </a:t>
                </a:r>
              </a:p>
            </p:txBody>
          </p:sp>
        </mc:Fallback>
      </mc:AlternateContent>
      <p:sp>
        <p:nvSpPr>
          <p:cNvPr id="9" name="Rectangle 8">
            <a:extLst>
              <a:ext uri="{FF2B5EF4-FFF2-40B4-BE49-F238E27FC236}">
                <a16:creationId xmlns:a16="http://schemas.microsoft.com/office/drawing/2014/main" id="{3D543B0C-8482-450D-98D0-A8E317102DF7}"/>
              </a:ext>
            </a:extLst>
          </p:cNvPr>
          <p:cNvSpPr/>
          <p:nvPr/>
        </p:nvSpPr>
        <p:spPr>
          <a:xfrm>
            <a:off x="1945640" y="6132918"/>
            <a:ext cx="10838647" cy="307777"/>
          </a:xfrm>
          <a:prstGeom prst="rect">
            <a:avLst/>
          </a:prstGeom>
        </p:spPr>
        <p:txBody>
          <a:bodyPr wrap="square">
            <a:spAutoFit/>
          </a:bodyPr>
          <a:lstStyle/>
          <a:p>
            <a:r>
              <a:rPr lang="en-US" sz="1400" dirty="0"/>
              <a:t>“Life can only be understood backwards, but must be lived forwards.” (</a:t>
            </a:r>
            <a:r>
              <a:rPr lang="en-US" sz="1400" dirty="0" err="1"/>
              <a:t>S¨oren</a:t>
            </a:r>
            <a:r>
              <a:rPr lang="en-US" sz="1400" dirty="0"/>
              <a:t> Kierkegaard)</a:t>
            </a:r>
          </a:p>
        </p:txBody>
      </p:sp>
    </p:spTree>
    <p:extLst>
      <p:ext uri="{BB962C8B-B14F-4D97-AF65-F5344CB8AC3E}">
        <p14:creationId xmlns:p14="http://schemas.microsoft.com/office/powerpoint/2010/main" val="1204446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Viterbi</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344972" y="1414854"/>
                <a:ext cx="11712408" cy="532884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400" dirty="0">
                    <a:solidFill>
                      <a:schemeClr val="tx1"/>
                    </a:solidFill>
                  </a:rPr>
                  <a:t>The measurements pdf under the assumption of </a:t>
                </a:r>
                <a:r>
                  <a:rPr lang="en-US" sz="1400" b="1" dirty="0">
                    <a:solidFill>
                      <a:schemeClr val="tx1"/>
                    </a:solidFill>
                  </a:rPr>
                  <a:t>Gaussian measurement noise </a:t>
                </a:r>
                <a:r>
                  <a:rPr lang="en-US" sz="1400" dirty="0">
                    <a:solidFill>
                      <a:schemeClr val="tx1"/>
                    </a:solidFill>
                  </a:rPr>
                  <a:t>is:</a:t>
                </a:r>
              </a:p>
              <a:p>
                <a14:m>
                  <m:oMath xmlns:m="http://schemas.openxmlformats.org/officeDocument/2006/math">
                    <m:r>
                      <a:rPr lang="en-US" sz="1400" i="1" smtClean="0">
                        <a:solidFill>
                          <a:schemeClr val="tx1"/>
                        </a:solidFill>
                        <a:latin typeface="Cambria Math" panose="02040503050406030204" pitchFamily="18" charset="0"/>
                      </a:rPr>
                      <m:t>𝑃</m:t>
                    </m:r>
                    <m:r>
                      <a:rPr lang="en-US" sz="1400" i="1" smtClean="0">
                        <a:solidFill>
                          <a:schemeClr val="tx1"/>
                        </a:solidFill>
                        <a:latin typeface="Cambria Math" panose="02040503050406030204" pitchFamily="18" charset="0"/>
                      </a:rPr>
                      <m:t>(</m:t>
                    </m:r>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sup>
                    </m:sSubSup>
                    <m:r>
                      <a:rPr lang="en-US" sz="1400" i="1">
                        <a:solidFill>
                          <a:schemeClr val="tx1"/>
                        </a:solidFill>
                        <a:latin typeface="Cambria Math" panose="02040503050406030204" pitchFamily="18" charset="0"/>
                      </a:rPr>
                      <m:t>| </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r>
                      <a:rPr lang="en-US" sz="1400" i="1">
                        <a:solidFill>
                          <a:schemeClr val="tx1"/>
                        </a:solidFill>
                        <a:latin typeface="Cambria Math" panose="02040503050406030204" pitchFamily="18" charset="0"/>
                      </a:rPr>
                      <m:t>) = </m:t>
                    </m:r>
                    <m:f>
                      <m:fPr>
                        <m:ctrlPr>
                          <a:rPr lang="en-US" sz="1400" i="1">
                            <a:solidFill>
                              <a:schemeClr val="tx1"/>
                            </a:solidFill>
                            <a:latin typeface="Cambria Math" panose="02040503050406030204" pitchFamily="18" charset="0"/>
                          </a:rPr>
                        </m:ctrlPr>
                      </m:fPr>
                      <m:num>
                        <m:r>
                          <a:rPr lang="en-US" sz="1400" i="1">
                            <a:solidFill>
                              <a:schemeClr val="tx1"/>
                            </a:solidFill>
                            <a:latin typeface="Cambria Math" panose="02040503050406030204" pitchFamily="18" charset="0"/>
                          </a:rPr>
                          <m:t>1</m:t>
                        </m:r>
                      </m:num>
                      <m:den>
                        <m:rad>
                          <m:radPr>
                            <m:degHide m:val="on"/>
                            <m:ctrlPr>
                              <a:rPr lang="en-US" sz="1400" i="1">
                                <a:solidFill>
                                  <a:schemeClr val="tx1"/>
                                </a:solidFill>
                                <a:latin typeface="Cambria Math" panose="02040503050406030204" pitchFamily="18" charset="0"/>
                              </a:rPr>
                            </m:ctrlPr>
                          </m:radPr>
                          <m:deg/>
                          <m:e>
                            <m:r>
                              <a:rPr lang="en-US" sz="1400" i="1">
                                <a:solidFill>
                                  <a:schemeClr val="tx1"/>
                                </a:solidFill>
                                <a:latin typeface="Cambria Math" panose="02040503050406030204" pitchFamily="18" charset="0"/>
                              </a:rPr>
                              <m:t>2</m:t>
                            </m:r>
                            <m:r>
                              <a:rPr lang="en-US" sz="1400" i="1">
                                <a:solidFill>
                                  <a:schemeClr val="tx1"/>
                                </a:solidFill>
                                <a:latin typeface="Cambria Math" panose="02040503050406030204" pitchFamily="18" charset="0"/>
                              </a:rPr>
                              <m:t>𝜋</m:t>
                            </m:r>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𝜎</m:t>
                                </m:r>
                              </m:e>
                              <m:sup>
                                <m:r>
                                  <a:rPr lang="en-US" sz="1400" i="1">
                                    <a:solidFill>
                                      <a:schemeClr val="tx1"/>
                                    </a:solidFill>
                                    <a:latin typeface="Cambria Math" panose="02040503050406030204" pitchFamily="18" charset="0"/>
                                  </a:rPr>
                                  <m:t>2</m:t>
                                </m:r>
                              </m:sup>
                            </m:sSup>
                          </m:e>
                        </m:rad>
                      </m:den>
                    </m:f>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𝑒𝑥𝑝</m:t>
                        </m:r>
                      </m:e>
                      <m:sup>
                        <m:d>
                          <m:dPr>
                            <m:ctrlPr>
                              <a:rPr lang="en-US" sz="1400" i="1">
                                <a:solidFill>
                                  <a:schemeClr val="tx1"/>
                                </a:solidFill>
                                <a:latin typeface="Cambria Math" panose="02040503050406030204" pitchFamily="18" charset="0"/>
                              </a:rPr>
                            </m:ctrlPr>
                          </m:dPr>
                          <m:e>
                            <m:r>
                              <a:rPr lang="en-US" sz="1400" i="1">
                                <a:solidFill>
                                  <a:schemeClr val="tx1"/>
                                </a:solidFill>
                                <a:latin typeface="Cambria Math" panose="02040503050406030204" pitchFamily="18" charset="0"/>
                              </a:rPr>
                              <m:t>− </m:t>
                            </m:r>
                            <m:f>
                              <m:fPr>
                                <m:ctrlPr>
                                  <a:rPr lang="en-US" sz="1400" i="1">
                                    <a:solidFill>
                                      <a:schemeClr val="tx1"/>
                                    </a:solidFill>
                                    <a:latin typeface="Cambria Math" panose="02040503050406030204" pitchFamily="18" charset="0"/>
                                  </a:rPr>
                                </m:ctrlPr>
                              </m:fPr>
                              <m:num>
                                <m:sSup>
                                  <m:sSupPr>
                                    <m:ctrlPr>
                                      <a:rPr lang="en-US" sz="1400" i="1">
                                        <a:solidFill>
                                          <a:schemeClr val="tx1"/>
                                        </a:solidFill>
                                        <a:latin typeface="Cambria Math" panose="02040503050406030204" pitchFamily="18" charset="0"/>
                                      </a:rPr>
                                    </m:ctrlPr>
                                  </m:sSupPr>
                                  <m:e>
                                    <m:d>
                                      <m:dPr>
                                        <m:begChr m:val="["/>
                                        <m:endChr m:val="]"/>
                                        <m:ctrlPr>
                                          <a:rPr lang="en-US" sz="1400" i="1">
                                            <a:solidFill>
                                              <a:schemeClr val="tx1"/>
                                            </a:solidFill>
                                            <a:latin typeface="Cambria Math" panose="02040503050406030204" pitchFamily="18" charset="0"/>
                                          </a:rPr>
                                        </m:ctrlPr>
                                      </m:dPr>
                                      <m:e>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sup>
                                        </m:sSubSup>
                                        <m:r>
                                          <a:rPr lang="en-US" sz="1400" i="1">
                                            <a:solidFill>
                                              <a:schemeClr val="tx1"/>
                                            </a:solidFill>
                                            <a:latin typeface="Cambria Math" panose="02040503050406030204" pitchFamily="18" charset="0"/>
                                          </a:rPr>
                                          <m:t>−</m:t>
                                        </m:r>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h</m:t>
                                            </m:r>
                                          </m:e>
                                          <m:sup>
                                            <m:d>
                                              <m:dPr>
                                                <m:ctrlPr>
                                                  <a:rPr lang="en-US" sz="1400" i="1">
                                                    <a:solidFill>
                                                      <a:schemeClr val="tx1"/>
                                                    </a:solidFill>
                                                    <a:latin typeface="Cambria Math" panose="02040503050406030204" pitchFamily="18" charset="0"/>
                                                  </a:rPr>
                                                </m:ctrlPr>
                                              </m:dPr>
                                              <m:e>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e>
                                            </m:d>
                                          </m:sup>
                                        </m:sSup>
                                        <m:d>
                                          <m:dPr>
                                            <m:ctrlPr>
                                              <a:rPr lang="en-US" sz="1400" i="1">
                                                <a:solidFill>
                                                  <a:schemeClr val="tx1"/>
                                                </a:solidFill>
                                                <a:latin typeface="Cambria Math" panose="02040503050406030204" pitchFamily="18" charset="0"/>
                                              </a:rPr>
                                            </m:ctrlPr>
                                          </m:dP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e>
                                        </m:d>
                                      </m:e>
                                    </m:d>
                                  </m:e>
                                  <m:sup>
                                    <m:r>
                                      <a:rPr lang="en-US" sz="1400" i="1">
                                        <a:solidFill>
                                          <a:schemeClr val="tx1"/>
                                        </a:solidFill>
                                        <a:latin typeface="Cambria Math" panose="02040503050406030204" pitchFamily="18" charset="0"/>
                                      </a:rPr>
                                      <m:t>2</m:t>
                                    </m:r>
                                  </m:sup>
                                </m:sSup>
                              </m:num>
                              <m:den>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2</m:t>
                                    </m:r>
                                    <m:r>
                                      <a:rPr lang="en-US" sz="1400" i="1">
                                        <a:solidFill>
                                          <a:schemeClr val="tx1"/>
                                        </a:solidFill>
                                        <a:latin typeface="Cambria Math" panose="02040503050406030204" pitchFamily="18" charset="0"/>
                                      </a:rPr>
                                      <m:t>𝜎</m:t>
                                    </m:r>
                                  </m:e>
                                  <m:sup>
                                    <m:r>
                                      <a:rPr lang="en-US" sz="1400" i="1">
                                        <a:solidFill>
                                          <a:schemeClr val="tx1"/>
                                        </a:solidFill>
                                        <a:latin typeface="Cambria Math" panose="02040503050406030204" pitchFamily="18" charset="0"/>
                                      </a:rPr>
                                      <m:t>2</m:t>
                                    </m:r>
                                  </m:sup>
                                </m:sSup>
                              </m:den>
                            </m:f>
                          </m:e>
                        </m:d>
                      </m:sup>
                    </m:sSup>
                  </m:oMath>
                </a14:m>
                <a:r>
                  <a:rPr lang="en-US" sz="1400" i="1" dirty="0">
                    <a:solidFill>
                      <a:schemeClr val="tx1"/>
                    </a:solidFill>
                  </a:rPr>
                  <a:t> 	</a:t>
                </a:r>
                <a:r>
                  <a:rPr lang="en-US" sz="1400" dirty="0">
                    <a:solidFill>
                      <a:schemeClr val="tx1"/>
                    </a:solidFill>
                  </a:rPr>
                  <a:t>If the target is present or  </a:t>
                </a:r>
                <a:endParaRPr lang="en-US" sz="1400" b="0" i="0" dirty="0">
                  <a:solidFill>
                    <a:schemeClr val="tx1"/>
                  </a:solidFill>
                  <a:latin typeface="Cambria Math" panose="02040503050406030204" pitchFamily="18" charset="0"/>
                </a:endParaRPr>
              </a:p>
              <a:p>
                <a14:m>
                  <m:oMath xmlns:m="http://schemas.openxmlformats.org/officeDocument/2006/math">
                    <m:r>
                      <a:rPr lang="en-US" sz="1400" b="0" i="0" smtClean="0">
                        <a:solidFill>
                          <a:schemeClr val="tx1"/>
                        </a:solidFill>
                        <a:latin typeface="Cambria Math" panose="02040503050406030204" pitchFamily="18" charset="0"/>
                      </a:rPr>
                      <m:t>    </m:t>
                    </m:r>
                    <m:r>
                      <a:rPr lang="en-US" sz="1400" i="1">
                        <a:solidFill>
                          <a:schemeClr val="tx1"/>
                        </a:solidFill>
                        <a:latin typeface="Cambria Math" panose="02040503050406030204" pitchFamily="18" charset="0"/>
                      </a:rPr>
                      <m:t>𝑃</m:t>
                    </m:r>
                    <m:r>
                      <a:rPr lang="en-US" sz="1400" i="1">
                        <a:solidFill>
                          <a:schemeClr val="tx1"/>
                        </a:solidFill>
                        <a:latin typeface="Cambria Math" panose="02040503050406030204" pitchFamily="18" charset="0"/>
                      </a:rPr>
                      <m:t>(</m:t>
                    </m:r>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sup>
                    </m:sSubSup>
                    <m:r>
                      <a:rPr lang="en-US" sz="1400" i="1">
                        <a:solidFill>
                          <a:schemeClr val="tx1"/>
                        </a:solidFill>
                        <a:latin typeface="Cambria Math" panose="02040503050406030204" pitchFamily="18" charset="0"/>
                      </a:rPr>
                      <m:t>) = </m:t>
                    </m:r>
                    <m:f>
                      <m:fPr>
                        <m:ctrlPr>
                          <a:rPr lang="en-US" sz="1400" i="1">
                            <a:solidFill>
                              <a:schemeClr val="tx1"/>
                            </a:solidFill>
                            <a:latin typeface="Cambria Math" panose="02040503050406030204" pitchFamily="18" charset="0"/>
                          </a:rPr>
                        </m:ctrlPr>
                      </m:fPr>
                      <m:num>
                        <m:r>
                          <a:rPr lang="en-US" sz="1400" i="1">
                            <a:solidFill>
                              <a:schemeClr val="tx1"/>
                            </a:solidFill>
                            <a:latin typeface="Cambria Math" panose="02040503050406030204" pitchFamily="18" charset="0"/>
                          </a:rPr>
                          <m:t>1</m:t>
                        </m:r>
                      </m:num>
                      <m:den>
                        <m:rad>
                          <m:radPr>
                            <m:degHide m:val="on"/>
                            <m:ctrlPr>
                              <a:rPr lang="en-US" sz="1400" i="1">
                                <a:solidFill>
                                  <a:schemeClr val="tx1"/>
                                </a:solidFill>
                                <a:latin typeface="Cambria Math" panose="02040503050406030204" pitchFamily="18" charset="0"/>
                              </a:rPr>
                            </m:ctrlPr>
                          </m:radPr>
                          <m:deg/>
                          <m:e>
                            <m:r>
                              <a:rPr lang="en-US" sz="1400" i="1">
                                <a:solidFill>
                                  <a:schemeClr val="tx1"/>
                                </a:solidFill>
                                <a:latin typeface="Cambria Math" panose="02040503050406030204" pitchFamily="18" charset="0"/>
                              </a:rPr>
                              <m:t>2</m:t>
                            </m:r>
                            <m:r>
                              <a:rPr lang="en-US" sz="1400" i="1">
                                <a:solidFill>
                                  <a:schemeClr val="tx1"/>
                                </a:solidFill>
                                <a:latin typeface="Cambria Math" panose="02040503050406030204" pitchFamily="18" charset="0"/>
                              </a:rPr>
                              <m:t>𝜋</m:t>
                            </m:r>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𝜎</m:t>
                                </m:r>
                              </m:e>
                              <m:sup>
                                <m:r>
                                  <a:rPr lang="en-US" sz="1400" i="1">
                                    <a:solidFill>
                                      <a:schemeClr val="tx1"/>
                                    </a:solidFill>
                                    <a:latin typeface="Cambria Math" panose="02040503050406030204" pitchFamily="18" charset="0"/>
                                  </a:rPr>
                                  <m:t>2</m:t>
                                </m:r>
                              </m:sup>
                            </m:sSup>
                          </m:e>
                        </m:rad>
                      </m:den>
                    </m:f>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𝑒𝑥𝑝</m:t>
                        </m:r>
                      </m:e>
                      <m:sup>
                        <m:d>
                          <m:dPr>
                            <m:ctrlPr>
                              <a:rPr lang="en-US" sz="1400" i="1">
                                <a:solidFill>
                                  <a:schemeClr val="tx1"/>
                                </a:solidFill>
                                <a:latin typeface="Cambria Math" panose="02040503050406030204" pitchFamily="18" charset="0"/>
                              </a:rPr>
                            </m:ctrlPr>
                          </m:dPr>
                          <m:e>
                            <m:r>
                              <a:rPr lang="en-US" sz="1400" i="1">
                                <a:solidFill>
                                  <a:schemeClr val="tx1"/>
                                </a:solidFill>
                                <a:latin typeface="Cambria Math" panose="02040503050406030204" pitchFamily="18" charset="0"/>
                              </a:rPr>
                              <m:t>− </m:t>
                            </m:r>
                            <m:f>
                              <m:fPr>
                                <m:ctrlPr>
                                  <a:rPr lang="en-US" sz="1400" i="1">
                                    <a:solidFill>
                                      <a:schemeClr val="tx1"/>
                                    </a:solidFill>
                                    <a:latin typeface="Cambria Math" panose="02040503050406030204" pitchFamily="18" charset="0"/>
                                  </a:rPr>
                                </m:ctrlPr>
                              </m:fPr>
                              <m:num>
                                <m:sSup>
                                  <m:sSupPr>
                                    <m:ctrlPr>
                                      <a:rPr lang="en-US" sz="1400" i="1">
                                        <a:solidFill>
                                          <a:schemeClr val="tx1"/>
                                        </a:solidFill>
                                        <a:latin typeface="Cambria Math" panose="02040503050406030204" pitchFamily="18" charset="0"/>
                                      </a:rPr>
                                    </m:ctrlPr>
                                  </m:sSupPr>
                                  <m:e>
                                    <m:d>
                                      <m:dPr>
                                        <m:begChr m:val="["/>
                                        <m:endChr m:val="]"/>
                                        <m:ctrlPr>
                                          <a:rPr lang="en-US" sz="1400" i="1">
                                            <a:solidFill>
                                              <a:schemeClr val="tx1"/>
                                            </a:solidFill>
                                            <a:latin typeface="Cambria Math" panose="02040503050406030204" pitchFamily="18" charset="0"/>
                                          </a:rPr>
                                        </m:ctrlPr>
                                      </m:dPr>
                                      <m:e>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sup>
                                        </m:sSubSup>
                                      </m:e>
                                    </m:d>
                                  </m:e>
                                  <m:sup>
                                    <m:r>
                                      <a:rPr lang="en-US" sz="1400" i="1">
                                        <a:solidFill>
                                          <a:schemeClr val="tx1"/>
                                        </a:solidFill>
                                        <a:latin typeface="Cambria Math" panose="02040503050406030204" pitchFamily="18" charset="0"/>
                                      </a:rPr>
                                      <m:t>2</m:t>
                                    </m:r>
                                  </m:sup>
                                </m:sSup>
                              </m:num>
                              <m:den>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2</m:t>
                                    </m:r>
                                    <m:r>
                                      <a:rPr lang="en-US" sz="1400" i="1">
                                        <a:solidFill>
                                          <a:schemeClr val="tx1"/>
                                        </a:solidFill>
                                        <a:latin typeface="Cambria Math" panose="02040503050406030204" pitchFamily="18" charset="0"/>
                                      </a:rPr>
                                      <m:t>𝜎</m:t>
                                    </m:r>
                                  </m:e>
                                  <m:sup>
                                    <m:r>
                                      <a:rPr lang="en-US" sz="1400" i="1">
                                        <a:solidFill>
                                          <a:schemeClr val="tx1"/>
                                        </a:solidFill>
                                        <a:latin typeface="Cambria Math" panose="02040503050406030204" pitchFamily="18" charset="0"/>
                                      </a:rPr>
                                      <m:t>2</m:t>
                                    </m:r>
                                  </m:sup>
                                </m:sSup>
                              </m:den>
                            </m:f>
                          </m:e>
                        </m:d>
                      </m:sup>
                    </m:sSup>
                  </m:oMath>
                </a14:m>
                <a:r>
                  <a:rPr lang="en-US" sz="1400" dirty="0">
                    <a:solidFill>
                      <a:schemeClr val="tx1"/>
                    </a:solidFill>
                  </a:rPr>
                  <a:t>  If there is no target where </a:t>
                </a:r>
                <a14:m>
                  <m:oMath xmlns:m="http://schemas.openxmlformats.org/officeDocument/2006/math">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𝜎</m:t>
                        </m:r>
                      </m:e>
                      <m:sup>
                        <m:r>
                          <a:rPr lang="en-US" sz="1400">
                            <a:solidFill>
                              <a:schemeClr val="tx1"/>
                            </a:solidFill>
                            <a:latin typeface="Cambria Math" panose="02040503050406030204" pitchFamily="18" charset="0"/>
                          </a:rPr>
                          <m:t>2</m:t>
                        </m:r>
                      </m:sup>
                    </m:sSup>
                    <m:r>
                      <a:rPr lang="en-US" sz="1400">
                        <a:solidFill>
                          <a:schemeClr val="tx1"/>
                        </a:solidFill>
                        <a:latin typeface="Cambria Math" panose="02040503050406030204" pitchFamily="18" charset="0"/>
                      </a:rPr>
                      <m:t> </m:t>
                    </m:r>
                    <m:r>
                      <m:rPr>
                        <m:sty m:val="p"/>
                      </m:rPr>
                      <a:rPr lang="en-US" sz="1400">
                        <a:solidFill>
                          <a:schemeClr val="tx1"/>
                        </a:solidFill>
                        <a:latin typeface="Cambria Math" panose="02040503050406030204" pitchFamily="18" charset="0"/>
                      </a:rPr>
                      <m:t>i</m:t>
                    </m:r>
                  </m:oMath>
                </a14:m>
                <a:r>
                  <a:rPr lang="en-US" sz="1400" dirty="0">
                    <a:solidFill>
                      <a:schemeClr val="tx1"/>
                    </a:solidFill>
                  </a:rPr>
                  <a:t>s the variance of the measurement noise. </a:t>
                </a:r>
              </a:p>
              <a:p>
                <a:endParaRPr lang="en-US" sz="1400" dirty="0">
                  <a:solidFill>
                    <a:schemeClr val="tx1"/>
                  </a:solidFill>
                </a:endParaRPr>
              </a:p>
              <a:p>
                <a:r>
                  <a:rPr lang="en-US" sz="1400" dirty="0">
                    <a:solidFill>
                      <a:schemeClr val="tx1"/>
                    </a:solidFill>
                  </a:rPr>
                  <a:t>It is more convenient to deal with the </a:t>
                </a:r>
                <a:r>
                  <a:rPr lang="en-US" sz="1400" b="1" dirty="0">
                    <a:solidFill>
                      <a:schemeClr val="tx1"/>
                    </a:solidFill>
                  </a:rPr>
                  <a:t>likelihood ratio </a:t>
                </a:r>
                <a:r>
                  <a:rPr lang="en-US" sz="1400" dirty="0">
                    <a:solidFill>
                      <a:schemeClr val="tx1"/>
                    </a:solidFill>
                  </a:rPr>
                  <a:t>of the data rather than the measurement pdf. For the measurement model described above, the likelihood ratio for pixel(</a:t>
                </a:r>
                <a:r>
                  <a:rPr lang="en-US" sz="1400" dirty="0" err="1">
                    <a:solidFill>
                      <a:schemeClr val="tx1"/>
                    </a:solidFill>
                  </a:rPr>
                  <a:t>i,j</a:t>
                </a:r>
                <a:r>
                  <a:rPr lang="en-US" sz="1400" dirty="0">
                    <a:solidFill>
                      <a:schemeClr val="tx1"/>
                    </a:solidFill>
                  </a:rPr>
                  <a:t>) is:</a:t>
                </a:r>
              </a:p>
              <a:p>
                <a14:m>
                  <m:oMath xmlns:m="http://schemas.openxmlformats.org/officeDocument/2006/math">
                    <m:r>
                      <a:rPr lang="en-US" sz="1400" i="1">
                        <a:solidFill>
                          <a:schemeClr val="tx1"/>
                        </a:solidFill>
                        <a:latin typeface="Cambria Math" panose="02040503050406030204" pitchFamily="18" charset="0"/>
                      </a:rPr>
                      <m:t>ℒ</m:t>
                    </m:r>
                    <m:r>
                      <a:rPr lang="en-US" sz="1400" i="1">
                        <a:solidFill>
                          <a:schemeClr val="tx1"/>
                        </a:solidFill>
                        <a:latin typeface="Cambria Math" panose="02040503050406030204" pitchFamily="18" charset="0"/>
                      </a:rPr>
                      <m:t>(</m:t>
                    </m:r>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sup>
                    </m:sSubSup>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r>
                      <a:rPr lang="en-US" sz="1400" i="1">
                        <a:solidFill>
                          <a:schemeClr val="tx1"/>
                        </a:solidFill>
                        <a:latin typeface="Cambria Math" panose="02040503050406030204" pitchFamily="18" charset="0"/>
                      </a:rPr>
                      <m:t>)=</m:t>
                    </m:r>
                    <m:f>
                      <m:fPr>
                        <m:ctrlPr>
                          <a:rPr lang="en-US" sz="1400" i="1">
                            <a:solidFill>
                              <a:schemeClr val="tx1"/>
                            </a:solidFill>
                            <a:latin typeface="Cambria Math" panose="02040503050406030204" pitchFamily="18" charset="0"/>
                          </a:rPr>
                        </m:ctrlPr>
                      </m:fPr>
                      <m:num>
                        <m:r>
                          <a:rPr lang="en-US" sz="1400" i="1">
                            <a:solidFill>
                              <a:schemeClr val="tx1"/>
                            </a:solidFill>
                            <a:latin typeface="Cambria Math" panose="02040503050406030204" pitchFamily="18" charset="0"/>
                          </a:rPr>
                          <m:t>𝑃</m:t>
                        </m:r>
                        <m:r>
                          <a:rPr lang="en-US" sz="1400" i="1">
                            <a:solidFill>
                              <a:schemeClr val="tx1"/>
                            </a:solidFill>
                            <a:latin typeface="Cambria Math" panose="02040503050406030204" pitchFamily="18" charset="0"/>
                          </a:rPr>
                          <m:t>(</m:t>
                        </m:r>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sup>
                        </m:sSubSup>
                        <m:r>
                          <a:rPr lang="en-US" sz="1400" i="1">
                            <a:solidFill>
                              <a:schemeClr val="tx1"/>
                            </a:solidFill>
                            <a:latin typeface="Cambria Math" panose="02040503050406030204" pitchFamily="18" charset="0"/>
                          </a:rPr>
                          <m:t>| </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r>
                          <a:rPr lang="en-US" sz="1400" i="1">
                            <a:solidFill>
                              <a:schemeClr val="tx1"/>
                            </a:solidFill>
                            <a:latin typeface="Cambria Math" panose="02040503050406030204" pitchFamily="18" charset="0"/>
                          </a:rPr>
                          <m:t>)</m:t>
                        </m:r>
                      </m:num>
                      <m:den>
                        <m:r>
                          <a:rPr lang="en-US" sz="1400" i="1">
                            <a:solidFill>
                              <a:schemeClr val="tx1"/>
                            </a:solidFill>
                            <a:latin typeface="Cambria Math" panose="02040503050406030204" pitchFamily="18" charset="0"/>
                          </a:rPr>
                          <m:t>𝑃</m:t>
                        </m:r>
                        <m:r>
                          <a:rPr lang="en-US" sz="1400" i="1">
                            <a:solidFill>
                              <a:schemeClr val="tx1"/>
                            </a:solidFill>
                            <a:latin typeface="Cambria Math" panose="02040503050406030204" pitchFamily="18" charset="0"/>
                          </a:rPr>
                          <m:t>(</m:t>
                        </m:r>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sup>
                        </m:sSubSup>
                        <m:r>
                          <a:rPr lang="en-US" sz="1400" i="1">
                            <a:solidFill>
                              <a:schemeClr val="tx1"/>
                            </a:solidFill>
                            <a:latin typeface="Cambria Math" panose="02040503050406030204" pitchFamily="18" charset="0"/>
                          </a:rPr>
                          <m:t>)</m:t>
                        </m:r>
                      </m:den>
                    </m:f>
                    <m:r>
                      <a:rPr lang="en-US" sz="1400" i="1">
                        <a:solidFill>
                          <a:schemeClr val="tx1"/>
                        </a:solidFill>
                        <a:latin typeface="Cambria Math" panose="02040503050406030204" pitchFamily="18" charset="0"/>
                      </a:rPr>
                      <m:t> = </m:t>
                    </m:r>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𝑒𝑥𝑝</m:t>
                        </m:r>
                      </m:e>
                      <m:sup>
                        <m:f>
                          <m:fPr>
                            <m:ctrlPr>
                              <a:rPr lang="en-US" sz="1400" i="1">
                                <a:solidFill>
                                  <a:schemeClr val="tx1"/>
                                </a:solidFill>
                                <a:latin typeface="Cambria Math" panose="02040503050406030204" pitchFamily="18" charset="0"/>
                              </a:rPr>
                            </m:ctrlPr>
                          </m:fPr>
                          <m:num>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2</m:t>
                                </m:r>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sup>
                                </m:sSubSup>
                                <m:r>
                                  <a:rPr lang="en-US" sz="1400" i="1">
                                    <a:solidFill>
                                      <a:schemeClr val="tx1"/>
                                    </a:solidFill>
                                    <a:latin typeface="Cambria Math" panose="02040503050406030204" pitchFamily="18" charset="0"/>
                                  </a:rPr>
                                  <m:t>h</m:t>
                                </m:r>
                              </m:e>
                              <m:sup>
                                <m:d>
                                  <m:dPr>
                                    <m:ctrlPr>
                                      <a:rPr lang="en-US" sz="1400" i="1">
                                        <a:solidFill>
                                          <a:schemeClr val="tx1"/>
                                        </a:solidFill>
                                        <a:latin typeface="Cambria Math" panose="02040503050406030204" pitchFamily="18" charset="0"/>
                                      </a:rPr>
                                    </m:ctrlPr>
                                  </m:dPr>
                                  <m:e>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e>
                                </m:d>
                              </m:sup>
                            </m:sSup>
                            <m:d>
                              <m:dPr>
                                <m:ctrlPr>
                                  <a:rPr lang="en-US" sz="1400" i="1">
                                    <a:solidFill>
                                      <a:schemeClr val="tx1"/>
                                    </a:solidFill>
                                    <a:latin typeface="Cambria Math" panose="02040503050406030204" pitchFamily="18" charset="0"/>
                                  </a:rPr>
                                </m:ctrlPr>
                              </m:dP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e>
                            </m:d>
                            <m:r>
                              <a:rPr lang="en-US" sz="1400" i="1">
                                <a:solidFill>
                                  <a:schemeClr val="tx1"/>
                                </a:solidFill>
                                <a:latin typeface="Cambria Math" panose="02040503050406030204" pitchFamily="18" charset="0"/>
                              </a:rPr>
                              <m:t> − [</m:t>
                            </m:r>
                            <m:sSup>
                              <m:sSupPr>
                                <m:ctrlPr>
                                  <a:rPr lang="en-US" sz="1400" i="1">
                                    <a:solidFill>
                                      <a:schemeClr val="tx1"/>
                                    </a:solidFill>
                                    <a:latin typeface="Cambria Math" panose="02040503050406030204" pitchFamily="18" charset="0"/>
                                  </a:rPr>
                                </m:ctrlPr>
                              </m:sSupPr>
                              <m:e>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h</m:t>
                                    </m:r>
                                  </m:e>
                                  <m:sup>
                                    <m:d>
                                      <m:dPr>
                                        <m:ctrlPr>
                                          <a:rPr lang="en-US" sz="1400" i="1">
                                            <a:solidFill>
                                              <a:schemeClr val="tx1"/>
                                            </a:solidFill>
                                            <a:latin typeface="Cambria Math" panose="02040503050406030204" pitchFamily="18" charset="0"/>
                                          </a:rPr>
                                        </m:ctrlPr>
                                      </m:dPr>
                                      <m:e>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e>
                                    </m:d>
                                  </m:sup>
                                </m:sSup>
                                <m:d>
                                  <m:dPr>
                                    <m:ctrlPr>
                                      <a:rPr lang="en-US" sz="1400" i="1">
                                        <a:solidFill>
                                          <a:schemeClr val="tx1"/>
                                        </a:solidFill>
                                        <a:latin typeface="Cambria Math" panose="02040503050406030204" pitchFamily="18" charset="0"/>
                                      </a:rPr>
                                    </m:ctrlPr>
                                  </m:dP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e>
                                </m:d>
                                <m:r>
                                  <a:rPr lang="en-US" sz="1400" i="1">
                                    <a:solidFill>
                                      <a:schemeClr val="tx1"/>
                                    </a:solidFill>
                                    <a:latin typeface="Cambria Math" panose="02040503050406030204" pitchFamily="18" charset="0"/>
                                  </a:rPr>
                                  <m:t>]</m:t>
                                </m:r>
                              </m:e>
                              <m:sup>
                                <m:r>
                                  <a:rPr lang="en-US" sz="1400" i="1">
                                    <a:solidFill>
                                      <a:schemeClr val="tx1"/>
                                    </a:solidFill>
                                    <a:latin typeface="Cambria Math" panose="02040503050406030204" pitchFamily="18" charset="0"/>
                                  </a:rPr>
                                  <m:t>2</m:t>
                                </m:r>
                              </m:sup>
                            </m:sSup>
                          </m:num>
                          <m:den>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2</m:t>
                                </m:r>
                                <m:r>
                                  <a:rPr lang="en-US" sz="1400" i="1">
                                    <a:solidFill>
                                      <a:schemeClr val="tx1"/>
                                    </a:solidFill>
                                    <a:latin typeface="Cambria Math" panose="02040503050406030204" pitchFamily="18" charset="0"/>
                                  </a:rPr>
                                  <m:t>𝜎</m:t>
                                </m:r>
                              </m:e>
                              <m:sup>
                                <m:r>
                                  <a:rPr lang="en-US" sz="1400" i="1">
                                    <a:solidFill>
                                      <a:schemeClr val="tx1"/>
                                    </a:solidFill>
                                    <a:latin typeface="Cambria Math" panose="02040503050406030204" pitchFamily="18" charset="0"/>
                                  </a:rPr>
                                  <m:t>2</m:t>
                                </m:r>
                              </m:sup>
                            </m:sSup>
                          </m:den>
                        </m:f>
                      </m:sup>
                    </m:sSup>
                  </m:oMath>
                </a14:m>
                <a:r>
                  <a:rPr lang="en-US" sz="1400" i="1" dirty="0">
                    <a:solidFill>
                      <a:schemeClr val="tx1"/>
                    </a:solidFill>
                  </a:rPr>
                  <a:t> 	   	</a:t>
                </a:r>
              </a:p>
              <a:p>
                <a:r>
                  <a:rPr lang="en-US" sz="1400" i="1" dirty="0">
                    <a:solidFill>
                      <a:schemeClr val="tx1"/>
                    </a:solidFill>
                  </a:rPr>
                  <a:t> </a:t>
                </a:r>
                <a:r>
                  <a:rPr lang="en-US" sz="1400" dirty="0">
                    <a:solidFill>
                      <a:schemeClr val="tx1"/>
                    </a:solidFill>
                  </a:rPr>
                  <a:t>Since the pixels assumed to be conditionally independent, the </a:t>
                </a:r>
                <a:r>
                  <a:rPr lang="en-US" sz="1400" b="1" dirty="0">
                    <a:solidFill>
                      <a:schemeClr val="tx1"/>
                    </a:solidFill>
                  </a:rPr>
                  <a:t>likelihood of the whole image</a:t>
                </a:r>
                <a:r>
                  <a:rPr lang="en-US" sz="1400" dirty="0">
                    <a:solidFill>
                      <a:schemeClr val="tx1"/>
                    </a:solidFill>
                  </a:rPr>
                  <a:t> is simply the likelihood product over all of the pixels </a:t>
                </a:r>
              </a:p>
              <a:p>
                <a:r>
                  <a:rPr lang="en-US" sz="1400" dirty="0">
                    <a:solidFill>
                      <a:schemeClr val="tx1"/>
                    </a:solidFill>
                  </a:rPr>
                  <a:t> </a:t>
                </a:r>
                <a14:m>
                  <m:oMath xmlns:m="http://schemas.openxmlformats.org/officeDocument/2006/math">
                    <m:r>
                      <a:rPr lang="en-US" sz="1400" i="1">
                        <a:solidFill>
                          <a:schemeClr val="tx1"/>
                        </a:solidFill>
                        <a:latin typeface="Cambria Math" panose="02040503050406030204" pitchFamily="18" charset="0"/>
                      </a:rPr>
                      <m:t>ℒ</m:t>
                    </m:r>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Sub>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r>
                      <a:rPr lang="en-US" sz="1400" i="1">
                        <a:solidFill>
                          <a:schemeClr val="tx1"/>
                        </a:solidFill>
                        <a:latin typeface="Cambria Math" panose="02040503050406030204" pitchFamily="18" charset="0"/>
                      </a:rPr>
                      <m:t>)=</m:t>
                    </m:r>
                    <m:nary>
                      <m:naryPr>
                        <m:chr m:val="∏"/>
                        <m:limLoc m:val="undOvr"/>
                        <m:ctrlPr>
                          <a:rPr lang="en-US" sz="1400" i="1">
                            <a:solidFill>
                              <a:schemeClr val="tx1"/>
                            </a:solidFill>
                            <a:latin typeface="Cambria Math" panose="02040503050406030204" pitchFamily="18" charset="0"/>
                          </a:rPr>
                        </m:ctrlPr>
                      </m:naryPr>
                      <m:sub>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1</m:t>
                        </m:r>
                      </m:sub>
                      <m:sup>
                        <m:r>
                          <a:rPr lang="en-US" sz="1400" i="1">
                            <a:solidFill>
                              <a:schemeClr val="tx1"/>
                            </a:solidFill>
                            <a:latin typeface="Cambria Math" panose="02040503050406030204" pitchFamily="18" charset="0"/>
                          </a:rPr>
                          <m:t>𝛼</m:t>
                        </m:r>
                      </m:sup>
                      <m:e>
                        <m:nary>
                          <m:naryPr>
                            <m:chr m:val="∏"/>
                            <m:limLoc m:val="undOvr"/>
                            <m:ctrlPr>
                              <a:rPr lang="en-US" sz="1400" i="1">
                                <a:solidFill>
                                  <a:schemeClr val="tx1"/>
                                </a:solidFill>
                                <a:latin typeface="Cambria Math" panose="02040503050406030204" pitchFamily="18" charset="0"/>
                              </a:rPr>
                            </m:ctrlPr>
                          </m:naryPr>
                          <m:sub>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1</m:t>
                            </m:r>
                          </m:sub>
                          <m:sup>
                            <m:r>
                              <a:rPr lang="en-US" sz="1400" i="1">
                                <a:solidFill>
                                  <a:schemeClr val="tx1"/>
                                </a:solidFill>
                                <a:latin typeface="Cambria Math" panose="02040503050406030204" pitchFamily="18" charset="0"/>
                              </a:rPr>
                              <m:t>𝛽</m:t>
                            </m:r>
                          </m:sup>
                          <m:e>
                            <m:r>
                              <a:rPr lang="en-US" sz="1400" i="1">
                                <a:solidFill>
                                  <a:schemeClr val="tx1"/>
                                </a:solidFill>
                                <a:latin typeface="Cambria Math" panose="02040503050406030204" pitchFamily="18" charset="0"/>
                              </a:rPr>
                              <m:t>ℒ</m:t>
                            </m:r>
                            <m:r>
                              <a:rPr lang="en-US" sz="1400" i="1">
                                <a:solidFill>
                                  <a:schemeClr val="tx1"/>
                                </a:solidFill>
                                <a:latin typeface="Cambria Math" panose="02040503050406030204" pitchFamily="18" charset="0"/>
                              </a:rPr>
                              <m:t>(</m:t>
                            </m:r>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sup>
                            </m:sSubSup>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r>
                              <a:rPr lang="en-US" sz="1400" i="1">
                                <a:solidFill>
                                  <a:schemeClr val="tx1"/>
                                </a:solidFill>
                                <a:latin typeface="Cambria Math" panose="02040503050406030204" pitchFamily="18" charset="0"/>
                              </a:rPr>
                              <m:t>)</m:t>
                            </m:r>
                          </m:e>
                        </m:nary>
                      </m:e>
                    </m:nary>
                  </m:oMath>
                </a14:m>
                <a:r>
                  <a:rPr lang="en-US" sz="1400" i="1" dirty="0">
                    <a:solidFill>
                      <a:schemeClr val="tx1"/>
                    </a:solidFill>
                  </a:rPr>
                  <a:t> 	   </a:t>
                </a:r>
                <a:endParaRPr lang="en-US" sz="1400" dirty="0">
                  <a:solidFill>
                    <a:schemeClr val="tx1"/>
                  </a:solidFill>
                </a:endParaRPr>
              </a:p>
              <a:p>
                <a:r>
                  <a:rPr lang="en-US" sz="1400" dirty="0">
                    <a:solidFill>
                      <a:schemeClr val="tx1"/>
                    </a:solidFill>
                  </a:rPr>
                  <a:t>To reduce the computational complexity, the product can be reduced to include only those pixels which have a significant contribution. In our case, it is only one pixel.</a:t>
                </a:r>
              </a:p>
              <a:p>
                <a:r>
                  <a:rPr lang="en-US" sz="1400" dirty="0">
                    <a:solidFill>
                      <a:schemeClr val="tx1"/>
                    </a:solidFill>
                  </a:rPr>
                  <a:t> </a:t>
                </a:r>
                <a14:m>
                  <m:oMath xmlns:m="http://schemas.openxmlformats.org/officeDocument/2006/math">
                    <m:r>
                      <a:rPr lang="en-US" sz="1400" i="1">
                        <a:solidFill>
                          <a:schemeClr val="tx1"/>
                        </a:solidFill>
                        <a:latin typeface="Cambria Math" panose="02040503050406030204" pitchFamily="18" charset="0"/>
                      </a:rPr>
                      <m:t>ℒ</m:t>
                    </m:r>
                    <m:d>
                      <m:dPr>
                        <m:ctrlPr>
                          <a:rPr lang="en-US" sz="1400" i="1">
                            <a:solidFill>
                              <a:schemeClr val="tx1"/>
                            </a:solidFill>
                            <a:latin typeface="Cambria Math" panose="02040503050406030204" pitchFamily="18" charset="0"/>
                          </a:rPr>
                        </m:ctrlPr>
                      </m:dP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Sub>
                      </m:e>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e>
                    </m:d>
                    <m:box>
                      <m:boxPr>
                        <m:ctrlPr>
                          <a:rPr lang="en-US" sz="1400" i="1">
                            <a:solidFill>
                              <a:schemeClr val="tx1"/>
                            </a:solidFill>
                            <a:latin typeface="Cambria Math" panose="02040503050406030204" pitchFamily="18" charset="0"/>
                          </a:rPr>
                        </m:ctrlPr>
                      </m:boxPr>
                      <m:e>
                        <m:groupChr>
                          <m:groupChrPr>
                            <m:chr m:val="⇒"/>
                            <m:vertJc m:val="bot"/>
                            <m:ctrlPr>
                              <a:rPr lang="en-US" sz="1400" i="1">
                                <a:solidFill>
                                  <a:schemeClr val="tx1"/>
                                </a:solidFill>
                                <a:latin typeface="Cambria Math" panose="02040503050406030204" pitchFamily="18" charset="0"/>
                              </a:rPr>
                            </m:ctrlPr>
                          </m:groupChrP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box>
                              <m:boxPr>
                                <m:ctrlPr>
                                  <a:rPr lang="en-US" sz="1400" i="1">
                                    <a:solidFill>
                                      <a:schemeClr val="tx1"/>
                                    </a:solidFill>
                                    <a:latin typeface="Cambria Math" panose="02040503050406030204" pitchFamily="18" charset="0"/>
                                  </a:rPr>
                                </m:ctrlPr>
                              </m:boxPr>
                              <m:e>
                                <m:groupChr>
                                  <m:groupChrPr>
                                    <m:chr m:val="→"/>
                                    <m:vertJc m:val="bot"/>
                                    <m:ctrlPr>
                                      <a:rPr lang="en-US" sz="1400" i="1">
                                        <a:solidFill>
                                          <a:schemeClr val="tx1"/>
                                        </a:solidFill>
                                        <a:latin typeface="Cambria Math" panose="02040503050406030204" pitchFamily="18" charset="0"/>
                                      </a:rPr>
                                    </m:ctrlPr>
                                  </m:groupChrPr>
                                  <m:e>
                                    <m:r>
                                      <a:rPr lang="en-US" sz="1400" i="1">
                                        <a:solidFill>
                                          <a:schemeClr val="tx1"/>
                                        </a:solidFill>
                                        <a:latin typeface="Cambria Math" panose="02040503050406030204" pitchFamily="18" charset="0"/>
                                      </a:rPr>
                                      <m:t>𝑦𝑖𝑒𝑙𝑑𝑠</m:t>
                                    </m:r>
                                  </m:e>
                                </m:groupChr>
                              </m:e>
                            </m:box>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    </m:t>
                            </m:r>
                            <m:r>
                              <a:rPr lang="en-US" sz="1400" i="1">
                                <a:solidFill>
                                  <a:schemeClr val="tx1"/>
                                </a:solidFill>
                                <a:latin typeface="Cambria Math" panose="02040503050406030204" pitchFamily="18" charset="0"/>
                              </a:rPr>
                              <m:t>h</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1</m:t>
                            </m:r>
                          </m:e>
                        </m:groupChr>
                      </m:e>
                    </m:box>
                    <m:sSup>
                      <m:sSupPr>
                        <m:ctrlPr>
                          <a:rPr lang="en-US" sz="1400" i="1">
                            <a:solidFill>
                              <a:schemeClr val="tx1"/>
                            </a:solidFill>
                            <a:latin typeface="Cambria Math" panose="02040503050406030204" pitchFamily="18" charset="0"/>
                          </a:rPr>
                        </m:ctrlPr>
                      </m:sSupPr>
                      <m:e>
                        <m:acc>
                          <m:accPr>
                            <m:chr m:val="̃"/>
                            <m:ctrlPr>
                              <a:rPr lang="en-US" sz="1400" i="1">
                                <a:solidFill>
                                  <a:schemeClr val="tx1"/>
                                </a:solidFill>
                                <a:latin typeface="Cambria Math" panose="02040503050406030204" pitchFamily="18" charset="0"/>
                              </a:rPr>
                            </m:ctrlPr>
                          </m:accPr>
                          <m:e>
                            <m:r>
                              <a:rPr lang="en-US" sz="1400" i="1">
                                <a:solidFill>
                                  <a:schemeClr val="tx1"/>
                                </a:solidFill>
                                <a:latin typeface="Cambria Math" panose="02040503050406030204" pitchFamily="18" charset="0"/>
                              </a:rPr>
                              <m:t>ℒ</m:t>
                            </m:r>
                          </m:e>
                        </m:acc>
                        <m:d>
                          <m:dPr>
                            <m:ctrlPr>
                              <a:rPr lang="en-US" sz="1400" i="1">
                                <a:solidFill>
                                  <a:schemeClr val="tx1"/>
                                </a:solidFill>
                                <a:latin typeface="Cambria Math" panose="02040503050406030204" pitchFamily="18" charset="0"/>
                              </a:rPr>
                            </m:ctrlPr>
                          </m:dP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Sub>
                          </m:e>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e>
                        </m:d>
                        <m:r>
                          <a:rPr lang="en-US" sz="1400" i="1">
                            <a:solidFill>
                              <a:schemeClr val="tx1"/>
                            </a:solidFill>
                            <a:latin typeface="Cambria Math" panose="02040503050406030204" pitchFamily="18" charset="0"/>
                          </a:rPr>
                          <m:t> = </m:t>
                        </m:r>
                        <m:r>
                          <a:rPr lang="en-US" sz="1400" i="1">
                            <a:solidFill>
                              <a:schemeClr val="tx1"/>
                            </a:solidFill>
                            <a:latin typeface="Cambria Math" panose="02040503050406030204" pitchFamily="18" charset="0"/>
                          </a:rPr>
                          <m:t>𝑒𝑥𝑝</m:t>
                        </m:r>
                      </m:e>
                      <m:sup>
                        <m:f>
                          <m:fPr>
                            <m:ctrlPr>
                              <a:rPr lang="en-US" sz="1400" i="1">
                                <a:solidFill>
                                  <a:schemeClr val="tx1"/>
                                </a:solidFill>
                                <a:latin typeface="Cambria Math" panose="02040503050406030204" pitchFamily="18" charset="0"/>
                              </a:rPr>
                            </m:ctrlPr>
                          </m:fPr>
                          <m:num>
                            <m:r>
                              <a:rPr lang="en-US" sz="1400" i="1">
                                <a:solidFill>
                                  <a:schemeClr val="tx1"/>
                                </a:solidFill>
                                <a:latin typeface="Cambria Math" panose="02040503050406030204" pitchFamily="18" charset="0"/>
                              </a:rPr>
                              <m:t>2</m:t>
                            </m:r>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sup>
                            </m:sSub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1</m:t>
                            </m:r>
                          </m:num>
                          <m:den>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2</m:t>
                                </m:r>
                                <m:r>
                                  <a:rPr lang="en-US" sz="1400" i="1">
                                    <a:solidFill>
                                      <a:schemeClr val="tx1"/>
                                    </a:solidFill>
                                    <a:latin typeface="Cambria Math" panose="02040503050406030204" pitchFamily="18" charset="0"/>
                                  </a:rPr>
                                  <m:t>𝜎</m:t>
                                </m:r>
                              </m:e>
                              <m:sup>
                                <m:r>
                                  <a:rPr lang="en-US" sz="1400" i="1">
                                    <a:solidFill>
                                      <a:schemeClr val="tx1"/>
                                    </a:solidFill>
                                    <a:latin typeface="Cambria Math" panose="02040503050406030204" pitchFamily="18" charset="0"/>
                                  </a:rPr>
                                  <m:t>2</m:t>
                                </m:r>
                              </m:sup>
                            </m:sSup>
                          </m:den>
                        </m:f>
                      </m:sup>
                    </m:sSup>
                  </m:oMath>
                </a14:m>
                <a:r>
                  <a:rPr lang="en-US" sz="1400" i="1" dirty="0">
                    <a:solidFill>
                      <a:schemeClr val="tx1"/>
                    </a:solidFill>
                  </a:rPr>
                  <a:t>				   	 </a:t>
                </a:r>
                <a:endParaRPr lang="en-US" sz="1400" dirty="0">
                  <a:solidFill>
                    <a:schemeClr val="tx1"/>
                  </a:solidFill>
                </a:endParaRPr>
              </a:p>
              <a:p>
                <a:pPr algn="ctr"/>
                <a:endParaRPr lang="en-US" sz="1800" dirty="0"/>
              </a:p>
            </p:txBody>
          </p:sp>
        </mc:Choice>
        <mc:Fallback xmlns="">
          <p:sp>
            <p:nvSpPr>
              <p:cNvPr id="10" name="Content Placeholder 2">
                <a:extLst>
                  <a:ext uri="{FF2B5EF4-FFF2-40B4-BE49-F238E27FC236}">
                    <a16:creationId xmlns:a16="http://schemas.microsoft.com/office/drawing/2014/main" id="{F577C6FA-E603-4230-980B-6E0CEF2F2BDD}"/>
                  </a:ext>
                </a:extLst>
              </p:cNvPr>
              <p:cNvSpPr txBox="1">
                <a:spLocks noRot="1" noChangeAspect="1" noMove="1" noResize="1" noEditPoints="1" noAdjustHandles="1" noChangeArrowheads="1" noChangeShapeType="1" noTextEdit="1"/>
              </p:cNvSpPr>
              <p:nvPr/>
            </p:nvSpPr>
            <p:spPr>
              <a:xfrm>
                <a:off x="344972" y="1414854"/>
                <a:ext cx="11712408" cy="5328846"/>
              </a:xfrm>
              <a:prstGeom prst="rect">
                <a:avLst/>
              </a:prstGeom>
              <a:blipFill>
                <a:blip r:embed="rId3"/>
                <a:stretch>
                  <a:fillRect l="-156" t="-343"/>
                </a:stretch>
              </a:blipFill>
            </p:spPr>
            <p:txBody>
              <a:bodyPr/>
              <a:lstStyle/>
              <a:p>
                <a:r>
                  <a:rPr lang="en-US">
                    <a:noFill/>
                  </a:rPr>
                  <a:t> </a:t>
                </a:r>
              </a:p>
            </p:txBody>
          </p:sp>
        </mc:Fallback>
      </mc:AlternateContent>
      <p:sp>
        <p:nvSpPr>
          <p:cNvPr id="6" name="Arrow: Curved Left 5">
            <a:hlinkClick r:id="rId4" action="ppaction://hlinksldjump"/>
            <a:extLst>
              <a:ext uri="{FF2B5EF4-FFF2-40B4-BE49-F238E27FC236}">
                <a16:creationId xmlns:a16="http://schemas.microsoft.com/office/drawing/2014/main" id="{B1D7C482-B8F0-4117-A463-F38A979E0753}"/>
              </a:ext>
            </a:extLst>
          </p:cNvPr>
          <p:cNvSpPr/>
          <p:nvPr/>
        </p:nvSpPr>
        <p:spPr>
          <a:xfrm>
            <a:off x="11875769" y="6522995"/>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66112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20187" y="1699026"/>
            <a:ext cx="11351623" cy="4771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en-US" sz="2800" dirty="0"/>
              <a:t>Medical and Biological Imaging</a:t>
            </a:r>
            <a:br>
              <a:rPr lang="en-US" altLang="en-US" sz="2800" dirty="0"/>
            </a:br>
            <a:endParaRPr lang="he-IL" altLang="en-US" sz="2800" dirty="0"/>
          </a:p>
          <a:p>
            <a:endParaRPr lang="en-US" altLang="en-US" sz="2800" dirty="0"/>
          </a:p>
          <a:p>
            <a:endParaRPr lang="en-US" altLang="en-US" sz="2800" dirty="0"/>
          </a:p>
          <a:p>
            <a:pPr>
              <a:buFont typeface="Wingdings" panose="05000000000000000000" pitchFamily="2" charset="2"/>
              <a:buChar char="Ø"/>
            </a:pPr>
            <a:r>
              <a:rPr lang="af-ZA" altLang="en-US" sz="2800" dirty="0"/>
              <a:t>Astronomy</a:t>
            </a:r>
            <a:br>
              <a:rPr lang="en-US" altLang="en-US" sz="2800" dirty="0"/>
            </a:br>
            <a:endParaRPr lang="he-IL" altLang="en-US" sz="2800" dirty="0"/>
          </a:p>
          <a:p>
            <a:endParaRPr lang="en-US" altLang="en-US" sz="2800" dirty="0"/>
          </a:p>
          <a:p>
            <a:endParaRPr lang="en-US" altLang="en-US" sz="2800" dirty="0"/>
          </a:p>
          <a:p>
            <a:pPr>
              <a:buFont typeface="Wingdings" panose="05000000000000000000" pitchFamily="2" charset="2"/>
              <a:buChar char="Ø"/>
            </a:pPr>
            <a:r>
              <a:rPr lang="en-US" altLang="en-US" sz="2800" dirty="0">
                <a:solidFill>
                  <a:srgbClr val="C00000"/>
                </a:solidFill>
              </a:rPr>
              <a:t>Dim Moving Objects Tracking</a:t>
            </a:r>
            <a:br>
              <a:rPr lang="en-US" altLang="en-US" sz="2800" dirty="0"/>
            </a:br>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Applications</a:t>
            </a:r>
            <a:endParaRPr lang="en-US" sz="3200" dirty="0">
              <a:solidFill>
                <a:schemeClr val="tx1"/>
              </a:solidFill>
            </a:endParaRPr>
          </a:p>
        </p:txBody>
      </p:sp>
      <p:pic>
        <p:nvPicPr>
          <p:cNvPr id="6" name="Picture 5">
            <a:extLst>
              <a:ext uri="{FF2B5EF4-FFF2-40B4-BE49-F238E27FC236}">
                <a16:creationId xmlns:a16="http://schemas.microsoft.com/office/drawing/2014/main" id="{9F5F3E69-EF0C-46FB-825B-094571D5FE9C}"/>
              </a:ext>
            </a:extLst>
          </p:cNvPr>
          <p:cNvPicPr>
            <a:picLocks noChangeAspect="1" noChangeArrowheads="1"/>
          </p:cNvPicPr>
          <p:nvPr/>
        </p:nvPicPr>
        <p:blipFill>
          <a:blip r:embed="rId4">
            <a:lum bright="24000" contrast="-18000"/>
            <a:extLst>
              <a:ext uri="{28A0092B-C50C-407E-A947-70E740481C1C}">
                <a14:useLocalDpi xmlns:a14="http://schemas.microsoft.com/office/drawing/2010/main" val="0"/>
              </a:ext>
            </a:extLst>
          </a:blip>
          <a:srcRect/>
          <a:stretch>
            <a:fillRect/>
          </a:stretch>
        </p:blipFill>
        <p:spPr bwMode="auto">
          <a:xfrm>
            <a:off x="9056582" y="3034198"/>
            <a:ext cx="2075089" cy="1654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Content Placeholder 2">
            <a:extLst>
              <a:ext uri="{FF2B5EF4-FFF2-40B4-BE49-F238E27FC236}">
                <a16:creationId xmlns:a16="http://schemas.microsoft.com/office/drawing/2014/main" id="{6BFB6DA5-DC95-42F9-930D-F9FC04673469}"/>
              </a:ext>
            </a:extLst>
          </p:cNvPr>
          <p:cNvSpPr txBox="1">
            <a:spLocks/>
          </p:cNvSpPr>
          <p:nvPr/>
        </p:nvSpPr>
        <p:spPr>
          <a:xfrm>
            <a:off x="8066437" y="4680845"/>
            <a:ext cx="4257291" cy="120382"/>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solidFill>
                  <a:schemeClr val="tx1"/>
                </a:solidFill>
              </a:rPr>
              <a:t>https://www.pinterest.com/pin/490540584389823063/</a:t>
            </a:r>
          </a:p>
        </p:txBody>
      </p:sp>
      <p:sp>
        <p:nvSpPr>
          <p:cNvPr id="10" name="Content Placeholder 2">
            <a:extLst>
              <a:ext uri="{FF2B5EF4-FFF2-40B4-BE49-F238E27FC236}">
                <a16:creationId xmlns:a16="http://schemas.microsoft.com/office/drawing/2014/main" id="{B8C18A83-1E1B-4B3E-9FE8-63577D9802C2}"/>
              </a:ext>
            </a:extLst>
          </p:cNvPr>
          <p:cNvSpPr txBox="1">
            <a:spLocks/>
          </p:cNvSpPr>
          <p:nvPr/>
        </p:nvSpPr>
        <p:spPr>
          <a:xfrm>
            <a:off x="8369865" y="2553111"/>
            <a:ext cx="4257291" cy="29125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solidFill>
                  <a:schemeClr val="tx1"/>
                </a:solidFill>
              </a:rPr>
              <a:t>https://www.jvejournals.com/article/20724</a:t>
            </a:r>
          </a:p>
        </p:txBody>
      </p:sp>
      <p:pic>
        <p:nvPicPr>
          <p:cNvPr id="3" name="Picture 2">
            <a:extLst>
              <a:ext uri="{FF2B5EF4-FFF2-40B4-BE49-F238E27FC236}">
                <a16:creationId xmlns:a16="http://schemas.microsoft.com/office/drawing/2014/main" id="{930EDF97-C08E-42C0-ACF1-652F1F63EB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8049" y="1233517"/>
            <a:ext cx="3908108" cy="1341840"/>
          </a:xfrm>
          <a:prstGeom prst="rect">
            <a:avLst/>
          </a:prstGeom>
        </p:spPr>
      </p:pic>
      <p:pic>
        <p:nvPicPr>
          <p:cNvPr id="11" name="Picture 10">
            <a:extLst>
              <a:ext uri="{FF2B5EF4-FFF2-40B4-BE49-F238E27FC236}">
                <a16:creationId xmlns:a16="http://schemas.microsoft.com/office/drawing/2014/main" id="{3A92247B-2745-4358-AE7E-A977BC1377AC}"/>
              </a:ext>
            </a:extLst>
          </p:cNvPr>
          <p:cNvPicPr>
            <a:picLocks noChangeAspect="1"/>
          </p:cNvPicPr>
          <p:nvPr/>
        </p:nvPicPr>
        <p:blipFill>
          <a:blip r:embed="rId6"/>
          <a:stretch>
            <a:fillRect/>
          </a:stretch>
        </p:blipFill>
        <p:spPr>
          <a:xfrm>
            <a:off x="9634248" y="5188981"/>
            <a:ext cx="2586256" cy="1441127"/>
          </a:xfrm>
          <a:prstGeom prst="rect">
            <a:avLst/>
          </a:prstGeom>
        </p:spPr>
      </p:pic>
      <p:cxnSp>
        <p:nvCxnSpPr>
          <p:cNvPr id="17" name="Straight Arrow Connector 16">
            <a:extLst>
              <a:ext uri="{FF2B5EF4-FFF2-40B4-BE49-F238E27FC236}">
                <a16:creationId xmlns:a16="http://schemas.microsoft.com/office/drawing/2014/main" id="{309124F6-A4AD-4784-AFD4-E447A19A540E}"/>
              </a:ext>
            </a:extLst>
          </p:cNvPr>
          <p:cNvCxnSpPr>
            <a:cxnSpLocks/>
          </p:cNvCxnSpPr>
          <p:nvPr/>
        </p:nvCxnSpPr>
        <p:spPr>
          <a:xfrm>
            <a:off x="8895373" y="5881833"/>
            <a:ext cx="4519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9" name="Group 10">
            <a:extLst>
              <a:ext uri="{FF2B5EF4-FFF2-40B4-BE49-F238E27FC236}">
                <a16:creationId xmlns:a16="http://schemas.microsoft.com/office/drawing/2014/main" id="{77C768DA-4C6E-411F-826F-1E7912A782DF}"/>
              </a:ext>
            </a:extLst>
          </p:cNvPr>
          <p:cNvGrpSpPr>
            <a:grpSpLocks/>
          </p:cNvGrpSpPr>
          <p:nvPr/>
        </p:nvGrpSpPr>
        <p:grpSpPr bwMode="auto">
          <a:xfrm>
            <a:off x="6633284" y="5158974"/>
            <a:ext cx="1905000" cy="1295400"/>
            <a:chOff x="295" y="1344"/>
            <a:chExt cx="1885" cy="1584"/>
          </a:xfrm>
        </p:grpSpPr>
        <p:pic>
          <p:nvPicPr>
            <p:cNvPr id="20" name="mov.avi">
              <a:hlinkClick r:id="" action="ppaction://media"/>
              <a:extLst>
                <a:ext uri="{FF2B5EF4-FFF2-40B4-BE49-F238E27FC236}">
                  <a16:creationId xmlns:a16="http://schemas.microsoft.com/office/drawing/2014/main" id="{6A13B969-DC33-4A99-9CDF-7C588E2E8599}"/>
                </a:ext>
              </a:extLst>
            </p:cNvPr>
            <p:cNvPicPr>
              <a:picLocks noRot="1" noChangeAspect="1" noChangeArrowheads="1"/>
            </p:cNvPicPr>
            <p:nvPr>
              <a:videoFile r:link="rId1"/>
            </p:nvPr>
          </p:nvPicPr>
          <p:blipFill>
            <a:blip r:embed="rId7" cstate="print"/>
            <a:srcRect/>
            <a:stretch>
              <a:fillRect/>
            </a:stretch>
          </p:blipFill>
          <p:spPr bwMode="auto">
            <a:xfrm>
              <a:off x="295" y="1344"/>
              <a:ext cx="1568" cy="1176"/>
            </a:xfrm>
            <a:prstGeom prst="rect">
              <a:avLst/>
            </a:prstGeom>
            <a:noFill/>
            <a:ln w="9525">
              <a:noFill/>
              <a:miter lim="800000"/>
              <a:headEnd/>
              <a:tailEnd/>
            </a:ln>
          </p:spPr>
        </p:pic>
        <p:pic>
          <p:nvPicPr>
            <p:cNvPr id="21" name="mov.avi">
              <a:hlinkClick r:id="" action="ppaction://media"/>
              <a:extLst>
                <a:ext uri="{FF2B5EF4-FFF2-40B4-BE49-F238E27FC236}">
                  <a16:creationId xmlns:a16="http://schemas.microsoft.com/office/drawing/2014/main" id="{577DDC10-2B97-4CB7-8227-69861100E68A}"/>
                </a:ext>
              </a:extLst>
            </p:cNvPr>
            <p:cNvPicPr>
              <a:picLocks noRot="1" noChangeAspect="1" noChangeArrowheads="1"/>
            </p:cNvPicPr>
            <p:nvPr>
              <a:videoFile r:link="rId1"/>
            </p:nvPr>
          </p:nvPicPr>
          <p:blipFill>
            <a:blip r:embed="rId7" cstate="print"/>
            <a:srcRect/>
            <a:stretch>
              <a:fillRect/>
            </a:stretch>
          </p:blipFill>
          <p:spPr bwMode="auto">
            <a:xfrm>
              <a:off x="476" y="1570"/>
              <a:ext cx="1568" cy="1176"/>
            </a:xfrm>
            <a:prstGeom prst="rect">
              <a:avLst/>
            </a:prstGeom>
            <a:noFill/>
            <a:ln w="9525">
              <a:noFill/>
              <a:miter lim="800000"/>
              <a:headEnd/>
              <a:tailEnd/>
            </a:ln>
          </p:spPr>
        </p:pic>
        <p:pic>
          <p:nvPicPr>
            <p:cNvPr id="22" name="mov.avi">
              <a:hlinkClick r:id="" action="ppaction://media"/>
              <a:extLst>
                <a:ext uri="{FF2B5EF4-FFF2-40B4-BE49-F238E27FC236}">
                  <a16:creationId xmlns:a16="http://schemas.microsoft.com/office/drawing/2014/main" id="{82DECF02-0F72-4EED-B4E7-BB52DAD3E75F}"/>
                </a:ext>
              </a:extLst>
            </p:cNvPr>
            <p:cNvPicPr>
              <a:picLocks noRot="1" noChangeAspect="1" noChangeArrowheads="1"/>
            </p:cNvPicPr>
            <p:nvPr>
              <a:videoFile r:link="rId1"/>
            </p:nvPr>
          </p:nvPicPr>
          <p:blipFill>
            <a:blip r:embed="rId7" cstate="print"/>
            <a:srcRect/>
            <a:stretch>
              <a:fillRect/>
            </a:stretch>
          </p:blipFill>
          <p:spPr bwMode="auto">
            <a:xfrm>
              <a:off x="612" y="1752"/>
              <a:ext cx="1568" cy="1176"/>
            </a:xfrm>
            <a:prstGeom prst="rect">
              <a:avLst/>
            </a:prstGeom>
            <a:noFill/>
            <a:ln w="9525">
              <a:noFill/>
              <a:miter lim="800000"/>
              <a:headEnd/>
              <a:tailEnd/>
            </a:ln>
          </p:spPr>
        </p:pic>
      </p:grpSp>
      <p:sp>
        <p:nvSpPr>
          <p:cNvPr id="23" name="Content Placeholder 2">
            <a:extLst>
              <a:ext uri="{FF2B5EF4-FFF2-40B4-BE49-F238E27FC236}">
                <a16:creationId xmlns:a16="http://schemas.microsoft.com/office/drawing/2014/main" id="{5509A6F7-19B1-41F5-BA18-E11E8018F952}"/>
              </a:ext>
            </a:extLst>
          </p:cNvPr>
          <p:cNvSpPr txBox="1">
            <a:spLocks/>
          </p:cNvSpPr>
          <p:nvPr/>
        </p:nvSpPr>
        <p:spPr>
          <a:xfrm>
            <a:off x="786071" y="4084630"/>
            <a:ext cx="4257291"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t>D. L. Donoho a, O. Levi a, J.-L. Starck b and V.J.Mart´ınez c ,Multiscale Geometric Analysis for 3-D Catalogues</a:t>
            </a:r>
            <a:endParaRPr lang="en-US" sz="1200" b="1" dirty="0">
              <a:solidFill>
                <a:schemeClr val="tx1"/>
              </a:solidFill>
            </a:endParaRPr>
          </a:p>
        </p:txBody>
      </p:sp>
      <p:sp>
        <p:nvSpPr>
          <p:cNvPr id="24" name="Content Placeholder 2">
            <a:extLst>
              <a:ext uri="{FF2B5EF4-FFF2-40B4-BE49-F238E27FC236}">
                <a16:creationId xmlns:a16="http://schemas.microsoft.com/office/drawing/2014/main" id="{ABFE9B97-DFBF-48C1-B495-C489863A9F48}"/>
              </a:ext>
            </a:extLst>
          </p:cNvPr>
          <p:cNvSpPr txBox="1">
            <a:spLocks/>
          </p:cNvSpPr>
          <p:nvPr/>
        </p:nvSpPr>
        <p:spPr>
          <a:xfrm>
            <a:off x="786071" y="2267438"/>
            <a:ext cx="4257291"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t>Mehul P. </a:t>
            </a:r>
            <a:r>
              <a:rPr lang="en-US" sz="1200" b="1" dirty="0" err="1"/>
              <a:t>Sampat</a:t>
            </a:r>
            <a:r>
              <a:rPr lang="en-US" sz="1200" b="1" dirty="0"/>
              <a:t>, Alan C., </a:t>
            </a:r>
            <a:r>
              <a:rPr lang="en-US" sz="1200" b="1" dirty="0" err="1"/>
              <a:t>Bovik</a:t>
            </a:r>
            <a:r>
              <a:rPr lang="en-US" sz="1200" b="1" dirty="0"/>
              <a:t> B., Mia K. Markey, Classification of mammographic lesions into BI-RADS shape categories using the Beamlet Transform</a:t>
            </a:r>
            <a:endParaRPr lang="en-US" sz="1200" b="1" dirty="0">
              <a:solidFill>
                <a:schemeClr val="tx1"/>
              </a:solidFill>
            </a:endParaRPr>
          </a:p>
        </p:txBody>
      </p:sp>
    </p:spTree>
    <p:extLst>
      <p:ext uri="{BB962C8B-B14F-4D97-AF65-F5344CB8AC3E}">
        <p14:creationId xmlns:p14="http://schemas.microsoft.com/office/powerpoint/2010/main" val="15583991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Viterbi – Results and Comparison</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p:txBody>
      </p:sp>
      <mc:AlternateContent xmlns:mc="http://schemas.openxmlformats.org/markup-compatibility/2006" xmlns:a14="http://schemas.microsoft.com/office/drawing/2010/main">
        <mc:Choice Requires="a14">
          <p:graphicFrame>
            <p:nvGraphicFramePr>
              <p:cNvPr id="6" name="Table 2">
                <a:extLst>
                  <a:ext uri="{FF2B5EF4-FFF2-40B4-BE49-F238E27FC236}">
                    <a16:creationId xmlns:a16="http://schemas.microsoft.com/office/drawing/2014/main" id="{E9E31F66-0029-40C2-976D-8090947A149D}"/>
                  </a:ext>
                </a:extLst>
              </p:cNvPr>
              <p:cNvGraphicFramePr>
                <a:graphicFrameLocks noGrp="1"/>
              </p:cNvGraphicFramePr>
              <p:nvPr>
                <p:extLst>
                  <p:ext uri="{D42A27DB-BD31-4B8C-83A1-F6EECF244321}">
                    <p14:modId xmlns:p14="http://schemas.microsoft.com/office/powerpoint/2010/main" val="3536828151"/>
                  </p:ext>
                </p:extLst>
              </p:nvPr>
            </p:nvGraphicFramePr>
            <p:xfrm>
              <a:off x="4964429" y="1358756"/>
              <a:ext cx="2493011" cy="1115694"/>
            </p:xfrm>
            <a:graphic>
              <a:graphicData uri="http://schemas.openxmlformats.org/drawingml/2006/table">
                <a:tbl>
                  <a:tblPr firstRow="1" firstCol="1" bandRow="1">
                    <a:tableStyleId>{5C22544A-7EE6-4342-B048-85BDC9FD1C3A}</a:tableStyleId>
                  </a:tblPr>
                  <a:tblGrid>
                    <a:gridCol w="1090931">
                      <a:extLst>
                        <a:ext uri="{9D8B030D-6E8A-4147-A177-3AD203B41FA5}">
                          <a16:colId xmlns:a16="http://schemas.microsoft.com/office/drawing/2014/main" val="1331920406"/>
                        </a:ext>
                      </a:extLst>
                    </a:gridCol>
                    <a:gridCol w="457200">
                      <a:extLst>
                        <a:ext uri="{9D8B030D-6E8A-4147-A177-3AD203B41FA5}">
                          <a16:colId xmlns:a16="http://schemas.microsoft.com/office/drawing/2014/main" val="1945238589"/>
                        </a:ext>
                      </a:extLst>
                    </a:gridCol>
                    <a:gridCol w="459269">
                      <a:extLst>
                        <a:ext uri="{9D8B030D-6E8A-4147-A177-3AD203B41FA5}">
                          <a16:colId xmlns:a16="http://schemas.microsoft.com/office/drawing/2014/main" val="1430881598"/>
                        </a:ext>
                      </a:extLst>
                    </a:gridCol>
                    <a:gridCol w="485611">
                      <a:extLst>
                        <a:ext uri="{9D8B030D-6E8A-4147-A177-3AD203B41FA5}">
                          <a16:colId xmlns:a16="http://schemas.microsoft.com/office/drawing/2014/main" val="1095739803"/>
                        </a:ext>
                      </a:extLst>
                    </a:gridCol>
                  </a:tblGrid>
                  <a:tr h="754207">
                    <a:tc>
                      <a:txBody>
                        <a:bodyPr/>
                        <a:lstStyle/>
                        <a:p>
                          <a:r>
                            <a:rPr lang="en-US" sz="1000" dirty="0"/>
                            <a:t>       backtracking</a:t>
                          </a:r>
                        </a:p>
                        <a:p>
                          <a:r>
                            <a:rPr lang="en-US" sz="1000" dirty="0"/>
                            <a:t>                 steps</a:t>
                          </a:r>
                        </a:p>
                        <a:p>
                          <a:r>
                            <a:rPr lang="en-US" sz="1000" dirty="0"/>
                            <a:t>Trajectories</a:t>
                          </a:r>
                        </a:p>
                        <a:p>
                          <a:r>
                            <a:rPr lang="en-US" sz="1000" dirty="0"/>
                            <a:t>types</a:t>
                          </a:r>
                        </a:p>
                      </a:txBody>
                      <a:tcPr/>
                    </a:tc>
                    <a:tc>
                      <a:txBody>
                        <a:bodyPr/>
                        <a:lstStyle/>
                        <a:p>
                          <a:pPr algn="ctr"/>
                          <a:r>
                            <a:rPr lang="en-US" sz="1000" dirty="0"/>
                            <a:t>4</a:t>
                          </a:r>
                        </a:p>
                      </a:txBody>
                      <a:tcPr/>
                    </a:tc>
                    <a:tc>
                      <a:txBody>
                        <a:bodyPr/>
                        <a:lstStyle/>
                        <a:p>
                          <a:pPr algn="ctr"/>
                          <a:r>
                            <a:rPr lang="en-US" sz="1000" dirty="0"/>
                            <a:t>8</a:t>
                          </a:r>
                        </a:p>
                      </a:txBody>
                      <a:tcPr/>
                    </a:tc>
                    <a:tc>
                      <a:txBody>
                        <a:bodyPr/>
                        <a:lstStyle/>
                        <a:p>
                          <a:pPr algn="l"/>
                          <a:r>
                            <a:rPr lang="en-US" sz="1000" dirty="0"/>
                            <a:t>16</a:t>
                          </a:r>
                        </a:p>
                      </a:txBody>
                      <a:tcPr/>
                    </a:tc>
                    <a:extLst>
                      <a:ext uri="{0D108BD9-81ED-4DB2-BD59-A6C34878D82A}">
                        <a16:rowId xmlns:a16="http://schemas.microsoft.com/office/drawing/2014/main" val="1754829656"/>
                      </a:ext>
                    </a:extLst>
                  </a:tr>
                  <a:tr h="361487">
                    <a:tc>
                      <a:txBody>
                        <a:bodyPr/>
                        <a:lstStyle/>
                        <a:p>
                          <a:r>
                            <a:rPr lang="en-US" sz="1000" dirty="0"/>
                            <a:t>ALL</a:t>
                          </a:r>
                        </a:p>
                      </a:txBody>
                      <a:tcPr/>
                    </a:tc>
                    <a:tc>
                      <a:txBody>
                        <a:bodyPr/>
                        <a:lstStyle/>
                        <a:p>
                          <a:pPr algn="ctr"/>
                          <a:r>
                            <a:rPr lang="en-US" sz="1000" dirty="0"/>
                            <a:t>3.5</a:t>
                          </a:r>
                        </a:p>
                      </a:txBody>
                      <a:tcPr/>
                    </a:tc>
                    <a:tc>
                      <a:txBody>
                        <a:bodyPr/>
                        <a:lstStyle/>
                        <a:p>
                          <a:pPr algn="ctr"/>
                          <a14:m>
                            <m:oMathPara xmlns:m="http://schemas.openxmlformats.org/officeDocument/2006/math">
                              <m:oMathParaPr>
                                <m:jc m:val="centerGroup"/>
                              </m:oMathParaPr>
                              <m:oMath xmlns:m="http://schemas.openxmlformats.org/officeDocument/2006/math">
                                <m:r>
                                  <a:rPr lang="en-US" sz="1000" i="1" dirty="0" smtClean="0">
                                    <a:latin typeface="Cambria Math" panose="02040503050406030204" pitchFamily="18" charset="0"/>
                                  </a:rPr>
                                  <m:t>3</m:t>
                                </m:r>
                              </m:oMath>
                            </m:oMathPara>
                          </a14:m>
                          <a:endParaRPr lang="en-US" sz="1000" dirty="0"/>
                        </a:p>
                      </a:txBody>
                      <a:tcPr/>
                    </a:tc>
                    <a:tc>
                      <a:txBody>
                        <a:bodyPr/>
                        <a:lstStyle/>
                        <a:p>
                          <a:pPr algn="l"/>
                          <a:r>
                            <a:rPr lang="en-US" sz="1000" dirty="0"/>
                            <a:t>2.5</a:t>
                          </a:r>
                        </a:p>
                      </a:txBody>
                      <a:tcPr/>
                    </a:tc>
                    <a:extLst>
                      <a:ext uri="{0D108BD9-81ED-4DB2-BD59-A6C34878D82A}">
                        <a16:rowId xmlns:a16="http://schemas.microsoft.com/office/drawing/2014/main" val="625489357"/>
                      </a:ext>
                    </a:extLst>
                  </a:tr>
                </a:tbl>
              </a:graphicData>
            </a:graphic>
          </p:graphicFrame>
        </mc:Choice>
        <mc:Fallback xmlns="">
          <p:graphicFrame>
            <p:nvGraphicFramePr>
              <p:cNvPr id="6" name="Table 2">
                <a:extLst>
                  <a:ext uri="{FF2B5EF4-FFF2-40B4-BE49-F238E27FC236}">
                    <a16:creationId xmlns:a16="http://schemas.microsoft.com/office/drawing/2014/main" id="{E9E31F66-0029-40C2-976D-8090947A149D}"/>
                  </a:ext>
                </a:extLst>
              </p:cNvPr>
              <p:cNvGraphicFramePr>
                <a:graphicFrameLocks noGrp="1"/>
              </p:cNvGraphicFramePr>
              <p:nvPr>
                <p:extLst>
                  <p:ext uri="{D42A27DB-BD31-4B8C-83A1-F6EECF244321}">
                    <p14:modId xmlns:p14="http://schemas.microsoft.com/office/powerpoint/2010/main" val="3536828151"/>
                  </p:ext>
                </p:extLst>
              </p:nvPr>
            </p:nvGraphicFramePr>
            <p:xfrm>
              <a:off x="4964429" y="1358756"/>
              <a:ext cx="2493011" cy="1115694"/>
            </p:xfrm>
            <a:graphic>
              <a:graphicData uri="http://schemas.openxmlformats.org/drawingml/2006/table">
                <a:tbl>
                  <a:tblPr firstRow="1" firstCol="1" bandRow="1">
                    <a:tableStyleId>{5C22544A-7EE6-4342-B048-85BDC9FD1C3A}</a:tableStyleId>
                  </a:tblPr>
                  <a:tblGrid>
                    <a:gridCol w="1090931">
                      <a:extLst>
                        <a:ext uri="{9D8B030D-6E8A-4147-A177-3AD203B41FA5}">
                          <a16:colId xmlns:a16="http://schemas.microsoft.com/office/drawing/2014/main" val="1331920406"/>
                        </a:ext>
                      </a:extLst>
                    </a:gridCol>
                    <a:gridCol w="457200">
                      <a:extLst>
                        <a:ext uri="{9D8B030D-6E8A-4147-A177-3AD203B41FA5}">
                          <a16:colId xmlns:a16="http://schemas.microsoft.com/office/drawing/2014/main" val="1945238589"/>
                        </a:ext>
                      </a:extLst>
                    </a:gridCol>
                    <a:gridCol w="459269">
                      <a:extLst>
                        <a:ext uri="{9D8B030D-6E8A-4147-A177-3AD203B41FA5}">
                          <a16:colId xmlns:a16="http://schemas.microsoft.com/office/drawing/2014/main" val="1430881598"/>
                        </a:ext>
                      </a:extLst>
                    </a:gridCol>
                    <a:gridCol w="485611">
                      <a:extLst>
                        <a:ext uri="{9D8B030D-6E8A-4147-A177-3AD203B41FA5}">
                          <a16:colId xmlns:a16="http://schemas.microsoft.com/office/drawing/2014/main" val="1095739803"/>
                        </a:ext>
                      </a:extLst>
                    </a:gridCol>
                  </a:tblGrid>
                  <a:tr h="754207">
                    <a:tc>
                      <a:txBody>
                        <a:bodyPr/>
                        <a:lstStyle/>
                        <a:p>
                          <a:r>
                            <a:rPr lang="en-US" sz="1000" dirty="0"/>
                            <a:t>       backtracking</a:t>
                          </a:r>
                        </a:p>
                        <a:p>
                          <a:r>
                            <a:rPr lang="en-US" sz="1000" dirty="0"/>
                            <a:t>                 steps</a:t>
                          </a:r>
                        </a:p>
                        <a:p>
                          <a:r>
                            <a:rPr lang="en-US" sz="1000" dirty="0"/>
                            <a:t>Trajectories</a:t>
                          </a:r>
                        </a:p>
                        <a:p>
                          <a:r>
                            <a:rPr lang="en-US" sz="1000" dirty="0"/>
                            <a:t>types</a:t>
                          </a:r>
                        </a:p>
                      </a:txBody>
                      <a:tcPr/>
                    </a:tc>
                    <a:tc>
                      <a:txBody>
                        <a:bodyPr/>
                        <a:lstStyle/>
                        <a:p>
                          <a:pPr algn="ctr"/>
                          <a:r>
                            <a:rPr lang="en-US" sz="1000" dirty="0"/>
                            <a:t>4</a:t>
                          </a:r>
                        </a:p>
                      </a:txBody>
                      <a:tcPr/>
                    </a:tc>
                    <a:tc>
                      <a:txBody>
                        <a:bodyPr/>
                        <a:lstStyle/>
                        <a:p>
                          <a:pPr algn="ctr"/>
                          <a:r>
                            <a:rPr lang="en-US" sz="1000" dirty="0"/>
                            <a:t>8</a:t>
                          </a:r>
                        </a:p>
                      </a:txBody>
                      <a:tcPr/>
                    </a:tc>
                    <a:tc>
                      <a:txBody>
                        <a:bodyPr/>
                        <a:lstStyle/>
                        <a:p>
                          <a:pPr algn="l"/>
                          <a:r>
                            <a:rPr lang="en-US" sz="1000" dirty="0"/>
                            <a:t>16</a:t>
                          </a:r>
                        </a:p>
                      </a:txBody>
                      <a:tcPr/>
                    </a:tc>
                    <a:extLst>
                      <a:ext uri="{0D108BD9-81ED-4DB2-BD59-A6C34878D82A}">
                        <a16:rowId xmlns:a16="http://schemas.microsoft.com/office/drawing/2014/main" val="1754829656"/>
                      </a:ext>
                    </a:extLst>
                  </a:tr>
                  <a:tr h="361487">
                    <a:tc>
                      <a:txBody>
                        <a:bodyPr/>
                        <a:lstStyle/>
                        <a:p>
                          <a:r>
                            <a:rPr lang="en-US" sz="1000" dirty="0"/>
                            <a:t>ALL</a:t>
                          </a:r>
                        </a:p>
                      </a:txBody>
                      <a:tcPr/>
                    </a:tc>
                    <a:tc>
                      <a:txBody>
                        <a:bodyPr/>
                        <a:lstStyle/>
                        <a:p>
                          <a:pPr algn="ctr"/>
                          <a:r>
                            <a:rPr lang="en-US" sz="1000" dirty="0"/>
                            <a:t>3.5</a:t>
                          </a:r>
                        </a:p>
                      </a:txBody>
                      <a:tcPr/>
                    </a:tc>
                    <a:tc>
                      <a:txBody>
                        <a:bodyPr/>
                        <a:lstStyle/>
                        <a:p>
                          <a:endParaRPr lang="en-US"/>
                        </a:p>
                      </a:txBody>
                      <a:tcPr>
                        <a:blipFill>
                          <a:blip r:embed="rId3"/>
                          <a:stretch>
                            <a:fillRect l="-341333" t="-208333" r="-112000" b="-3333"/>
                          </a:stretch>
                        </a:blipFill>
                      </a:tcPr>
                    </a:tc>
                    <a:tc>
                      <a:txBody>
                        <a:bodyPr/>
                        <a:lstStyle/>
                        <a:p>
                          <a:pPr algn="l"/>
                          <a:r>
                            <a:rPr lang="en-US" sz="1000" dirty="0"/>
                            <a:t>2.5</a:t>
                          </a:r>
                        </a:p>
                      </a:txBody>
                      <a:tcPr/>
                    </a:tc>
                    <a:extLst>
                      <a:ext uri="{0D108BD9-81ED-4DB2-BD59-A6C34878D82A}">
                        <a16:rowId xmlns:a16="http://schemas.microsoft.com/office/drawing/2014/main" val="625489357"/>
                      </a:ext>
                    </a:extLst>
                  </a:tr>
                </a:tbl>
              </a:graphicData>
            </a:graphic>
          </p:graphicFrame>
        </mc:Fallback>
      </mc:AlternateContent>
      <p:cxnSp>
        <p:nvCxnSpPr>
          <p:cNvPr id="3" name="Straight Connector 2">
            <a:extLst>
              <a:ext uri="{FF2B5EF4-FFF2-40B4-BE49-F238E27FC236}">
                <a16:creationId xmlns:a16="http://schemas.microsoft.com/office/drawing/2014/main" id="{28EAAAB2-6F5B-4500-92A3-99DF1416A774}"/>
              </a:ext>
            </a:extLst>
          </p:cNvPr>
          <p:cNvCxnSpPr>
            <a:cxnSpLocks/>
          </p:cNvCxnSpPr>
          <p:nvPr/>
        </p:nvCxnSpPr>
        <p:spPr>
          <a:xfrm flipH="1" flipV="1">
            <a:off x="4964429" y="1358756"/>
            <a:ext cx="1076325" cy="6910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B3A2C1F-546D-4477-AA9F-4278226D7277}"/>
              </a:ext>
            </a:extLst>
          </p:cNvPr>
          <p:cNvCxnSpPr>
            <a:cxnSpLocks/>
          </p:cNvCxnSpPr>
          <p:nvPr/>
        </p:nvCxnSpPr>
        <p:spPr>
          <a:xfrm>
            <a:off x="1773297" y="2774558"/>
            <a:ext cx="903732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C3B55F17-688A-4779-9282-8FE30861D9E1}"/>
              </a:ext>
            </a:extLst>
          </p:cNvPr>
          <p:cNvSpPr/>
          <p:nvPr/>
        </p:nvSpPr>
        <p:spPr>
          <a:xfrm>
            <a:off x="105203" y="5655639"/>
            <a:ext cx="7975052" cy="646331"/>
          </a:xfrm>
          <a:prstGeom prst="rect">
            <a:avLst/>
          </a:prstGeom>
        </p:spPr>
        <p:txBody>
          <a:bodyPr wrap="square">
            <a:spAutoFit/>
          </a:bodyPr>
          <a:lstStyle/>
          <a:p>
            <a:r>
              <a:rPr lang="en-US" dirty="0">
                <a:latin typeface="David" panose="020E0502060401010101" pitchFamily="34" charset="-79"/>
                <a:ea typeface="Times New Roman" panose="02020603050405020304" pitchFamily="18" charset="0"/>
                <a:cs typeface="Times New Roman" panose="02020603050405020304" pitchFamily="18" charset="0"/>
              </a:rPr>
              <a:t>M1 the size of a buffer holding frame information for making a prediction.</a:t>
            </a:r>
          </a:p>
          <a:p>
            <a:r>
              <a:rPr lang="en-US" dirty="0">
                <a:latin typeface="David" panose="020E0502060401010101" pitchFamily="34" charset="-79"/>
                <a:ea typeface="Times New Roman" panose="02020603050405020304" pitchFamily="18" charset="0"/>
                <a:cs typeface="Times New Roman" panose="02020603050405020304" pitchFamily="18" charset="0"/>
              </a:rPr>
              <a:t>M2 be the number of lookahead frames needed for prediction.</a:t>
            </a:r>
            <a:endParaRPr lang="en-US" dirty="0"/>
          </a:p>
        </p:txBody>
      </p:sp>
      <mc:AlternateContent xmlns:mc="http://schemas.openxmlformats.org/markup-compatibility/2006" xmlns:a14="http://schemas.microsoft.com/office/drawing/2010/main">
        <mc:Choice Requires="a14">
          <p:graphicFrame>
            <p:nvGraphicFramePr>
              <p:cNvPr id="19" name="Table 18">
                <a:extLst>
                  <a:ext uri="{FF2B5EF4-FFF2-40B4-BE49-F238E27FC236}">
                    <a16:creationId xmlns:a16="http://schemas.microsoft.com/office/drawing/2014/main" id="{E6732138-4593-4CCC-AA32-9A6829534C71}"/>
                  </a:ext>
                </a:extLst>
              </p:cNvPr>
              <p:cNvGraphicFramePr>
                <a:graphicFrameLocks noGrp="1"/>
              </p:cNvGraphicFramePr>
              <p:nvPr>
                <p:extLst>
                  <p:ext uri="{D42A27DB-BD31-4B8C-83A1-F6EECF244321}">
                    <p14:modId xmlns:p14="http://schemas.microsoft.com/office/powerpoint/2010/main" val="3967872012"/>
                  </p:ext>
                </p:extLst>
              </p:nvPr>
            </p:nvGraphicFramePr>
            <p:xfrm>
              <a:off x="3195607" y="2923827"/>
              <a:ext cx="6377940" cy="2690179"/>
            </p:xfrm>
            <a:graphic>
              <a:graphicData uri="http://schemas.openxmlformats.org/drawingml/2006/table">
                <a:tbl>
                  <a:tblPr firstRow="1" firstCol="1" bandRow="1">
                    <a:tableStyleId>{5C22544A-7EE6-4342-B048-85BDC9FD1C3A}</a:tableStyleId>
                  </a:tblPr>
                  <a:tblGrid>
                    <a:gridCol w="1719577">
                      <a:extLst>
                        <a:ext uri="{9D8B030D-6E8A-4147-A177-3AD203B41FA5}">
                          <a16:colId xmlns:a16="http://schemas.microsoft.com/office/drawing/2014/main" val="3190284797"/>
                        </a:ext>
                      </a:extLst>
                    </a:gridCol>
                    <a:gridCol w="1330965">
                      <a:extLst>
                        <a:ext uri="{9D8B030D-6E8A-4147-A177-3AD203B41FA5}">
                          <a16:colId xmlns:a16="http://schemas.microsoft.com/office/drawing/2014/main" val="2188269602"/>
                        </a:ext>
                      </a:extLst>
                    </a:gridCol>
                    <a:gridCol w="1371600">
                      <a:extLst>
                        <a:ext uri="{9D8B030D-6E8A-4147-A177-3AD203B41FA5}">
                          <a16:colId xmlns:a16="http://schemas.microsoft.com/office/drawing/2014/main" val="3014557960"/>
                        </a:ext>
                      </a:extLst>
                    </a:gridCol>
                    <a:gridCol w="1955798">
                      <a:extLst>
                        <a:ext uri="{9D8B030D-6E8A-4147-A177-3AD203B41FA5}">
                          <a16:colId xmlns:a16="http://schemas.microsoft.com/office/drawing/2014/main" val="4142291129"/>
                        </a:ext>
                      </a:extLst>
                    </a:gridCol>
                  </a:tblGrid>
                  <a:tr h="666115">
                    <a:tc>
                      <a:txBody>
                        <a:bodyPr/>
                        <a:lstStyle/>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Dynamic SHAS based tracking algorithm</a:t>
                          </a:r>
                          <a:endParaRPr lang="en-US" sz="1200" dirty="0">
                            <a:effectLst/>
                          </a:endParaRPr>
                        </a:p>
                        <a:p>
                          <a:pPr algn="ctr">
                            <a:lnSpc>
                              <a:spcPct val="150000"/>
                            </a:lnSpc>
                            <a:spcAft>
                              <a:spcPts val="0"/>
                            </a:spcAft>
                          </a:pP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Viterbi based tracking algorithm</a:t>
                          </a:r>
                          <a:endParaRPr lang="en-US" sz="1200" dirty="0">
                            <a:effectLst/>
                          </a:endParaRPr>
                        </a:p>
                        <a:p>
                          <a:pPr algn="ctr">
                            <a:lnSpc>
                              <a:spcPct val="150000"/>
                            </a:lnSpc>
                            <a:spcAft>
                              <a:spcPts val="0"/>
                            </a:spcAft>
                          </a:pP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M1/M 2 –</a:t>
                          </a:r>
                          <a:endParaRPr lang="en-US" sz="1200" dirty="0">
                            <a:effectLst/>
                          </a:endParaRPr>
                        </a:p>
                        <a:p>
                          <a:pPr algn="ctr">
                            <a:lnSpc>
                              <a:spcPct val="150000"/>
                            </a:lnSpc>
                            <a:spcAft>
                              <a:spcPts val="0"/>
                            </a:spcAft>
                          </a:pPr>
                          <a:r>
                            <a:rPr lang="en-US" sz="900" dirty="0">
                              <a:effectLst/>
                            </a:rPr>
                            <a:t>Backtracking vs. window size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823868939"/>
                      </a:ext>
                    </a:extLst>
                  </a:tr>
                  <a:tr h="0">
                    <a:tc>
                      <a:txBody>
                        <a:bodyPr/>
                        <a:lstStyle/>
                        <a:p>
                          <a:pPr algn="ctr">
                            <a:lnSpc>
                              <a:spcPct val="150000"/>
                            </a:lnSpc>
                            <a:spcAft>
                              <a:spcPts val="0"/>
                            </a:spcAft>
                          </a:pPr>
                          <a:r>
                            <a:rPr lang="en-US" sz="900">
                              <a:effectLst/>
                            </a:rPr>
                            <a:t> Tracking all trajectories types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10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 </a:t>
                          </a:r>
                          <a:endParaRPr lang="en-US" sz="1200" dirty="0">
                            <a:effectLst/>
                          </a:endParaRPr>
                        </a:p>
                        <a:p>
                          <a:pPr algn="ctr">
                            <a:lnSpc>
                              <a:spcPct val="150000"/>
                            </a:lnSpc>
                            <a:spcAft>
                              <a:spcPts val="0"/>
                            </a:spcAft>
                          </a:pPr>
                          <a:r>
                            <a:rPr lang="en-US" sz="900" dirty="0">
                              <a:effectLst/>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M1 - 8  backtracking frames  vs. 8 pixels window</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43529971"/>
                      </a:ext>
                    </a:extLst>
                  </a:tr>
                  <a:tr h="0">
                    <a:tc>
                      <a:txBody>
                        <a:bodyPr/>
                        <a:lstStyle/>
                        <a:p>
                          <a:pPr algn="ctr">
                            <a:lnSpc>
                              <a:spcPct val="150000"/>
                            </a:lnSpc>
                            <a:spcAft>
                              <a:spcPts val="0"/>
                            </a:spcAft>
                          </a:pPr>
                          <a:r>
                            <a:rPr lang="en-US" sz="900">
                              <a:effectLst/>
                            </a:rPr>
                            <a:t> Tracking straight trajectories and trajectories with medium/low curvature</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M2 -  8 backtracking frames vs. 16 pixels window</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53066533"/>
                      </a:ext>
                    </a:extLst>
                  </a:tr>
                  <a:tr h="0">
                    <a:tc>
                      <a:txBody>
                        <a:bodyPr/>
                        <a:lstStyle/>
                        <a:p>
                          <a:pPr algn="ctr">
                            <a:lnSpc>
                              <a:spcPct val="150000"/>
                            </a:lnSpc>
                            <a:spcAft>
                              <a:spcPts val="0"/>
                            </a:spcAft>
                          </a:pPr>
                          <a:r>
                            <a:rPr lang="en-US" sz="900">
                              <a:effectLst/>
                            </a:rPr>
                            <a:t> Tracking trajectories with high curvatur</a:t>
                          </a:r>
                          <a14:m>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𝒆</m:t>
                                  </m:r>
                                </m:e>
                                <m:sup>
                                  <m:r>
                                    <a:rPr lang="en-US" sz="900">
                                      <a:effectLst/>
                                      <a:latin typeface="Cambria Math" panose="02040503050406030204" pitchFamily="18" charset="0"/>
                                    </a:rPr>
                                    <m:t>(</m:t>
                                  </m:r>
                                  <m:r>
                                    <a:rPr lang="en-US" sz="900">
                                      <a:effectLst/>
                                      <a:latin typeface="Cambria Math" panose="02040503050406030204" pitchFamily="18" charset="0"/>
                                    </a:rPr>
                                    <m:t>𝟏</m:t>
                                  </m:r>
                                  <m:r>
                                    <a:rPr lang="en-US" sz="900">
                                      <a:effectLst/>
                                      <a:latin typeface="Cambria Math" panose="02040503050406030204" pitchFamily="18" charset="0"/>
                                    </a:rPr>
                                    <m:t>)</m:t>
                                  </m:r>
                                </m:sup>
                              </m:sSup>
                            </m:oMath>
                          </a14:m>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M1  - 16  backtracking frames  vs. 16 pixels window</a:t>
                          </a:r>
                          <a:endParaRPr lang="en-US" sz="1200" dirty="0">
                            <a:effectLst/>
                          </a:endParaRPr>
                        </a:p>
                        <a:p>
                          <a:pPr algn="ctr">
                            <a:lnSpc>
                              <a:spcPct val="150000"/>
                            </a:lnSpc>
                            <a:spcAft>
                              <a:spcPts val="0"/>
                            </a:spcAft>
                          </a:pPr>
                          <a:r>
                            <a:rPr lang="en-US" sz="900" dirty="0">
                              <a:effectLst/>
                            </a:rPr>
                            <a:t>M2 - 4 backtracking frames vs. 8 pixels window</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3274290243"/>
                      </a:ext>
                    </a:extLst>
                  </a:tr>
                </a:tbl>
              </a:graphicData>
            </a:graphic>
          </p:graphicFrame>
        </mc:Choice>
        <mc:Fallback xmlns="">
          <p:graphicFrame>
            <p:nvGraphicFramePr>
              <p:cNvPr id="19" name="Table 18">
                <a:extLst>
                  <a:ext uri="{FF2B5EF4-FFF2-40B4-BE49-F238E27FC236}">
                    <a16:creationId xmlns:a16="http://schemas.microsoft.com/office/drawing/2014/main" id="{E6732138-4593-4CCC-AA32-9A6829534C71}"/>
                  </a:ext>
                </a:extLst>
              </p:cNvPr>
              <p:cNvGraphicFramePr>
                <a:graphicFrameLocks noGrp="1"/>
              </p:cNvGraphicFramePr>
              <p:nvPr>
                <p:extLst>
                  <p:ext uri="{D42A27DB-BD31-4B8C-83A1-F6EECF244321}">
                    <p14:modId xmlns:p14="http://schemas.microsoft.com/office/powerpoint/2010/main" val="3967872012"/>
                  </p:ext>
                </p:extLst>
              </p:nvPr>
            </p:nvGraphicFramePr>
            <p:xfrm>
              <a:off x="3195607" y="2923827"/>
              <a:ext cx="6377940" cy="2690179"/>
            </p:xfrm>
            <a:graphic>
              <a:graphicData uri="http://schemas.openxmlformats.org/drawingml/2006/table">
                <a:tbl>
                  <a:tblPr firstRow="1" firstCol="1" bandRow="1">
                    <a:tableStyleId>{5C22544A-7EE6-4342-B048-85BDC9FD1C3A}</a:tableStyleId>
                  </a:tblPr>
                  <a:tblGrid>
                    <a:gridCol w="1719577">
                      <a:extLst>
                        <a:ext uri="{9D8B030D-6E8A-4147-A177-3AD203B41FA5}">
                          <a16:colId xmlns:a16="http://schemas.microsoft.com/office/drawing/2014/main" val="3190284797"/>
                        </a:ext>
                      </a:extLst>
                    </a:gridCol>
                    <a:gridCol w="1330965">
                      <a:extLst>
                        <a:ext uri="{9D8B030D-6E8A-4147-A177-3AD203B41FA5}">
                          <a16:colId xmlns:a16="http://schemas.microsoft.com/office/drawing/2014/main" val="2188269602"/>
                        </a:ext>
                      </a:extLst>
                    </a:gridCol>
                    <a:gridCol w="1371600">
                      <a:extLst>
                        <a:ext uri="{9D8B030D-6E8A-4147-A177-3AD203B41FA5}">
                          <a16:colId xmlns:a16="http://schemas.microsoft.com/office/drawing/2014/main" val="3014557960"/>
                        </a:ext>
                      </a:extLst>
                    </a:gridCol>
                    <a:gridCol w="1955798">
                      <a:extLst>
                        <a:ext uri="{9D8B030D-6E8A-4147-A177-3AD203B41FA5}">
                          <a16:colId xmlns:a16="http://schemas.microsoft.com/office/drawing/2014/main" val="4142291129"/>
                        </a:ext>
                      </a:extLst>
                    </a:gridCol>
                  </a:tblGrid>
                  <a:tr h="666115">
                    <a:tc>
                      <a:txBody>
                        <a:bodyPr/>
                        <a:lstStyle/>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Dynamic SHAS based tracking algorithm</a:t>
                          </a:r>
                          <a:endParaRPr lang="en-US" sz="1200" dirty="0">
                            <a:effectLst/>
                          </a:endParaRPr>
                        </a:p>
                        <a:p>
                          <a:pPr algn="ctr">
                            <a:lnSpc>
                              <a:spcPct val="150000"/>
                            </a:lnSpc>
                            <a:spcAft>
                              <a:spcPts val="0"/>
                            </a:spcAft>
                          </a:pP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Viterbi based tracking algorithm</a:t>
                          </a:r>
                          <a:endParaRPr lang="en-US" sz="1200" dirty="0">
                            <a:effectLst/>
                          </a:endParaRPr>
                        </a:p>
                        <a:p>
                          <a:pPr algn="ctr">
                            <a:lnSpc>
                              <a:spcPct val="150000"/>
                            </a:lnSpc>
                            <a:spcAft>
                              <a:spcPts val="0"/>
                            </a:spcAft>
                          </a:pP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M1/M 2 –</a:t>
                          </a:r>
                          <a:endParaRPr lang="en-US" sz="1200" dirty="0">
                            <a:effectLst/>
                          </a:endParaRPr>
                        </a:p>
                        <a:p>
                          <a:pPr algn="ctr">
                            <a:lnSpc>
                              <a:spcPct val="150000"/>
                            </a:lnSpc>
                            <a:spcAft>
                              <a:spcPts val="0"/>
                            </a:spcAft>
                          </a:pPr>
                          <a:r>
                            <a:rPr lang="en-US" sz="900" dirty="0">
                              <a:effectLst/>
                            </a:rPr>
                            <a:t>Backtracking vs. window size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823868939"/>
                      </a:ext>
                    </a:extLst>
                  </a:tr>
                  <a:tr h="415608">
                    <a:tc>
                      <a:txBody>
                        <a:bodyPr/>
                        <a:lstStyle/>
                        <a:p>
                          <a:pPr algn="ctr">
                            <a:lnSpc>
                              <a:spcPct val="150000"/>
                            </a:lnSpc>
                            <a:spcAft>
                              <a:spcPts val="0"/>
                            </a:spcAft>
                          </a:pPr>
                          <a:r>
                            <a:rPr lang="en-US" sz="900">
                              <a:effectLst/>
                            </a:rPr>
                            <a:t> Tracking all trajectories types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10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 </a:t>
                          </a:r>
                          <a:endParaRPr lang="en-US" sz="1200" dirty="0">
                            <a:effectLst/>
                          </a:endParaRPr>
                        </a:p>
                        <a:p>
                          <a:pPr algn="ctr">
                            <a:lnSpc>
                              <a:spcPct val="150000"/>
                            </a:lnSpc>
                            <a:spcAft>
                              <a:spcPts val="0"/>
                            </a:spcAft>
                          </a:pPr>
                          <a:r>
                            <a:rPr lang="en-US" sz="900" dirty="0">
                              <a:effectLst/>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M1 - 8  backtracking frames  vs. 8 pixels window</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43529971"/>
                      </a:ext>
                    </a:extLst>
                  </a:tr>
                  <a:tr h="804228">
                    <a:tc>
                      <a:txBody>
                        <a:bodyPr/>
                        <a:lstStyle/>
                        <a:p>
                          <a:pPr algn="ctr">
                            <a:lnSpc>
                              <a:spcPct val="150000"/>
                            </a:lnSpc>
                            <a:spcAft>
                              <a:spcPts val="0"/>
                            </a:spcAft>
                          </a:pPr>
                          <a:r>
                            <a:rPr lang="en-US" sz="900">
                              <a:effectLst/>
                            </a:rPr>
                            <a:t> Tracking straight trajectories and trajectories with medium/low curvature</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M2 -  8 backtracking frames vs. 16 pixels window</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53066533"/>
                      </a:ext>
                    </a:extLst>
                  </a:tr>
                  <a:tr h="804228">
                    <a:tc>
                      <a:txBody>
                        <a:bodyPr/>
                        <a:lstStyle/>
                        <a:p>
                          <a:endParaRPr lang="en-US"/>
                        </a:p>
                      </a:txBody>
                      <a:tcPr marL="68580" marR="68580" marT="0" marB="0">
                        <a:blipFill>
                          <a:blip r:embed="rId4"/>
                          <a:stretch>
                            <a:fillRect l="-355" t="-235606" r="-272695" b="-8333"/>
                          </a:stretch>
                        </a:blipFill>
                      </a:tcPr>
                    </a:tc>
                    <a:tc>
                      <a:txBody>
                        <a:bodyPr/>
                        <a:lstStyle/>
                        <a:p>
                          <a:pPr algn="ctr">
                            <a:lnSpc>
                              <a:spcPct val="150000"/>
                            </a:lnSpc>
                            <a:spcAft>
                              <a:spcPts val="0"/>
                            </a:spcAft>
                          </a:pPr>
                          <a:r>
                            <a:rPr lang="en-US" sz="9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M1  - 16  backtracking frames  vs. 16 pixels window</a:t>
                          </a:r>
                          <a:endParaRPr lang="en-US" sz="1200" dirty="0">
                            <a:effectLst/>
                          </a:endParaRPr>
                        </a:p>
                        <a:p>
                          <a:pPr algn="ctr">
                            <a:lnSpc>
                              <a:spcPct val="150000"/>
                            </a:lnSpc>
                            <a:spcAft>
                              <a:spcPts val="0"/>
                            </a:spcAft>
                          </a:pPr>
                          <a:r>
                            <a:rPr lang="en-US" sz="900" dirty="0">
                              <a:effectLst/>
                            </a:rPr>
                            <a:t>M2 - 4 backtracking frames vs. 8 pixels window</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3274290243"/>
                      </a:ext>
                    </a:extLst>
                  </a:tr>
                </a:tbl>
              </a:graphicData>
            </a:graphic>
          </p:graphicFrame>
        </mc:Fallback>
      </mc:AlternateContent>
      <p:sp>
        <p:nvSpPr>
          <p:cNvPr id="20" name="Rectangle 19">
            <a:extLst>
              <a:ext uri="{FF2B5EF4-FFF2-40B4-BE49-F238E27FC236}">
                <a16:creationId xmlns:a16="http://schemas.microsoft.com/office/drawing/2014/main" id="{AA871DE9-A18B-4779-8A53-74948FE4026F}"/>
              </a:ext>
            </a:extLst>
          </p:cNvPr>
          <p:cNvSpPr/>
          <p:nvPr/>
        </p:nvSpPr>
        <p:spPr>
          <a:xfrm>
            <a:off x="105203" y="6218576"/>
            <a:ext cx="6353471" cy="473206"/>
          </a:xfrm>
          <a:prstGeom prst="rect">
            <a:avLst/>
          </a:prstGeom>
        </p:spPr>
        <p:txBody>
          <a:bodyPr wrap="square">
            <a:spAutoFit/>
          </a:bodyPr>
          <a:lstStyle/>
          <a:p>
            <a:pPr algn="just">
              <a:lnSpc>
                <a:spcPct val="150000"/>
              </a:lnSpc>
              <a:spcAft>
                <a:spcPts val="0"/>
              </a:spcAft>
            </a:pPr>
            <a:r>
              <a:rPr lang="en-US" sz="1200" dirty="0">
                <a:latin typeface="David" panose="020E0502060401010101" pitchFamily="34" charset="-79"/>
                <a:ea typeface="Times New Roman" panose="02020603050405020304" pitchFamily="18" charset="0"/>
                <a:cs typeface="David" panose="020E0502060401010101" pitchFamily="34" charset="-79"/>
              </a:rPr>
              <a:t>(1) For tracking straight and low / medium curvature trajectories the performance is equal</a:t>
            </a:r>
            <a:r>
              <a:rPr lang="en-US" dirty="0">
                <a:latin typeface="David" panose="020E0502060401010101" pitchFamily="34" charset="-79"/>
                <a:ea typeface="Times New Roman" panose="02020603050405020304" pitchFamily="18" charset="0"/>
                <a:cs typeface="David" panose="020E0502060401010101" pitchFamily="34" charset="-79"/>
              </a:rPr>
              <a:t>.</a:t>
            </a:r>
            <a:endParaRPr lang="en-US" sz="3200" dirty="0">
              <a:effectLst/>
              <a:latin typeface="David" panose="020E0502060401010101" pitchFamily="34" charset="-79"/>
              <a:ea typeface="Times New Roman" panose="02020603050405020304" pitchFamily="18" charset="0"/>
              <a:cs typeface="David" panose="020E0502060401010101" pitchFamily="34" charset="-79"/>
            </a:endParaRP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FABEA658-1929-4C13-B7DB-9663765CE603}"/>
                  </a:ext>
                </a:extLst>
              </p:cNvPr>
              <p:cNvSpPr/>
              <p:nvPr/>
            </p:nvSpPr>
            <p:spPr>
              <a:xfrm>
                <a:off x="6107704" y="2416435"/>
                <a:ext cx="1175835" cy="324384"/>
              </a:xfrm>
              <a:prstGeom prst="rect">
                <a:avLst/>
              </a:prstGeom>
            </p:spPr>
            <p:txBody>
              <a:bodyPr wrap="none">
                <a:spAutoFit/>
              </a:bodyPr>
              <a:lstStyle/>
              <a:p>
                <a14:m>
                  <m:oMath xmlns:m="http://schemas.openxmlformats.org/officeDocument/2006/math">
                    <m:sSub>
                      <m:sSubPr>
                        <m:ctrlPr>
                          <a:rPr lang="en-US" sz="1400" i="1">
                            <a:latin typeface="Cambria Math" panose="02040503050406030204" pitchFamily="18" charset="0"/>
                            <a:cs typeface="David" panose="020E0502060401010101" pitchFamily="34" charset="-79"/>
                          </a:rPr>
                        </m:ctrlPr>
                      </m:sSubPr>
                      <m:e>
                        <m:r>
                          <a:rPr lang="en-US" sz="1400" i="1">
                            <a:latin typeface="Cambria Math" panose="02040503050406030204" pitchFamily="18" charset="0"/>
                            <a:ea typeface="Times New Roman" panose="02020603050405020304" pitchFamily="18" charset="0"/>
                            <a:cs typeface="David" panose="020E0502060401010101" pitchFamily="34" charset="-79"/>
                          </a:rPr>
                          <m:t>𝑆𝑁𝑅</m:t>
                        </m:r>
                      </m:e>
                      <m:sub>
                        <m:r>
                          <a:rPr lang="en-US" sz="1400" i="1">
                            <a:latin typeface="Cambria Math" panose="02040503050406030204" pitchFamily="18" charset="0"/>
                            <a:ea typeface="Times New Roman" panose="02020603050405020304" pitchFamily="18" charset="0"/>
                            <a:cs typeface="David" panose="020E0502060401010101" pitchFamily="34" charset="-79"/>
                          </a:rPr>
                          <m:t>𝑝𝑑</m:t>
                        </m:r>
                        <m:r>
                          <a:rPr lang="en-US" sz="1400" i="1">
                            <a:latin typeface="Cambria Math" panose="02040503050406030204" pitchFamily="18" charset="0"/>
                            <a:ea typeface="Times New Roman" panose="02020603050405020304" pitchFamily="18" charset="0"/>
                            <a:cs typeface="David" panose="020E0502060401010101" pitchFamily="34" charset="-79"/>
                          </a:rPr>
                          <m:t>=</m:t>
                        </m:r>
                        <m:r>
                          <a:rPr lang="en-US" sz="1400" i="1">
                            <a:latin typeface="Cambria Math" panose="02040503050406030204" pitchFamily="18" charset="0"/>
                            <a:ea typeface="Times New Roman" panose="02020603050405020304" pitchFamily="18" charset="0"/>
                            <a:cs typeface="David" panose="020E0502060401010101" pitchFamily="34" charset="-79"/>
                          </a:rPr>
                          <m:t>100</m:t>
                        </m:r>
                        <m:r>
                          <a:rPr lang="en-US" sz="1400" i="1">
                            <a:latin typeface="Cambria Math" panose="02040503050406030204" pitchFamily="18" charset="0"/>
                            <a:ea typeface="Times New Roman" panose="02020603050405020304" pitchFamily="18" charset="0"/>
                            <a:cs typeface="David" panose="020E0502060401010101" pitchFamily="34" charset="-79"/>
                          </a:rPr>
                          <m:t>%</m:t>
                        </m:r>
                      </m:sub>
                    </m:sSub>
                  </m:oMath>
                </a14:m>
                <a:r>
                  <a:rPr lang="en-US" sz="1400" dirty="0">
                    <a:latin typeface="David" panose="020E0502060401010101" pitchFamily="34" charset="-79"/>
                    <a:ea typeface="Times New Roman" panose="02020603050405020304" pitchFamily="18" charset="0"/>
                  </a:rPr>
                  <a:t> </a:t>
                </a:r>
                <a:endParaRPr lang="en-US" sz="1400" dirty="0"/>
              </a:p>
            </p:txBody>
          </p:sp>
        </mc:Choice>
        <mc:Fallback xmlns="">
          <p:sp>
            <p:nvSpPr>
              <p:cNvPr id="21" name="Rectangle 20">
                <a:extLst>
                  <a:ext uri="{FF2B5EF4-FFF2-40B4-BE49-F238E27FC236}">
                    <a16:creationId xmlns:a16="http://schemas.microsoft.com/office/drawing/2014/main" id="{FABEA658-1929-4C13-B7DB-9663765CE603}"/>
                  </a:ext>
                </a:extLst>
              </p:cNvPr>
              <p:cNvSpPr>
                <a:spLocks noRot="1" noChangeAspect="1" noMove="1" noResize="1" noEditPoints="1" noAdjustHandles="1" noChangeArrowheads="1" noChangeShapeType="1" noTextEdit="1"/>
              </p:cNvSpPr>
              <p:nvPr/>
            </p:nvSpPr>
            <p:spPr>
              <a:xfrm>
                <a:off x="6107704" y="2416435"/>
                <a:ext cx="1175835" cy="324384"/>
              </a:xfrm>
              <a:prstGeom prst="rect">
                <a:avLst/>
              </a:prstGeom>
              <a:blipFill>
                <a:blip r:embed="rId5"/>
                <a:stretch>
                  <a:fillRect b="-1852"/>
                </a:stretch>
              </a:blipFill>
            </p:spPr>
            <p:txBody>
              <a:bodyPr/>
              <a:lstStyle/>
              <a:p>
                <a:r>
                  <a:rPr lang="en-US">
                    <a:noFill/>
                  </a:rPr>
                  <a:t> </a:t>
                </a:r>
              </a:p>
            </p:txBody>
          </p:sp>
        </mc:Fallback>
      </mc:AlternateContent>
    </p:spTree>
    <p:extLst>
      <p:ext uri="{BB962C8B-B14F-4D97-AF65-F5344CB8AC3E}">
        <p14:creationId xmlns:p14="http://schemas.microsoft.com/office/powerpoint/2010/main" val="1156832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Discussion and Conclusions</a:t>
            </a:r>
          </a:p>
        </p:txBody>
      </p:sp>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212813"/>
                <a:ext cx="11121054" cy="4796101"/>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342900" indent="-342900">
                  <a:buFont typeface="Wingdings" panose="05000000000000000000" pitchFamily="2" charset="2"/>
                  <a:buChar char="Ø"/>
                </a:pPr>
                <a:r>
                  <a:rPr lang="en-US" sz="2400" dirty="0">
                    <a:solidFill>
                      <a:schemeClr val="tx1"/>
                    </a:solidFill>
                  </a:rPr>
                  <a:t>Run time Performance –</a:t>
                </a:r>
              </a:p>
              <a:p>
                <a:pPr marL="342900" indent="-342900">
                  <a:buFontTx/>
                  <a:buChar char="-"/>
                </a:pPr>
                <a:r>
                  <a:rPr lang="en-US" sz="2000" dirty="0">
                    <a:solidFill>
                      <a:schemeClr val="tx1"/>
                    </a:solidFill>
                  </a:rPr>
                  <a:t>8 – pixels 1000/4000 fps  16 – pixels  100/400 fps </a:t>
                </a:r>
                <a:r>
                  <a:rPr lang="en-US" dirty="0"/>
                  <a:t> </a:t>
                </a:r>
              </a:p>
              <a:p>
                <a:endParaRPr lang="en-US" sz="1800" dirty="0">
                  <a:solidFill>
                    <a:schemeClr val="tx1"/>
                  </a:solidFill>
                </a:endParaRPr>
              </a:p>
              <a:p>
                <a:pPr marL="342900" indent="-342900">
                  <a:buFont typeface="Wingdings" panose="05000000000000000000" pitchFamily="2" charset="2"/>
                  <a:buChar char="Ø"/>
                </a:pPr>
                <a:r>
                  <a:rPr lang="en-US" sz="2400" dirty="0">
                    <a:solidFill>
                      <a:schemeClr val="tx1"/>
                    </a:solidFill>
                  </a:rPr>
                  <a:t>Tracking a Lost Event - </a:t>
                </a:r>
              </a:p>
              <a:p>
                <a:r>
                  <a:rPr lang="en-US" sz="1800" dirty="0">
                    <a:solidFill>
                      <a:schemeClr val="tx1"/>
                    </a:solidFill>
                  </a:rPr>
                  <a:t>- Two steps threshold test (</a:t>
                </a:r>
                <a14:m>
                  <m:oMath xmlns:m="http://schemas.openxmlformats.org/officeDocument/2006/math">
                    <m:r>
                      <a:rPr lang="en-US" sz="1800">
                        <a:solidFill>
                          <a:schemeClr val="tx1"/>
                        </a:solidFill>
                        <a:latin typeface="Cambria Math" panose="02040503050406030204" pitchFamily="18" charset="0"/>
                      </a:rPr>
                      <m:t>𝛼</m:t>
                    </m:r>
                    <m:r>
                      <a:rPr lang="en-US" sz="1800">
                        <a:solidFill>
                          <a:schemeClr val="tx1"/>
                        </a:solidFill>
                        <a:latin typeface="Cambria Math" panose="02040503050406030204" pitchFamily="18" charset="0"/>
                      </a:rPr>
                      <m:t>=</m:t>
                    </m:r>
                    <m:r>
                      <a:rPr lang="en-US" sz="1800">
                        <a:solidFill>
                          <a:schemeClr val="tx1"/>
                        </a:solidFill>
                        <a:latin typeface="Cambria Math" panose="02040503050406030204" pitchFamily="18" charset="0"/>
                      </a:rPr>
                      <m:t>1</m:t>
                    </m:r>
                    <m:r>
                      <a:rPr lang="en-US" sz="1800">
                        <a:solidFill>
                          <a:schemeClr val="tx1"/>
                        </a:solidFill>
                        <a:latin typeface="Cambria Math" panose="02040503050406030204" pitchFamily="18" charset="0"/>
                      </a:rPr>
                      <m:t>%</m:t>
                    </m:r>
                  </m:oMath>
                </a14:m>
                <a:r>
                  <a:rPr lang="en-US" sz="1800" dirty="0">
                    <a:solidFill>
                      <a:schemeClr val="tx1"/>
                    </a:solidFill>
                  </a:rPr>
                  <a:t>) with window-size gap to determine if the current window contains noise only. </a:t>
                </a:r>
              </a:p>
              <a:p>
                <a:r>
                  <a:rPr lang="en-US" sz="1800" dirty="0">
                    <a:solidFill>
                      <a:schemeClr val="tx1"/>
                    </a:solidFill>
                  </a:rPr>
                  <a:t>	Straight with model noise trajectories - False Alarm Probability(FAP) of 2% and ~90% average PD.</a:t>
                </a:r>
              </a:p>
              <a:p>
                <a:endParaRPr lang="en-US" sz="1800" dirty="0">
                  <a:solidFill>
                    <a:schemeClr val="tx1"/>
                  </a:solidFill>
                </a:endParaRPr>
              </a:p>
              <a:p>
                <a:pPr marL="285750" indent="-285750">
                  <a:buFont typeface="Wingdings" panose="05000000000000000000" pitchFamily="2" charset="2"/>
                  <a:buChar char="Ø"/>
                </a:pPr>
                <a:r>
                  <a:rPr lang="en-US" sz="2400" dirty="0">
                    <a:solidFill>
                      <a:schemeClr val="tx1"/>
                    </a:solidFill>
                    <a:hlinkClick r:id="rId3" action="ppaction://hlinksldjump"/>
                  </a:rPr>
                  <a:t>Combined</a:t>
                </a:r>
                <a:r>
                  <a:rPr lang="en-US" sz="2400" dirty="0">
                    <a:solidFill>
                      <a:schemeClr val="tx1"/>
                    </a:solidFill>
                  </a:rPr>
                  <a:t> </a:t>
                </a:r>
              </a:p>
              <a:p>
                <a:endParaRPr lang="en-US" sz="2400" dirty="0">
                  <a:solidFill>
                    <a:schemeClr val="tx1"/>
                  </a:solidFill>
                </a:endParaRPr>
              </a:p>
              <a:p>
                <a:pPr marL="285750" indent="-285750">
                  <a:buFont typeface="Wingdings" panose="05000000000000000000" pitchFamily="2" charset="2"/>
                  <a:buChar char="Ø"/>
                </a:pPr>
                <a:r>
                  <a:rPr lang="en-US" sz="2400" dirty="0">
                    <a:solidFill>
                      <a:schemeClr val="tx1"/>
                    </a:solidFill>
                  </a:rPr>
                  <a:t>Real scene</a:t>
                </a:r>
              </a:p>
              <a:p>
                <a:r>
                  <a:rPr lang="en-US" sz="1800" dirty="0">
                    <a:solidFill>
                      <a:schemeClr val="tx1"/>
                    </a:solidFill>
                  </a:rPr>
                  <a:t> </a:t>
                </a:r>
              </a:p>
              <a:p>
                <a:endParaRPr lang="en-US" sz="1800" dirty="0">
                  <a:solidFill>
                    <a:schemeClr val="tx1"/>
                  </a:solidFill>
                </a:endParaRPr>
              </a:p>
              <a:p>
                <a:endParaRPr lang="en-US" sz="1800" dirty="0">
                  <a:solidFill>
                    <a:schemeClr val="tx1"/>
                  </a:solidFill>
                </a:endParaRPr>
              </a:p>
              <a:p>
                <a:pPr algn="ctr"/>
                <a:endParaRPr lang="en-US" sz="1800" dirty="0"/>
              </a:p>
            </p:txBody>
          </p:sp>
        </mc:Choice>
        <mc:Fallback>
          <p:sp>
            <p:nvSpPr>
              <p:cNvPr id="10" name="Content Placeholder 2">
                <a:extLst>
                  <a:ext uri="{FF2B5EF4-FFF2-40B4-BE49-F238E27FC236}">
                    <a16:creationId xmlns:a16="http://schemas.microsoft.com/office/drawing/2014/main" id="{F577C6FA-E603-4230-980B-6E0CEF2F2BDD}"/>
                  </a:ext>
                </a:extLst>
              </p:cNvPr>
              <p:cNvSpPr txBox="1">
                <a:spLocks noRot="1" noChangeAspect="1" noMove="1" noResize="1" noEditPoints="1" noAdjustHandles="1" noChangeArrowheads="1" noChangeShapeType="1" noTextEdit="1"/>
              </p:cNvSpPr>
              <p:nvPr/>
            </p:nvSpPr>
            <p:spPr>
              <a:xfrm>
                <a:off x="489752" y="1212813"/>
                <a:ext cx="11121054" cy="4796101"/>
              </a:xfrm>
              <a:prstGeom prst="rect">
                <a:avLst/>
              </a:prstGeom>
              <a:blipFill>
                <a:blip r:embed="rId4"/>
                <a:stretch>
                  <a:fillRect l="-438" t="-889"/>
                </a:stretch>
              </a:blipFill>
            </p:spPr>
            <p:txBody>
              <a:bodyPr/>
              <a:lstStyle/>
              <a:p>
                <a:r>
                  <a:rPr lang="en-US">
                    <a:noFill/>
                  </a:rPr>
                  <a:t> </a:t>
                </a:r>
              </a:p>
            </p:txBody>
          </p:sp>
        </mc:Fallback>
      </mc:AlternateContent>
    </p:spTree>
    <p:extLst>
      <p:ext uri="{BB962C8B-B14F-4D97-AF65-F5344CB8AC3E}">
        <p14:creationId xmlns:p14="http://schemas.microsoft.com/office/powerpoint/2010/main" val="31635694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Combined</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Discussion and Conclusions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581192" y="1970169"/>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p:txBody>
      </p:sp>
      <p:pic>
        <p:nvPicPr>
          <p:cNvPr id="6" name="Picture 5">
            <a:extLst>
              <a:ext uri="{FF2B5EF4-FFF2-40B4-BE49-F238E27FC236}">
                <a16:creationId xmlns:a16="http://schemas.microsoft.com/office/drawing/2014/main" id="{2D7BDB22-B0A8-423B-AF1B-DC644CB865E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414198" y="1309151"/>
            <a:ext cx="1435383" cy="651399"/>
          </a:xfrm>
          <a:prstGeom prst="rect">
            <a:avLst/>
          </a:prstGeom>
          <a:noFill/>
          <a:ln>
            <a:noFill/>
          </a:ln>
        </p:spPr>
      </p:pic>
      <p:pic>
        <p:nvPicPr>
          <p:cNvPr id="7" name="Picture 6">
            <a:extLst>
              <a:ext uri="{FF2B5EF4-FFF2-40B4-BE49-F238E27FC236}">
                <a16:creationId xmlns:a16="http://schemas.microsoft.com/office/drawing/2014/main" id="{4F332C4E-1D74-4340-AECC-54D08C06FC2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174944" y="1310728"/>
            <a:ext cx="1428750" cy="640204"/>
          </a:xfrm>
          <a:prstGeom prst="rect">
            <a:avLst/>
          </a:prstGeom>
          <a:noFill/>
          <a:ln>
            <a:noFill/>
          </a:ln>
        </p:spPr>
      </p:pic>
      <p:pic>
        <p:nvPicPr>
          <p:cNvPr id="8" name="Picture 7">
            <a:extLst>
              <a:ext uri="{FF2B5EF4-FFF2-40B4-BE49-F238E27FC236}">
                <a16:creationId xmlns:a16="http://schemas.microsoft.com/office/drawing/2014/main" id="{474C6697-3C22-4FD0-B657-89FC30D8D8AD}"/>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420832" y="2008161"/>
            <a:ext cx="1435384" cy="670626"/>
          </a:xfrm>
          <a:prstGeom prst="rect">
            <a:avLst/>
          </a:prstGeom>
          <a:noFill/>
          <a:ln>
            <a:noFill/>
          </a:ln>
        </p:spPr>
      </p:pic>
      <p:pic>
        <p:nvPicPr>
          <p:cNvPr id="9" name="Picture 8">
            <a:extLst>
              <a:ext uri="{FF2B5EF4-FFF2-40B4-BE49-F238E27FC236}">
                <a16:creationId xmlns:a16="http://schemas.microsoft.com/office/drawing/2014/main" id="{F8B9F97C-80FA-4AF7-A428-79651E254308}"/>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84083" y="2018355"/>
            <a:ext cx="1428750" cy="640204"/>
          </a:xfrm>
          <a:prstGeom prst="rect">
            <a:avLst/>
          </a:prstGeom>
          <a:noFill/>
          <a:ln>
            <a:noFill/>
          </a:ln>
        </p:spPr>
      </p:pic>
      <p:sp>
        <p:nvSpPr>
          <p:cNvPr id="2" name="Rectangle 1">
            <a:extLst>
              <a:ext uri="{FF2B5EF4-FFF2-40B4-BE49-F238E27FC236}">
                <a16:creationId xmlns:a16="http://schemas.microsoft.com/office/drawing/2014/main" id="{B303F518-306B-4366-AF4C-6167B5EF8874}"/>
              </a:ext>
            </a:extLst>
          </p:cNvPr>
          <p:cNvSpPr/>
          <p:nvPr/>
        </p:nvSpPr>
        <p:spPr>
          <a:xfrm>
            <a:off x="2737989" y="1858631"/>
            <a:ext cx="548548" cy="246221"/>
          </a:xfrm>
          <a:prstGeom prst="rect">
            <a:avLst/>
          </a:prstGeom>
        </p:spPr>
        <p:txBody>
          <a:bodyPr wrap="none">
            <a:spAutoFit/>
          </a:bodyPr>
          <a:lstStyle/>
          <a:p>
            <a:r>
              <a:rPr lang="en-US" sz="1000" dirty="0">
                <a:latin typeface="David" panose="020E0502060401010101" pitchFamily="34" charset="-79"/>
                <a:ea typeface="Times New Roman" panose="02020603050405020304" pitchFamily="18" charset="0"/>
                <a:cs typeface="Times New Roman" panose="02020603050405020304" pitchFamily="18" charset="0"/>
              </a:rPr>
              <a:t>Viterbi</a:t>
            </a:r>
            <a:endParaRPr lang="en-US" sz="1000" dirty="0"/>
          </a:p>
        </p:txBody>
      </p:sp>
      <p:sp>
        <p:nvSpPr>
          <p:cNvPr id="11" name="Rectangle 10">
            <a:extLst>
              <a:ext uri="{FF2B5EF4-FFF2-40B4-BE49-F238E27FC236}">
                <a16:creationId xmlns:a16="http://schemas.microsoft.com/office/drawing/2014/main" id="{D7905D4B-4D1F-4CB8-BB01-0212F4EDAFEB}"/>
              </a:ext>
            </a:extLst>
          </p:cNvPr>
          <p:cNvSpPr/>
          <p:nvPr/>
        </p:nvSpPr>
        <p:spPr>
          <a:xfrm>
            <a:off x="2525483" y="2588815"/>
            <a:ext cx="1011815" cy="246221"/>
          </a:xfrm>
          <a:prstGeom prst="rect">
            <a:avLst/>
          </a:prstGeom>
        </p:spPr>
        <p:txBody>
          <a:bodyPr wrap="none">
            <a:spAutoFit/>
          </a:bodyPr>
          <a:lstStyle/>
          <a:p>
            <a:r>
              <a:rPr lang="en-US" sz="1000" dirty="0">
                <a:latin typeface="David" panose="020E0502060401010101" pitchFamily="34" charset="-79"/>
                <a:ea typeface="Times New Roman" panose="02020603050405020304" pitchFamily="18" charset="0"/>
                <a:cs typeface="Times New Roman" panose="02020603050405020304" pitchFamily="18" charset="0"/>
              </a:rPr>
              <a:t>Dynamic SHAS</a:t>
            </a:r>
            <a:endParaRPr lang="en-US" sz="1000" dirty="0"/>
          </a:p>
        </p:txBody>
      </p:sp>
      <p:sp>
        <p:nvSpPr>
          <p:cNvPr id="12" name="מלבן 939">
            <a:extLst>
              <a:ext uri="{FF2B5EF4-FFF2-40B4-BE49-F238E27FC236}">
                <a16:creationId xmlns:a16="http://schemas.microsoft.com/office/drawing/2014/main" id="{655DD802-BCDF-41E1-AE01-20744F33A831}"/>
              </a:ext>
            </a:extLst>
          </p:cNvPr>
          <p:cNvSpPr/>
          <p:nvPr/>
        </p:nvSpPr>
        <p:spPr>
          <a:xfrm>
            <a:off x="980887" y="3153190"/>
            <a:ext cx="4611300" cy="3195127"/>
          </a:xfrm>
          <a:prstGeom prst="rect">
            <a:avLst/>
          </a:prstGeom>
          <a:solidFill>
            <a:sysClr val="window" lastClr="FFFFFF"/>
          </a:solidFill>
          <a:ln w="12700"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50000"/>
              </a:lnSpc>
              <a:spcAft>
                <a:spcPts val="0"/>
              </a:spcAft>
            </a:pPr>
            <a:r>
              <a:rPr lang="en-US" sz="1000" b="1" i="1" u="sng" dirty="0">
                <a:effectLst/>
                <a:latin typeface="Calibri" panose="020F0502020204030204" pitchFamily="34" charset="0"/>
                <a:ea typeface="Times New Roman" panose="02020603050405020304" pitchFamily="18" charset="0"/>
                <a:cs typeface="Arial" panose="020B0604020202020204" pitchFamily="34" charset="0"/>
              </a:rPr>
              <a:t>Combined tracking algorithm</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r>
              <a:rPr lang="en-US" sz="1000" i="1" dirty="0">
                <a:effectLst/>
                <a:latin typeface="Calibri" panose="020F0502020204030204" pitchFamily="34" charset="0"/>
                <a:ea typeface="Times New Roman" panose="02020603050405020304" pitchFamily="18" charset="0"/>
                <a:cs typeface="Arial" panose="020B0604020202020204" pitchFamily="34" charset="0"/>
              </a:rPr>
              <a:t>//Dynamic SHAS window size</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r>
              <a:rPr lang="en-US" sz="1000" i="1" dirty="0" err="1">
                <a:effectLst/>
                <a:latin typeface="Calibri" panose="020F0502020204030204" pitchFamily="34" charset="0"/>
                <a:ea typeface="Times New Roman" panose="02020603050405020304" pitchFamily="18" charset="0"/>
                <a:cs typeface="Arial" panose="020B0604020202020204" pitchFamily="34" charset="0"/>
              </a:rPr>
              <a:t>windowSize</a:t>
            </a:r>
            <a:r>
              <a:rPr lang="en-US" sz="1000" i="1" dirty="0">
                <a:effectLst/>
                <a:latin typeface="Calibri" panose="020F0502020204030204" pitchFamily="34" charset="0"/>
                <a:ea typeface="Times New Roman" panose="02020603050405020304" pitchFamily="18" charset="0"/>
                <a:cs typeface="Arial" panose="020B0604020202020204" pitchFamily="34" charset="0"/>
              </a:rPr>
              <a:t>                                                 </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r>
              <a:rPr lang="en-US" sz="1000" i="1" dirty="0">
                <a:effectLst/>
                <a:latin typeface="Calibri" panose="020F0502020204030204" pitchFamily="34" charset="0"/>
                <a:ea typeface="Times New Roman" panose="02020603050405020304" pitchFamily="18" charset="0"/>
                <a:cs typeface="Arial" panose="020B0604020202020204" pitchFamily="34" charset="0"/>
              </a:rPr>
              <a:t>//Viterbi back steps number  </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r>
              <a:rPr lang="en-US" sz="1000" i="1" dirty="0">
                <a:effectLst/>
                <a:latin typeface="Calibri" panose="020F0502020204030204" pitchFamily="34" charset="0"/>
                <a:ea typeface="Times New Roman" panose="02020603050405020304" pitchFamily="18" charset="0"/>
                <a:cs typeface="Arial" panose="020B0604020202020204" pitchFamily="34" charset="0"/>
              </a:rPr>
              <a:t>back step                                                      </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r>
              <a:rPr lang="en-US" sz="1000" i="1" dirty="0">
                <a:effectLst/>
                <a:latin typeface="Calibri" panose="020F0502020204030204" pitchFamily="34" charset="0"/>
                <a:ea typeface="Times New Roman" panose="02020603050405020304" pitchFamily="18" charset="0"/>
                <a:cs typeface="Arial" panose="020B0604020202020204" pitchFamily="34" charset="0"/>
              </a:rPr>
              <a:t>//The number of initial Dynamic SHAS based tracking algorithm predictions</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r>
              <a:rPr lang="en-US" sz="1000" i="1" dirty="0" err="1">
                <a:effectLst/>
                <a:latin typeface="Calibri" panose="020F0502020204030204" pitchFamily="34" charset="0"/>
                <a:ea typeface="Times New Roman" panose="02020603050405020304" pitchFamily="18" charset="0"/>
                <a:cs typeface="David" panose="020E0502060401010101" pitchFamily="34" charset="-79"/>
              </a:rPr>
              <a:t>numDynamicPredictions</a:t>
            </a:r>
            <a:r>
              <a:rPr lang="en-US" sz="1000" i="1" dirty="0">
                <a:effectLst/>
                <a:latin typeface="Calibri" panose="020F0502020204030204" pitchFamily="34" charset="0"/>
                <a:ea typeface="Times New Roman" panose="02020603050405020304" pitchFamily="18" charset="0"/>
                <a:cs typeface="David" panose="020E0502060401010101" pitchFamily="34" charset="-79"/>
              </a:rPr>
              <a:t> = 2*window size </a:t>
            </a:r>
            <a:r>
              <a:rPr lang="en-US" sz="1000" i="1" dirty="0">
                <a:effectLst/>
                <a:latin typeface="Calibri" panose="020F0502020204030204" pitchFamily="34" charset="0"/>
                <a:ea typeface="Times New Roman" panose="02020603050405020304" pitchFamily="18" charset="0"/>
                <a:cs typeface="Arial" panose="020B0604020202020204" pitchFamily="34" charset="0"/>
              </a:rPr>
              <a:t>   </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r>
              <a:rPr lang="en-US" sz="1000" i="1" dirty="0">
                <a:effectLst/>
                <a:latin typeface="Calibri" panose="020F0502020204030204" pitchFamily="34" charset="0"/>
                <a:ea typeface="Times New Roman" panose="02020603050405020304" pitchFamily="18" charset="0"/>
                <a:cs typeface="David" panose="020E0502060401010101" pitchFamily="34" charset="-79"/>
              </a:rPr>
              <a:t> </a:t>
            </a:r>
            <a:endParaRPr lang="en-US" sz="1000" dirty="0">
              <a:latin typeface="David" panose="020E0502060401010101" pitchFamily="34" charset="-79"/>
              <a:ea typeface="Times New Roman" panose="02020603050405020304" pitchFamily="18" charset="0"/>
              <a:cs typeface="David" panose="020E0502060401010101" pitchFamily="34" charset="-79"/>
            </a:endParaRPr>
          </a:p>
          <a:p>
            <a:pPr marL="228600" indent="-228600" algn="just">
              <a:lnSpc>
                <a:spcPct val="150000"/>
              </a:lnSpc>
              <a:spcAft>
                <a:spcPts val="0"/>
              </a:spcAft>
              <a:buAutoNum type="arabicPeriod"/>
            </a:pPr>
            <a:r>
              <a:rPr lang="en-US" sz="1000" i="1" dirty="0">
                <a:effectLst/>
                <a:latin typeface="Calibri" panose="020F0502020204030204" pitchFamily="34" charset="0"/>
                <a:ea typeface="Times New Roman" panose="02020603050405020304" pitchFamily="18" charset="0"/>
                <a:cs typeface="Arial" panose="020B0604020202020204" pitchFamily="34" charset="0"/>
              </a:rPr>
              <a:t>Initialize Viterbi(back step)  and Dynamic SHAS based algorithms( window size)</a:t>
            </a:r>
          </a:p>
          <a:p>
            <a:pPr marL="228600" indent="-228600" algn="just">
              <a:lnSpc>
                <a:spcPct val="150000"/>
              </a:lnSpc>
              <a:spcAft>
                <a:spcPts val="0"/>
              </a:spcAft>
              <a:buAutoNum type="arabicPeriod"/>
            </a:pPr>
            <a:r>
              <a:rPr lang="en-US" sz="1000" i="1" dirty="0">
                <a:latin typeface="Calibri" panose="020F0502020204030204" pitchFamily="34" charset="0"/>
                <a:ea typeface="Times New Roman" panose="02020603050405020304" pitchFamily="18" charset="0"/>
                <a:cs typeface="Arial" panose="020B0604020202020204" pitchFamily="34" charset="0"/>
              </a:rPr>
              <a:t> </a:t>
            </a:r>
            <a:r>
              <a:rPr lang="en-US" sz="1000" i="1" dirty="0">
                <a:effectLst/>
                <a:latin typeface="Calibri" panose="020F0502020204030204" pitchFamily="34" charset="0"/>
                <a:ea typeface="Times New Roman" panose="02020603050405020304" pitchFamily="18" charset="0"/>
                <a:cs typeface="Arial" panose="020B0604020202020204" pitchFamily="34" charset="0"/>
              </a:rPr>
              <a:t>For step 1 up to </a:t>
            </a:r>
            <a:r>
              <a:rPr lang="en-US" sz="1000" i="1" dirty="0" err="1">
                <a:effectLst/>
                <a:latin typeface="Calibri" panose="020F0502020204030204" pitchFamily="34" charset="0"/>
                <a:ea typeface="Times New Roman" panose="02020603050405020304" pitchFamily="18" charset="0"/>
                <a:cs typeface="Arial" panose="020B0604020202020204" pitchFamily="34" charset="0"/>
              </a:rPr>
              <a:t>numDynamicPredictions</a:t>
            </a:r>
            <a:r>
              <a:rPr lang="en-US" sz="1000" i="1" dirty="0">
                <a:effectLst/>
                <a:latin typeface="Calibri" panose="020F0502020204030204" pitchFamily="34" charset="0"/>
                <a:ea typeface="Times New Roman" panose="02020603050405020304" pitchFamily="18" charset="0"/>
                <a:cs typeface="Arial" panose="020B0604020202020204" pitchFamily="34" charset="0"/>
              </a:rPr>
              <a:t> </a:t>
            </a:r>
          </a:p>
          <a:p>
            <a:pPr algn="just">
              <a:lnSpc>
                <a:spcPct val="150000"/>
              </a:lnSpc>
              <a:spcAft>
                <a:spcPts val="0"/>
              </a:spcAft>
            </a:pPr>
            <a:r>
              <a:rPr lang="en-US" sz="1000" i="1" dirty="0">
                <a:latin typeface="Calibri" panose="020F0502020204030204" pitchFamily="34" charset="0"/>
                <a:ea typeface="Times New Roman" panose="02020603050405020304" pitchFamily="18" charset="0"/>
                <a:cs typeface="Arial" panose="020B0604020202020204" pitchFamily="34" charset="0"/>
              </a:rPr>
              <a:t>           2.1 </a:t>
            </a:r>
            <a:r>
              <a:rPr lang="en-US" sz="1000" i="1" dirty="0">
                <a:effectLst/>
                <a:latin typeface="Calibri" panose="020F0502020204030204" pitchFamily="34" charset="0"/>
                <a:ea typeface="Times New Roman" panose="02020603050405020304" pitchFamily="18" charset="0"/>
                <a:cs typeface="David" panose="020E0502060401010101" pitchFamily="34" charset="-79"/>
              </a:rPr>
              <a:t>If 'Lost event' declared</a:t>
            </a:r>
          </a:p>
          <a:p>
            <a:pPr algn="just">
              <a:lnSpc>
                <a:spcPct val="127000"/>
              </a:lnSpc>
              <a:spcAft>
                <a:spcPts val="20"/>
              </a:spcAft>
            </a:pPr>
            <a:r>
              <a:rPr lang="en-US" sz="1000" i="1" dirty="0">
                <a:latin typeface="Calibri" panose="020F0502020204030204" pitchFamily="34" charset="0"/>
                <a:ea typeface="Times New Roman" panose="02020603050405020304" pitchFamily="18" charset="0"/>
                <a:cs typeface="David" panose="020E0502060401010101" pitchFamily="34" charset="-79"/>
              </a:rPr>
              <a:t>                    </a:t>
            </a:r>
            <a:r>
              <a:rPr lang="en-US" sz="1000" i="1" dirty="0">
                <a:effectLst/>
                <a:latin typeface="Calibri" panose="020F0502020204030204" pitchFamily="34" charset="0"/>
                <a:ea typeface="Times New Roman" panose="02020603050405020304" pitchFamily="18" charset="0"/>
                <a:cs typeface="David" panose="020E0502060401010101" pitchFamily="34" charset="-79"/>
              </a:rPr>
              <a:t>2.1.1 Break</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marL="411480" indent="-228600" algn="just">
              <a:lnSpc>
                <a:spcPct val="127000"/>
              </a:lnSpc>
              <a:spcAft>
                <a:spcPts val="20"/>
              </a:spcAft>
            </a:pPr>
            <a:r>
              <a:rPr lang="en-US" sz="1000" i="1" dirty="0">
                <a:effectLst/>
                <a:latin typeface="Calibri" panose="020F0502020204030204" pitchFamily="34" charset="0"/>
                <a:ea typeface="Times New Roman" panose="02020603050405020304" pitchFamily="18" charset="0"/>
                <a:cs typeface="David" panose="020E0502060401010101" pitchFamily="34" charset="-79"/>
              </a:rPr>
              <a:t>   2.2 else</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marL="411480" algn="just">
              <a:lnSpc>
                <a:spcPct val="150000"/>
              </a:lnSpc>
              <a:spcAft>
                <a:spcPts val="0"/>
              </a:spcAft>
            </a:pPr>
            <a:r>
              <a:rPr lang="en-US" sz="1000" i="1" dirty="0">
                <a:effectLst/>
                <a:latin typeface="Calibri" panose="020F0502020204030204" pitchFamily="34" charset="0"/>
                <a:ea typeface="Times New Roman" panose="02020603050405020304" pitchFamily="18" charset="0"/>
                <a:cs typeface="David" panose="020E0502060401010101" pitchFamily="34" charset="-79"/>
              </a:rPr>
              <a:t>2.2.1 Predicted Position = Dynamic Shas based tracking algo. Prediction</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pPr>
            <a:r>
              <a:rPr lang="en-US" sz="1000" i="1" dirty="0">
                <a:effectLst/>
                <a:latin typeface="Calibri" panose="020F0502020204030204" pitchFamily="34" charset="0"/>
                <a:ea typeface="Times New Roman" panose="02020603050405020304" pitchFamily="18" charset="0"/>
                <a:cs typeface="David" panose="020E0502060401010101" pitchFamily="34" charset="-79"/>
              </a:rPr>
              <a:t>3.   </a:t>
            </a:r>
            <a:r>
              <a:rPr lang="en-US" sz="1000" i="1" dirty="0">
                <a:latin typeface="Calibri" panose="020F0502020204030204" pitchFamily="34" charset="0"/>
                <a:ea typeface="Times New Roman" panose="02020603050405020304" pitchFamily="18" charset="0"/>
                <a:cs typeface="David" panose="020E0502060401010101" pitchFamily="34" charset="-79"/>
              </a:rPr>
              <a:t>Predicted Position = Viterbi based tracking algo. Prediction</a:t>
            </a:r>
            <a:endParaRPr lang="en-US" sz="1000" i="1" dirty="0">
              <a:latin typeface="Calibri" panose="020F0502020204030204" pitchFamily="34" charset="0"/>
              <a:ea typeface="Times New Roman" panose="02020603050405020304" pitchFamily="18" charset="0"/>
              <a:cs typeface="Arial" panose="020B0604020202020204" pitchFamily="34" charset="0"/>
            </a:endParaRPr>
          </a:p>
          <a:p>
            <a:pPr algn="just">
              <a:lnSpc>
                <a:spcPct val="150000"/>
              </a:lnSpc>
              <a:spcAft>
                <a:spcPts val="0"/>
              </a:spcAft>
            </a:pP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r>
              <a:rPr lang="en-US" sz="800" i="1" dirty="0">
                <a:effectLst/>
                <a:latin typeface="Calibri" panose="020F0502020204030204" pitchFamily="34" charset="0"/>
                <a:ea typeface="Times New Roman" panose="02020603050405020304" pitchFamily="18" charset="0"/>
                <a:cs typeface="David" panose="020E0502060401010101" pitchFamily="34" charset="-79"/>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pic>
        <p:nvPicPr>
          <p:cNvPr id="13" name="Picture 12">
            <a:extLst>
              <a:ext uri="{FF2B5EF4-FFF2-40B4-BE49-F238E27FC236}">
                <a16:creationId xmlns:a16="http://schemas.microsoft.com/office/drawing/2014/main" id="{2486AD5F-F245-4C7C-A70D-EFB9A84FAEDB}"/>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6814887" y="1287901"/>
            <a:ext cx="2825750" cy="1862851"/>
          </a:xfrm>
          <a:prstGeom prst="rect">
            <a:avLst/>
          </a:prstGeom>
          <a:noFill/>
          <a:ln>
            <a:noFill/>
          </a:ln>
        </p:spPr>
      </p:pic>
      <p:pic>
        <p:nvPicPr>
          <p:cNvPr id="14" name="Picture 13">
            <a:extLst>
              <a:ext uri="{FF2B5EF4-FFF2-40B4-BE49-F238E27FC236}">
                <a16:creationId xmlns:a16="http://schemas.microsoft.com/office/drawing/2014/main" id="{4FD6F63E-BA92-4014-A711-715D0190C810}"/>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9501151" y="1291580"/>
            <a:ext cx="2109655" cy="1825459"/>
          </a:xfrm>
          <a:prstGeom prst="rect">
            <a:avLst/>
          </a:prstGeom>
          <a:noFill/>
          <a:ln>
            <a:noFill/>
          </a:ln>
        </p:spPr>
      </p:pic>
      <p:pic>
        <p:nvPicPr>
          <p:cNvPr id="15" name="Picture 14">
            <a:extLst>
              <a:ext uri="{FF2B5EF4-FFF2-40B4-BE49-F238E27FC236}">
                <a16:creationId xmlns:a16="http://schemas.microsoft.com/office/drawing/2014/main" id="{C764CA5F-3B7B-4D97-880C-B537B2EBC8BB}"/>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8585809" y="3437319"/>
            <a:ext cx="2109655" cy="1825460"/>
          </a:xfrm>
          <a:prstGeom prst="rect">
            <a:avLst/>
          </a:prstGeom>
          <a:noFill/>
          <a:ln>
            <a:noFill/>
          </a:ln>
        </p:spPr>
      </p:pic>
      <p:sp>
        <p:nvSpPr>
          <p:cNvPr id="3" name="Rectangle 2">
            <a:extLst>
              <a:ext uri="{FF2B5EF4-FFF2-40B4-BE49-F238E27FC236}">
                <a16:creationId xmlns:a16="http://schemas.microsoft.com/office/drawing/2014/main" id="{C96AD6F0-4152-4535-8324-86177AC97301}"/>
              </a:ext>
            </a:extLst>
          </p:cNvPr>
          <p:cNvSpPr/>
          <p:nvPr/>
        </p:nvSpPr>
        <p:spPr>
          <a:xfrm>
            <a:off x="8743595" y="5513993"/>
            <a:ext cx="1794081" cy="276999"/>
          </a:xfrm>
          <a:prstGeom prst="rect">
            <a:avLst/>
          </a:prstGeom>
        </p:spPr>
        <p:txBody>
          <a:bodyPr wrap="none">
            <a:spAutoFit/>
          </a:bodyPr>
          <a:lstStyle/>
          <a:p>
            <a:r>
              <a:rPr lang="en-US" sz="1200" dirty="0">
                <a:latin typeface="David" panose="020E0502060401010101" pitchFamily="34" charset="-79"/>
                <a:ea typeface="Times New Roman" panose="02020603050405020304" pitchFamily="18" charset="0"/>
                <a:cs typeface="Times New Roman" panose="02020603050405020304" pitchFamily="18" charset="0"/>
              </a:rPr>
              <a:t>Straight with model Noise</a:t>
            </a:r>
            <a:endParaRPr lang="en-US" sz="1200" dirty="0"/>
          </a:p>
        </p:txBody>
      </p:sp>
      <p:sp>
        <p:nvSpPr>
          <p:cNvPr id="16" name="Arrow: Curved Left 15">
            <a:hlinkClick r:id="rId10" action="ppaction://hlinksldjump"/>
            <a:extLst>
              <a:ext uri="{FF2B5EF4-FFF2-40B4-BE49-F238E27FC236}">
                <a16:creationId xmlns:a16="http://schemas.microsoft.com/office/drawing/2014/main" id="{8D0195CE-DDE8-4660-A550-B235F0361956}"/>
              </a:ext>
            </a:extLst>
          </p:cNvPr>
          <p:cNvSpPr/>
          <p:nvPr/>
        </p:nvSpPr>
        <p:spPr>
          <a:xfrm>
            <a:off x="11875769" y="6522995"/>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245819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Real Scene - </a:t>
            </a:r>
            <a:r>
              <a:rPr lang="en-US" sz="3200" dirty="0">
                <a:solidFill>
                  <a:schemeClr val="tx1"/>
                </a:solidFill>
                <a:latin typeface="David" panose="020E0502060401010101" pitchFamily="34" charset="-79"/>
                <a:ea typeface="Times New Roman" panose="02020603050405020304" pitchFamily="18" charset="0"/>
                <a:cs typeface="Times New Roman" panose="02020603050405020304" pitchFamily="18" charset="0"/>
              </a:rPr>
              <a:t>A Synthetic target in real clouds scene</a:t>
            </a:r>
            <a:endParaRPr lang="en-US" sz="3200" dirty="0">
              <a:solidFill>
                <a:schemeClr val="tx1"/>
              </a:solidFill>
            </a:endParaRPr>
          </a:p>
          <a:p>
            <a:pPr algn="ct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Discussion and Conclusions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p:txBody>
      </p:sp>
      <p:sp>
        <p:nvSpPr>
          <p:cNvPr id="3" name="Rectangle 2">
            <a:extLst>
              <a:ext uri="{FF2B5EF4-FFF2-40B4-BE49-F238E27FC236}">
                <a16:creationId xmlns:a16="http://schemas.microsoft.com/office/drawing/2014/main" id="{8A117A82-17B7-4E1B-86B3-BFECE534E128}"/>
              </a:ext>
            </a:extLst>
          </p:cNvPr>
          <p:cNvSpPr/>
          <p:nvPr/>
        </p:nvSpPr>
        <p:spPr>
          <a:xfrm>
            <a:off x="131179" y="2016336"/>
            <a:ext cx="4047281" cy="646331"/>
          </a:xfrm>
          <a:prstGeom prst="rect">
            <a:avLst/>
          </a:prstGeom>
        </p:spPr>
        <p:txBody>
          <a:bodyPr wrap="square">
            <a:spAutoFit/>
          </a:bodyPr>
          <a:lstStyle/>
          <a:p>
            <a:pPr algn="ctr"/>
            <a:r>
              <a:rPr lang="en-US" dirty="0">
                <a:latin typeface="David" panose="020E0502060401010101" pitchFamily="34" charset="-79"/>
                <a:ea typeface="Times New Roman" panose="02020603050405020304" pitchFamily="18" charset="0"/>
                <a:cs typeface="Times New Roman" panose="02020603050405020304" pitchFamily="18" charset="0"/>
              </a:rPr>
              <a:t>Embed the target in the scene according to the Signal-to-Clutter Ratio (SCR)</a:t>
            </a:r>
            <a:endParaRPr lang="en-US"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8685657A-1E24-412F-B90F-6740EB6A4083}"/>
                  </a:ext>
                </a:extLst>
              </p:cNvPr>
              <p:cNvSpPr/>
              <p:nvPr/>
            </p:nvSpPr>
            <p:spPr>
              <a:xfrm>
                <a:off x="-91441" y="2662667"/>
                <a:ext cx="6096000" cy="2120196"/>
              </a:xfrm>
              <a:prstGeom prst="rect">
                <a:avLst/>
              </a:prstGeom>
            </p:spPr>
            <p:txBody>
              <a:bodyPr>
                <a:spAutoFit/>
              </a:bodyPr>
              <a:lstStyle/>
              <a:p>
                <a:pPr marL="457200" indent="457200">
                  <a:lnSpc>
                    <a:spcPct val="150000"/>
                  </a:lnSpc>
                  <a:spcAft>
                    <a:spcPts val="1000"/>
                  </a:spcAft>
                </a:pP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𝑆𝐶𝑅</m:t>
                    </m:r>
                    <m:r>
                      <a:rPr lang="en-US" i="1">
                        <a:latin typeface="Cambria Math" panose="02040503050406030204" pitchFamily="18" charset="0"/>
                        <a:ea typeface="Times New Roman" panose="02020603050405020304" pitchFamily="18" charset="0"/>
                        <a:cs typeface="David" panose="020E0502060401010101" pitchFamily="34" charset="-79"/>
                      </a:rPr>
                      <m:t>=</m:t>
                    </m:r>
                    <m:f>
                      <m:fPr>
                        <m:ctrlPr>
                          <a:rPr lang="en-US" i="1">
                            <a:latin typeface="Cambria Math" panose="02040503050406030204" pitchFamily="18" charset="0"/>
                            <a:ea typeface="Times New Roman" panose="02020603050405020304" pitchFamily="18" charset="0"/>
                            <a:cs typeface="David" panose="020E0502060401010101" pitchFamily="34" charset="-79"/>
                          </a:rPr>
                        </m:ctrlPr>
                      </m:fPr>
                      <m:num>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𝑡</m:t>
                            </m:r>
                          </m:e>
                          <m:sub>
                            <m:r>
                              <a:rPr lang="en-US" i="1">
                                <a:latin typeface="Cambria Math" panose="02040503050406030204" pitchFamily="18" charset="0"/>
                                <a:ea typeface="Times New Roman" panose="02020603050405020304" pitchFamily="18" charset="0"/>
                                <a:cs typeface="David" panose="020E0502060401010101" pitchFamily="34" charset="-79"/>
                              </a:rPr>
                              <m:t>𝑐</m:t>
                            </m:r>
                          </m:sub>
                        </m:sSub>
                      </m:num>
                      <m:den>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𝜇</m:t>
                            </m:r>
                          </m:e>
                          <m:sub>
                            <m:r>
                              <a:rPr lang="en-US" i="1">
                                <a:latin typeface="Cambria Math" panose="02040503050406030204" pitchFamily="18" charset="0"/>
                                <a:ea typeface="Times New Roman" panose="02020603050405020304" pitchFamily="18" charset="0"/>
                                <a:cs typeface="David" panose="020E0502060401010101" pitchFamily="34" charset="-79"/>
                              </a:rPr>
                              <m:t>𝐶</m:t>
                            </m:r>
                          </m:sub>
                        </m:sSub>
                        <m:r>
                          <a:rPr lang="en-US" i="1">
                            <a:latin typeface="Cambria Math" panose="02040503050406030204" pitchFamily="18" charset="0"/>
                            <a:ea typeface="Times New Roman" panose="02020603050405020304" pitchFamily="18" charset="0"/>
                            <a:cs typeface="David" panose="020E0502060401010101" pitchFamily="34" charset="-79"/>
                          </a:rPr>
                          <m:t>+</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𝜎</m:t>
                            </m:r>
                          </m:e>
                          <m:sub>
                            <m:r>
                              <a:rPr lang="en-US" i="1">
                                <a:latin typeface="Cambria Math" panose="02040503050406030204" pitchFamily="18" charset="0"/>
                                <a:ea typeface="Times New Roman" panose="02020603050405020304" pitchFamily="18" charset="0"/>
                                <a:cs typeface="David" panose="020E0502060401010101" pitchFamily="34" charset="-79"/>
                              </a:rPr>
                              <m:t>𝐶</m:t>
                            </m:r>
                          </m:sub>
                        </m:sSub>
                      </m:den>
                    </m:f>
                  </m:oMath>
                </a14:m>
                <a:r>
                  <a:rPr lang="en-US" dirty="0">
                    <a:latin typeface="David" panose="020E0502060401010101" pitchFamily="34" charset="-79"/>
                    <a:ea typeface="Times New Roman" panose="02020603050405020304" pitchFamily="18" charset="0"/>
                    <a:cs typeface="David" panose="020E0502060401010101" pitchFamily="34" charset="-79"/>
                  </a:rPr>
                  <a:t>		                       	                                   </a:t>
                </a:r>
                <a:endParaRPr lang="en-US" sz="1100" dirty="0">
                  <a:effectLst/>
                  <a:latin typeface="David" panose="020E0502060401010101" pitchFamily="34" charset="-79"/>
                  <a:ea typeface="Times New Roman" panose="02020603050405020304" pitchFamily="18" charset="0"/>
                  <a:cs typeface="David" panose="020E0502060401010101" pitchFamily="34" charset="-79"/>
                </a:endParaRPr>
              </a:p>
              <a:p>
                <a:pPr indent="457200" algn="just">
                  <a:lnSpc>
                    <a:spcPct val="150000"/>
                  </a:lnSpc>
                  <a:spcAft>
                    <a:spcPts val="0"/>
                  </a:spcAft>
                </a:pPr>
                <a14:m>
                  <m:oMath xmlns:m="http://schemas.openxmlformats.org/officeDocument/2006/math">
                    <m:sSub>
                      <m:sSubPr>
                        <m:ctrlPr>
                          <a:rPr lang="en-US" sz="1400" i="1">
                            <a:latin typeface="Cambria Math" panose="02040503050406030204" pitchFamily="18" charset="0"/>
                            <a:ea typeface="Times New Roman" panose="02020603050405020304" pitchFamily="18" charset="0"/>
                            <a:cs typeface="David" panose="020E0502060401010101" pitchFamily="34" charset="-79"/>
                          </a:rPr>
                        </m:ctrlPr>
                      </m:sSubPr>
                      <m:e>
                        <m:r>
                          <a:rPr lang="en-US" sz="1400" i="1">
                            <a:latin typeface="Cambria Math" panose="02040503050406030204" pitchFamily="18" charset="0"/>
                            <a:ea typeface="Times New Roman" panose="02020603050405020304" pitchFamily="18" charset="0"/>
                            <a:cs typeface="David" panose="020E0502060401010101" pitchFamily="34" charset="-79"/>
                          </a:rPr>
                          <m:t>𝜇</m:t>
                        </m:r>
                      </m:e>
                      <m:sub>
                        <m:r>
                          <a:rPr lang="en-US" sz="1400" i="1">
                            <a:latin typeface="Cambria Math" panose="02040503050406030204" pitchFamily="18" charset="0"/>
                            <a:ea typeface="Times New Roman" panose="02020603050405020304" pitchFamily="18" charset="0"/>
                            <a:cs typeface="David" panose="020E0502060401010101" pitchFamily="34" charset="-79"/>
                          </a:rPr>
                          <m:t>𝐶</m:t>
                        </m:r>
                      </m:sub>
                    </m:sSub>
                  </m:oMath>
                </a14:m>
                <a:r>
                  <a:rPr lang="en-US" sz="1400" dirty="0">
                    <a:latin typeface="David" panose="020E0502060401010101" pitchFamily="34" charset="-79"/>
                    <a:ea typeface="Times New Roman" panose="02020603050405020304" pitchFamily="18" charset="0"/>
                    <a:cs typeface="David" panose="020E0502060401010101" pitchFamily="34" charset="-79"/>
                  </a:rPr>
                  <a:t> - The mean of the target local region clutter.</a:t>
                </a:r>
              </a:p>
              <a:p>
                <a:pPr indent="457200" algn="just">
                  <a:lnSpc>
                    <a:spcPct val="150000"/>
                  </a:lnSpc>
                  <a:spcAft>
                    <a:spcPts val="0"/>
                  </a:spcAft>
                </a:pPr>
                <a14:m>
                  <m:oMath xmlns:m="http://schemas.openxmlformats.org/officeDocument/2006/math">
                    <m:sSub>
                      <m:sSubPr>
                        <m:ctrlPr>
                          <a:rPr lang="en-US" sz="1400" i="1">
                            <a:latin typeface="Cambria Math" panose="02040503050406030204" pitchFamily="18" charset="0"/>
                            <a:ea typeface="Times New Roman" panose="02020603050405020304" pitchFamily="18" charset="0"/>
                            <a:cs typeface="David" panose="020E0502060401010101" pitchFamily="34" charset="-79"/>
                          </a:rPr>
                        </m:ctrlPr>
                      </m:sSubPr>
                      <m:e>
                        <m:r>
                          <a:rPr lang="en-US" sz="1400" i="1">
                            <a:latin typeface="Cambria Math" panose="02040503050406030204" pitchFamily="18" charset="0"/>
                            <a:ea typeface="Times New Roman" panose="02020603050405020304" pitchFamily="18" charset="0"/>
                            <a:cs typeface="David" panose="020E0502060401010101" pitchFamily="34" charset="-79"/>
                          </a:rPr>
                          <m:t>𝜎</m:t>
                        </m:r>
                      </m:e>
                      <m:sub>
                        <m:r>
                          <a:rPr lang="en-US" sz="1400" i="1">
                            <a:latin typeface="Cambria Math" panose="02040503050406030204" pitchFamily="18" charset="0"/>
                            <a:ea typeface="Times New Roman" panose="02020603050405020304" pitchFamily="18" charset="0"/>
                            <a:cs typeface="David" panose="020E0502060401010101" pitchFamily="34" charset="-79"/>
                          </a:rPr>
                          <m:t>𝐶</m:t>
                        </m:r>
                      </m:sub>
                    </m:sSub>
                  </m:oMath>
                </a14:m>
                <a:r>
                  <a:rPr lang="en-US" sz="1400" dirty="0">
                    <a:latin typeface="David" panose="020E0502060401010101" pitchFamily="34" charset="-79"/>
                    <a:ea typeface="Times New Roman" panose="02020603050405020304" pitchFamily="18" charset="0"/>
                    <a:cs typeface="David" panose="020E0502060401010101" pitchFamily="34" charset="-79"/>
                  </a:rPr>
                  <a:t> – The STD of the target local region clutter.</a:t>
                </a:r>
              </a:p>
              <a:p>
                <a:pPr indent="457200" algn="just">
                  <a:lnSpc>
                    <a:spcPct val="150000"/>
                  </a:lnSpc>
                  <a:spcAft>
                    <a:spcPts val="0"/>
                  </a:spcAft>
                </a:pPr>
                <a14:m>
                  <m:oMath xmlns:m="http://schemas.openxmlformats.org/officeDocument/2006/math">
                    <m:sSub>
                      <m:sSubPr>
                        <m:ctrlPr>
                          <a:rPr lang="en-US" sz="1400" i="1">
                            <a:latin typeface="Cambria Math" panose="02040503050406030204" pitchFamily="18" charset="0"/>
                            <a:ea typeface="Times New Roman" panose="02020603050405020304" pitchFamily="18" charset="0"/>
                            <a:cs typeface="David" panose="020E0502060401010101" pitchFamily="34" charset="-79"/>
                          </a:rPr>
                        </m:ctrlPr>
                      </m:sSubPr>
                      <m:e>
                        <m:r>
                          <a:rPr lang="en-US" sz="1400" i="1">
                            <a:latin typeface="Cambria Math" panose="02040503050406030204" pitchFamily="18" charset="0"/>
                            <a:ea typeface="Times New Roman" panose="02020603050405020304" pitchFamily="18" charset="0"/>
                            <a:cs typeface="David" panose="020E0502060401010101" pitchFamily="34" charset="-79"/>
                          </a:rPr>
                          <m:t>𝑝</m:t>
                        </m:r>
                      </m:e>
                      <m:sub>
                        <m:r>
                          <a:rPr lang="en-US" sz="1400" i="1">
                            <a:latin typeface="Cambria Math" panose="02040503050406030204" pitchFamily="18" charset="0"/>
                            <a:ea typeface="Times New Roman" panose="02020603050405020304" pitchFamily="18" charset="0"/>
                            <a:cs typeface="David" panose="020E0502060401010101" pitchFamily="34" charset="-79"/>
                          </a:rPr>
                          <m:t>𝑡</m:t>
                        </m:r>
                      </m:sub>
                    </m:sSub>
                  </m:oMath>
                </a14:m>
                <a:r>
                  <a:rPr lang="en-US" sz="1400" i="1" dirty="0">
                    <a:latin typeface="Cambria Math" panose="02040503050406030204" pitchFamily="18" charset="0"/>
                    <a:ea typeface="Times New Roman" panose="02020603050405020304" pitchFamily="18" charset="0"/>
                    <a:cs typeface="David" panose="020E0502060401010101" pitchFamily="34" charset="-79"/>
                  </a:rPr>
                  <a:t> – </a:t>
                </a:r>
                <a:r>
                  <a:rPr lang="en-US" sz="1400" dirty="0">
                    <a:latin typeface="Cambria Math" panose="02040503050406030204" pitchFamily="18" charset="0"/>
                    <a:ea typeface="Times New Roman" panose="02020603050405020304" pitchFamily="18" charset="0"/>
                    <a:cs typeface="David" panose="020E0502060401010101" pitchFamily="34" charset="-79"/>
                  </a:rPr>
                  <a:t>The target peak. </a:t>
                </a:r>
                <a:endParaRPr lang="en-US" sz="1400" dirty="0">
                  <a:latin typeface="David" panose="020E0502060401010101" pitchFamily="34" charset="-79"/>
                  <a:ea typeface="Times New Roman" panose="02020603050405020304" pitchFamily="18" charset="0"/>
                  <a:cs typeface="David" panose="020E0502060401010101" pitchFamily="34" charset="-79"/>
                </a:endParaRPr>
              </a:p>
              <a:p>
                <a:pPr indent="457200" algn="just">
                  <a:lnSpc>
                    <a:spcPct val="150000"/>
                  </a:lnSpc>
                  <a:spcAft>
                    <a:spcPts val="0"/>
                  </a:spcAft>
                </a:pPr>
                <a14:m>
                  <m:oMath xmlns:m="http://schemas.openxmlformats.org/officeDocument/2006/math">
                    <m:sSub>
                      <m:sSubPr>
                        <m:ctrlPr>
                          <a:rPr lang="en-US" sz="1400" i="1">
                            <a:latin typeface="Cambria Math" panose="02040503050406030204" pitchFamily="18" charset="0"/>
                            <a:ea typeface="Times New Roman" panose="02020603050405020304" pitchFamily="18" charset="0"/>
                            <a:cs typeface="David" panose="020E0502060401010101" pitchFamily="34" charset="-79"/>
                          </a:rPr>
                        </m:ctrlPr>
                      </m:sSubPr>
                      <m:e>
                        <m:r>
                          <a:rPr lang="en-US" sz="1400" i="1">
                            <a:latin typeface="Cambria Math" panose="02040503050406030204" pitchFamily="18" charset="0"/>
                            <a:ea typeface="Times New Roman" panose="02020603050405020304" pitchFamily="18" charset="0"/>
                            <a:cs typeface="David" panose="020E0502060401010101" pitchFamily="34" charset="-79"/>
                          </a:rPr>
                          <m:t>𝑡</m:t>
                        </m:r>
                      </m:e>
                      <m:sub>
                        <m:r>
                          <a:rPr lang="en-US" sz="1400" i="1">
                            <a:latin typeface="Cambria Math" panose="02040503050406030204" pitchFamily="18" charset="0"/>
                            <a:ea typeface="Times New Roman" panose="02020603050405020304" pitchFamily="18" charset="0"/>
                            <a:cs typeface="David" panose="020E0502060401010101" pitchFamily="34" charset="-79"/>
                          </a:rPr>
                          <m:t>𝑐</m:t>
                        </m:r>
                      </m:sub>
                    </m:sSub>
                  </m:oMath>
                </a14:m>
                <a:r>
                  <a:rPr lang="en-US" sz="1400" dirty="0">
                    <a:latin typeface="Cambria Math" panose="02040503050406030204" pitchFamily="18" charset="0"/>
                    <a:ea typeface="Times New Roman" panose="02020603050405020304" pitchFamily="18" charset="0"/>
                    <a:cs typeface="David" panose="020E0502060401010101" pitchFamily="34" charset="-79"/>
                  </a:rPr>
                  <a:t> – The Target contrast </a:t>
                </a:r>
                <a14:m>
                  <m:oMath xmlns:m="http://schemas.openxmlformats.org/officeDocument/2006/math">
                    <m:sSub>
                      <m:sSubPr>
                        <m:ctrlPr>
                          <a:rPr lang="en-US" sz="1400" i="1">
                            <a:latin typeface="Cambria Math" panose="02040503050406030204" pitchFamily="18" charset="0"/>
                            <a:ea typeface="Times New Roman" panose="02020603050405020304" pitchFamily="18" charset="0"/>
                            <a:cs typeface="David" panose="020E0502060401010101" pitchFamily="34" charset="-79"/>
                          </a:rPr>
                        </m:ctrlPr>
                      </m:sSubPr>
                      <m:e>
                        <m:r>
                          <a:rPr lang="en-US" sz="1400" i="1">
                            <a:latin typeface="Cambria Math" panose="02040503050406030204" pitchFamily="18" charset="0"/>
                            <a:ea typeface="Times New Roman" panose="02020603050405020304" pitchFamily="18" charset="0"/>
                            <a:cs typeface="David" panose="020E0502060401010101" pitchFamily="34" charset="-79"/>
                          </a:rPr>
                          <m:t>𝑝</m:t>
                        </m:r>
                      </m:e>
                      <m:sub>
                        <m:r>
                          <a:rPr lang="en-US" sz="1400" i="1">
                            <a:latin typeface="Cambria Math" panose="02040503050406030204" pitchFamily="18" charset="0"/>
                            <a:ea typeface="Times New Roman" panose="02020603050405020304" pitchFamily="18" charset="0"/>
                            <a:cs typeface="David" panose="020E0502060401010101" pitchFamily="34" charset="-79"/>
                          </a:rPr>
                          <m:t>𝑡</m:t>
                        </m:r>
                      </m:sub>
                    </m:sSub>
                    <m:r>
                      <a:rPr lang="en-US" sz="1400" i="1">
                        <a:latin typeface="Cambria Math" panose="02040503050406030204" pitchFamily="18" charset="0"/>
                        <a:ea typeface="Times New Roman" panose="02020603050405020304" pitchFamily="18" charset="0"/>
                        <a:cs typeface="David" panose="020E0502060401010101" pitchFamily="34" charset="-79"/>
                      </a:rPr>
                      <m:t> − </m:t>
                    </m:r>
                    <m:sSub>
                      <m:sSubPr>
                        <m:ctrlPr>
                          <a:rPr lang="en-US" sz="1400" i="1">
                            <a:latin typeface="Cambria Math" panose="02040503050406030204" pitchFamily="18" charset="0"/>
                            <a:ea typeface="Times New Roman" panose="02020603050405020304" pitchFamily="18" charset="0"/>
                            <a:cs typeface="David" panose="020E0502060401010101" pitchFamily="34" charset="-79"/>
                          </a:rPr>
                        </m:ctrlPr>
                      </m:sSubPr>
                      <m:e>
                        <m:r>
                          <a:rPr lang="en-US" sz="1400" i="1">
                            <a:latin typeface="Cambria Math" panose="02040503050406030204" pitchFamily="18" charset="0"/>
                            <a:ea typeface="Times New Roman" panose="02020603050405020304" pitchFamily="18" charset="0"/>
                            <a:cs typeface="David" panose="020E0502060401010101" pitchFamily="34" charset="-79"/>
                          </a:rPr>
                          <m:t>𝜇</m:t>
                        </m:r>
                      </m:e>
                      <m:sub>
                        <m:r>
                          <a:rPr lang="en-US" sz="1400" i="1">
                            <a:latin typeface="Cambria Math" panose="02040503050406030204" pitchFamily="18" charset="0"/>
                            <a:ea typeface="Times New Roman" panose="02020603050405020304" pitchFamily="18" charset="0"/>
                            <a:cs typeface="David" panose="020E0502060401010101" pitchFamily="34" charset="-79"/>
                          </a:rPr>
                          <m:t>𝐶</m:t>
                        </m:r>
                      </m:sub>
                    </m:sSub>
                  </m:oMath>
                </a14:m>
                <a:r>
                  <a:rPr lang="en-US" sz="1400" dirty="0">
                    <a:latin typeface="Cambria Math" panose="02040503050406030204" pitchFamily="18" charset="0"/>
                    <a:ea typeface="Times New Roman" panose="02020603050405020304" pitchFamily="18" charset="0"/>
                    <a:cs typeface="David" panose="020E0502060401010101" pitchFamily="34" charset="-79"/>
                  </a:rPr>
                  <a:t>.</a:t>
                </a:r>
                <a:endParaRPr lang="en-US" sz="1400" dirty="0">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6" name="Rectangle 5">
                <a:extLst>
                  <a:ext uri="{FF2B5EF4-FFF2-40B4-BE49-F238E27FC236}">
                    <a16:creationId xmlns:a16="http://schemas.microsoft.com/office/drawing/2014/main" id="{8685657A-1E24-412F-B90F-6740EB6A4083}"/>
                  </a:ext>
                </a:extLst>
              </p:cNvPr>
              <p:cNvSpPr>
                <a:spLocks noRot="1" noChangeAspect="1" noMove="1" noResize="1" noEditPoints="1" noAdjustHandles="1" noChangeArrowheads="1" noChangeShapeType="1" noTextEdit="1"/>
              </p:cNvSpPr>
              <p:nvPr/>
            </p:nvSpPr>
            <p:spPr>
              <a:xfrm>
                <a:off x="-91441" y="2662667"/>
                <a:ext cx="6096000" cy="2120196"/>
              </a:xfrm>
              <a:prstGeom prst="rect">
                <a:avLst/>
              </a:prstGeom>
              <a:blipFill>
                <a:blip r:embed="rId7"/>
                <a:stretch>
                  <a:fillRect b="-1149"/>
                </a:stretch>
              </a:blipFill>
            </p:spPr>
            <p:txBody>
              <a:bodyPr/>
              <a:lstStyle/>
              <a:p>
                <a:r>
                  <a:rPr lang="en-US">
                    <a:noFill/>
                  </a:rPr>
                  <a:t> </a:t>
                </a:r>
              </a:p>
            </p:txBody>
          </p:sp>
        </mc:Fallback>
      </mc:AlternateContent>
      <p:pic>
        <p:nvPicPr>
          <p:cNvPr id="7" name="STwWN066yM033z_3Wscene1">
            <a:hlinkClick r:id="" action="ppaction://media"/>
            <a:extLst>
              <a:ext uri="{FF2B5EF4-FFF2-40B4-BE49-F238E27FC236}">
                <a16:creationId xmlns:a16="http://schemas.microsoft.com/office/drawing/2014/main" id="{1DD791B5-1B37-4CB9-8F2A-28CD1C5FD9BA}"/>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5862708" y="1554963"/>
            <a:ext cx="4574985" cy="2245268"/>
          </a:xfrm>
          <a:prstGeom prst="rect">
            <a:avLst/>
          </a:prstGeom>
        </p:spPr>
      </p:pic>
      <p:pic>
        <p:nvPicPr>
          <p:cNvPr id="8" name="STwWNM090y080z_3Wscene2">
            <a:hlinkClick r:id="" action="ppaction://media"/>
            <a:extLst>
              <a:ext uri="{FF2B5EF4-FFF2-40B4-BE49-F238E27FC236}">
                <a16:creationId xmlns:a16="http://schemas.microsoft.com/office/drawing/2014/main" id="{3655C551-A9DA-491F-B468-FE3CDAE2B89F}"/>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5758984" y="3800231"/>
            <a:ext cx="4924284" cy="2416694"/>
          </a:xfrm>
          <a:prstGeom prst="rect">
            <a:avLst/>
          </a:prstGeom>
        </p:spPr>
      </p:pic>
    </p:spTree>
    <p:extLst>
      <p:ext uri="{BB962C8B-B14F-4D97-AF65-F5344CB8AC3E}">
        <p14:creationId xmlns:p14="http://schemas.microsoft.com/office/powerpoint/2010/main" val="2487512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0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6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vol="80000">
                <p:cTn id="17" fill="hold" display="0">
                  <p:stCondLst>
                    <p:cond delay="indefinite"/>
                  </p:stCondLst>
                </p:cTn>
                <p:tgtEl>
                  <p:spTgt spid="8"/>
                </p:tgtEl>
              </p:cMediaNode>
            </p:video>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Real Scene - </a:t>
            </a:r>
            <a:r>
              <a:rPr lang="en-US" sz="3200" dirty="0">
                <a:solidFill>
                  <a:schemeClr val="tx1"/>
                </a:solidFill>
                <a:latin typeface="David" panose="020E0502060401010101" pitchFamily="34" charset="-79"/>
                <a:cs typeface="Times New Roman" panose="02020603050405020304" pitchFamily="18" charset="0"/>
              </a:rPr>
              <a:t>A real target in a real clouds scene </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Conclusions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p:txBody>
      </p:sp>
      <p:pic>
        <p:nvPicPr>
          <p:cNvPr id="2" name="DshasTBDPlaneVideoWin8">
            <a:hlinkClick r:id="" action="ppaction://media"/>
            <a:extLst>
              <a:ext uri="{FF2B5EF4-FFF2-40B4-BE49-F238E27FC236}">
                <a16:creationId xmlns:a16="http://schemas.microsoft.com/office/drawing/2014/main" id="{EA3895D6-3907-45E6-9BC2-5F1478D549E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83091" y="1610308"/>
            <a:ext cx="10836275" cy="5813425"/>
          </a:xfrm>
          <a:prstGeom prst="rect">
            <a:avLst/>
          </a:prstGeom>
        </p:spPr>
      </p:pic>
    </p:spTree>
    <p:extLst>
      <p:ext uri="{BB962C8B-B14F-4D97-AF65-F5344CB8AC3E}">
        <p14:creationId xmlns:p14="http://schemas.microsoft.com/office/powerpoint/2010/main" val="2773594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5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Discussion and Conclusions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212813"/>
            <a:ext cx="11121054" cy="4796101"/>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en-US" sz="1800" dirty="0">
              <a:solidFill>
                <a:schemeClr val="tx1"/>
              </a:solidFill>
            </a:endParaRPr>
          </a:p>
          <a:p>
            <a:endParaRPr lang="en-US" sz="1800" dirty="0">
              <a:solidFill>
                <a:schemeClr val="tx1"/>
              </a:solidFill>
            </a:endParaRPr>
          </a:p>
          <a:p>
            <a:pPr algn="ctr"/>
            <a:endParaRPr lang="en-US" sz="1800" dirty="0"/>
          </a:p>
        </p:txBody>
      </p:sp>
      <p:sp>
        <p:nvSpPr>
          <p:cNvPr id="6" name="Rectangle 5">
            <a:extLst>
              <a:ext uri="{FF2B5EF4-FFF2-40B4-BE49-F238E27FC236}">
                <a16:creationId xmlns:a16="http://schemas.microsoft.com/office/drawing/2014/main" id="{ED8424E2-5D2B-4D4E-90BD-4EF5CBC64E73}"/>
              </a:ext>
            </a:extLst>
          </p:cNvPr>
          <p:cNvSpPr/>
          <p:nvPr/>
        </p:nvSpPr>
        <p:spPr>
          <a:xfrm>
            <a:off x="844951" y="1246380"/>
            <a:ext cx="9259747" cy="2677656"/>
          </a:xfrm>
          <a:prstGeom prst="rect">
            <a:avLst/>
          </a:prstGeom>
        </p:spPr>
        <p:txBody>
          <a:bodyPr wrap="square">
            <a:spAutoFit/>
          </a:bodyPr>
          <a:lstStyle/>
          <a:p>
            <a:pPr algn="ctr"/>
            <a:r>
              <a:rPr lang="en-US" sz="2400" dirty="0">
                <a:latin typeface="David" panose="020E0502060401010101" pitchFamily="34" charset="-79"/>
                <a:ea typeface="Times New Roman" panose="02020603050405020304" pitchFamily="18" charset="0"/>
                <a:cs typeface="Times New Roman" panose="02020603050405020304" pitchFamily="18" charset="0"/>
              </a:rPr>
              <a:t>In this work, we showed the potential of a geometric analysis based algorithm for curve detection and target tracking. We strongly believe that additional research and adjustment can make it even more effective and robust for a much wider range of scenarios than shown in our preliminary work.</a:t>
            </a:r>
          </a:p>
          <a:p>
            <a:pPr algn="ctr"/>
            <a:endParaRPr lang="en-US" sz="2400" dirty="0">
              <a:latin typeface="David" panose="020E0502060401010101" pitchFamily="34" charset="-79"/>
              <a:cs typeface="Times New Roman" panose="02020603050405020304" pitchFamily="18" charset="0"/>
            </a:endParaRPr>
          </a:p>
          <a:p>
            <a:pPr algn="ctr"/>
            <a:r>
              <a:rPr lang="en-US" sz="2400" err="1">
                <a:latin typeface="David" panose="020E0502060401010101" pitchFamily="34" charset="-79"/>
                <a:cs typeface="Times New Roman" panose="02020603050405020304" pitchFamily="18" charset="0"/>
              </a:rPr>
              <a:t>Github</a:t>
            </a:r>
            <a:r>
              <a:rPr lang="en-US" sz="2400">
                <a:latin typeface="David" panose="020E0502060401010101" pitchFamily="34" charset="-79"/>
                <a:cs typeface="Times New Roman" panose="02020603050405020304" pitchFamily="18" charset="0"/>
              </a:rPr>
              <a:t>://</a:t>
            </a:r>
            <a:endParaRPr lang="en-US" sz="2400" dirty="0"/>
          </a:p>
        </p:txBody>
      </p:sp>
      <p:pic>
        <p:nvPicPr>
          <p:cNvPr id="8" name="Graphic 7" descr="Streamers">
            <a:extLst>
              <a:ext uri="{FF2B5EF4-FFF2-40B4-BE49-F238E27FC236}">
                <a16:creationId xmlns:a16="http://schemas.microsoft.com/office/drawing/2014/main" id="{25AAADDA-C43B-4C8E-9AB9-276A510FD6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70697" y="3796496"/>
            <a:ext cx="1572229" cy="1435261"/>
          </a:xfrm>
          <a:prstGeom prst="rect">
            <a:avLst/>
          </a:prstGeom>
        </p:spPr>
      </p:pic>
    </p:spTree>
    <p:extLst>
      <p:ext uri="{BB962C8B-B14F-4D97-AF65-F5344CB8AC3E}">
        <p14:creationId xmlns:p14="http://schemas.microsoft.com/office/powerpoint/2010/main" val="801289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167743" y="1585845"/>
            <a:ext cx="11351623" cy="2411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Font typeface="Wingdings" pitchFamily="2" charset="2"/>
              <a:buChar char="Ø"/>
            </a:pPr>
            <a:r>
              <a:rPr lang="en-US" sz="2800" dirty="0"/>
              <a:t>Man-made moving target.</a:t>
            </a:r>
            <a:br>
              <a:rPr lang="en-US" sz="2800" dirty="0"/>
            </a:br>
            <a:endParaRPr lang="en-US" sz="2800" dirty="0"/>
          </a:p>
          <a:p>
            <a:pPr>
              <a:lnSpc>
                <a:spcPct val="90000"/>
              </a:lnSpc>
              <a:buFont typeface="Wingdings" pitchFamily="2" charset="2"/>
              <a:buChar char="Ø"/>
            </a:pPr>
            <a:r>
              <a:rPr lang="en-US" sz="2800" dirty="0"/>
              <a:t>A dim point target.</a:t>
            </a:r>
            <a:br>
              <a:rPr lang="en-US" sz="2800" dirty="0"/>
            </a:br>
            <a:endParaRPr lang="en-US" sz="2800" dirty="0"/>
          </a:p>
          <a:p>
            <a:pPr>
              <a:lnSpc>
                <a:spcPct val="90000"/>
              </a:lnSpc>
              <a:buFont typeface="Wingdings" pitchFamily="2" charset="2"/>
              <a:buChar char="Ø"/>
            </a:pPr>
            <a:r>
              <a:rPr lang="en-US" sz="2800" dirty="0"/>
              <a:t>Low SNR (barely seen by naked eye).</a:t>
            </a:r>
          </a:p>
          <a:p>
            <a:pPr marL="0" indent="0">
              <a:lnSpc>
                <a:spcPct val="90000"/>
              </a:lnSpc>
              <a:buNone/>
            </a:pPr>
            <a:endParaRPr lang="en-US" sz="2800" dirty="0"/>
          </a:p>
          <a:p>
            <a:pPr marL="0" indent="0">
              <a:lnSpc>
                <a:spcPct val="90000"/>
              </a:lnSpc>
              <a:buNone/>
            </a:pPr>
            <a:endParaRPr lang="en-US" sz="2800" dirty="0"/>
          </a:p>
          <a:p>
            <a:pPr marL="0" indent="0">
              <a:lnSpc>
                <a:spcPct val="90000"/>
              </a:lnSpc>
              <a:buNone/>
            </a:pPr>
            <a:endParaRPr 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Dim Moving Objects Tracking</a:t>
            </a:r>
            <a:endParaRPr lang="en-US" sz="3200" b="1" dirty="0">
              <a:solidFill>
                <a:schemeClr val="tx1"/>
              </a:solidFill>
            </a:endParaRPr>
          </a:p>
        </p:txBody>
      </p:sp>
      <p:pic>
        <p:nvPicPr>
          <p:cNvPr id="11" name="Picture 10">
            <a:extLst>
              <a:ext uri="{FF2B5EF4-FFF2-40B4-BE49-F238E27FC236}">
                <a16:creationId xmlns:a16="http://schemas.microsoft.com/office/drawing/2014/main" id="{3A92247B-2745-4358-AE7E-A977BC1377AC}"/>
              </a:ext>
            </a:extLst>
          </p:cNvPr>
          <p:cNvPicPr>
            <a:picLocks noChangeAspect="1"/>
          </p:cNvPicPr>
          <p:nvPr/>
        </p:nvPicPr>
        <p:blipFill>
          <a:blip r:embed="rId4"/>
          <a:stretch>
            <a:fillRect/>
          </a:stretch>
        </p:blipFill>
        <p:spPr>
          <a:xfrm>
            <a:off x="7454815" y="1866320"/>
            <a:ext cx="2109847" cy="1175660"/>
          </a:xfrm>
          <a:prstGeom prst="rect">
            <a:avLst/>
          </a:prstGeom>
        </p:spPr>
      </p:pic>
      <p:cxnSp>
        <p:nvCxnSpPr>
          <p:cNvPr id="17" name="Straight Arrow Connector 16">
            <a:extLst>
              <a:ext uri="{FF2B5EF4-FFF2-40B4-BE49-F238E27FC236}">
                <a16:creationId xmlns:a16="http://schemas.microsoft.com/office/drawing/2014/main" id="{309124F6-A4AD-4784-AFD4-E447A19A540E}"/>
              </a:ext>
            </a:extLst>
          </p:cNvPr>
          <p:cNvCxnSpPr>
            <a:cxnSpLocks/>
          </p:cNvCxnSpPr>
          <p:nvPr/>
        </p:nvCxnSpPr>
        <p:spPr>
          <a:xfrm>
            <a:off x="7158014" y="2454150"/>
            <a:ext cx="4519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9" name="Group 10">
            <a:extLst>
              <a:ext uri="{FF2B5EF4-FFF2-40B4-BE49-F238E27FC236}">
                <a16:creationId xmlns:a16="http://schemas.microsoft.com/office/drawing/2014/main" id="{77C768DA-4C6E-411F-826F-1E7912A782DF}"/>
              </a:ext>
            </a:extLst>
          </p:cNvPr>
          <p:cNvGrpSpPr>
            <a:grpSpLocks/>
          </p:cNvGrpSpPr>
          <p:nvPr/>
        </p:nvGrpSpPr>
        <p:grpSpPr bwMode="auto">
          <a:xfrm>
            <a:off x="5238573" y="1824719"/>
            <a:ext cx="1714851" cy="1161067"/>
            <a:chOff x="295" y="1344"/>
            <a:chExt cx="1885" cy="1584"/>
          </a:xfrm>
        </p:grpSpPr>
        <p:pic>
          <p:nvPicPr>
            <p:cNvPr id="20" name="mov.avi">
              <a:hlinkClick r:id="" action="ppaction://media"/>
              <a:extLst>
                <a:ext uri="{FF2B5EF4-FFF2-40B4-BE49-F238E27FC236}">
                  <a16:creationId xmlns:a16="http://schemas.microsoft.com/office/drawing/2014/main" id="{6A13B969-DC33-4A99-9CDF-7C588E2E8599}"/>
                </a:ext>
              </a:extLst>
            </p:cNvPr>
            <p:cNvPicPr>
              <a:picLocks noRot="1" noChangeAspect="1" noChangeArrowheads="1"/>
            </p:cNvPicPr>
            <p:nvPr>
              <a:videoFile r:link="rId1"/>
            </p:nvPr>
          </p:nvPicPr>
          <p:blipFill>
            <a:blip r:embed="rId5" cstate="print"/>
            <a:srcRect/>
            <a:stretch>
              <a:fillRect/>
            </a:stretch>
          </p:blipFill>
          <p:spPr bwMode="auto">
            <a:xfrm>
              <a:off x="295" y="1344"/>
              <a:ext cx="1568" cy="1176"/>
            </a:xfrm>
            <a:prstGeom prst="rect">
              <a:avLst/>
            </a:prstGeom>
            <a:noFill/>
            <a:ln w="9525">
              <a:noFill/>
              <a:miter lim="800000"/>
              <a:headEnd/>
              <a:tailEnd/>
            </a:ln>
          </p:spPr>
        </p:pic>
        <p:pic>
          <p:nvPicPr>
            <p:cNvPr id="21" name="mov.avi">
              <a:hlinkClick r:id="" action="ppaction://media"/>
              <a:extLst>
                <a:ext uri="{FF2B5EF4-FFF2-40B4-BE49-F238E27FC236}">
                  <a16:creationId xmlns:a16="http://schemas.microsoft.com/office/drawing/2014/main" id="{577DDC10-2B97-4CB7-8227-69861100E68A}"/>
                </a:ext>
              </a:extLst>
            </p:cNvPr>
            <p:cNvPicPr>
              <a:picLocks noRot="1" noChangeAspect="1" noChangeArrowheads="1"/>
            </p:cNvPicPr>
            <p:nvPr>
              <a:videoFile r:link="rId1"/>
            </p:nvPr>
          </p:nvPicPr>
          <p:blipFill>
            <a:blip r:embed="rId5" cstate="print"/>
            <a:srcRect/>
            <a:stretch>
              <a:fillRect/>
            </a:stretch>
          </p:blipFill>
          <p:spPr bwMode="auto">
            <a:xfrm>
              <a:off x="476" y="1570"/>
              <a:ext cx="1568" cy="1176"/>
            </a:xfrm>
            <a:prstGeom prst="rect">
              <a:avLst/>
            </a:prstGeom>
            <a:noFill/>
            <a:ln w="9525">
              <a:noFill/>
              <a:miter lim="800000"/>
              <a:headEnd/>
              <a:tailEnd/>
            </a:ln>
          </p:spPr>
        </p:pic>
        <p:pic>
          <p:nvPicPr>
            <p:cNvPr id="22" name="mov.avi">
              <a:hlinkClick r:id="" action="ppaction://media"/>
              <a:extLst>
                <a:ext uri="{FF2B5EF4-FFF2-40B4-BE49-F238E27FC236}">
                  <a16:creationId xmlns:a16="http://schemas.microsoft.com/office/drawing/2014/main" id="{82DECF02-0F72-4EED-B4E7-BB52DAD3E75F}"/>
                </a:ext>
              </a:extLst>
            </p:cNvPr>
            <p:cNvPicPr>
              <a:picLocks noRot="1" noChangeAspect="1" noChangeArrowheads="1"/>
            </p:cNvPicPr>
            <p:nvPr>
              <a:videoFile r:link="rId1"/>
            </p:nvPr>
          </p:nvPicPr>
          <p:blipFill>
            <a:blip r:embed="rId5" cstate="print"/>
            <a:srcRect/>
            <a:stretch>
              <a:fillRect/>
            </a:stretch>
          </p:blipFill>
          <p:spPr bwMode="auto">
            <a:xfrm>
              <a:off x="612" y="1752"/>
              <a:ext cx="1568" cy="1176"/>
            </a:xfrm>
            <a:prstGeom prst="rect">
              <a:avLst/>
            </a:prstGeom>
            <a:noFill/>
            <a:ln w="9525">
              <a:noFill/>
              <a:miter lim="800000"/>
              <a:headEnd/>
              <a:tailEnd/>
            </a:ln>
          </p:spPr>
        </p:pic>
      </p:grpSp>
      <p:pic>
        <p:nvPicPr>
          <p:cNvPr id="2" name="Picture 1">
            <a:extLst>
              <a:ext uri="{FF2B5EF4-FFF2-40B4-BE49-F238E27FC236}">
                <a16:creationId xmlns:a16="http://schemas.microsoft.com/office/drawing/2014/main" id="{E16D01AD-4CCE-421C-892A-BA5FB224A308}"/>
              </a:ext>
            </a:extLst>
          </p:cNvPr>
          <p:cNvPicPr>
            <a:picLocks noChangeAspect="1"/>
          </p:cNvPicPr>
          <p:nvPr/>
        </p:nvPicPr>
        <p:blipFill>
          <a:blip r:embed="rId6"/>
          <a:stretch>
            <a:fillRect/>
          </a:stretch>
        </p:blipFill>
        <p:spPr>
          <a:xfrm>
            <a:off x="3996990" y="4494926"/>
            <a:ext cx="4457700" cy="2019300"/>
          </a:xfrm>
          <a:prstGeom prst="rect">
            <a:avLst/>
          </a:prstGeom>
        </p:spPr>
      </p:pic>
      <p:sp>
        <p:nvSpPr>
          <p:cNvPr id="18" name="Content Placeholder 2">
            <a:extLst>
              <a:ext uri="{FF2B5EF4-FFF2-40B4-BE49-F238E27FC236}">
                <a16:creationId xmlns:a16="http://schemas.microsoft.com/office/drawing/2014/main" id="{043AC987-4BB8-4573-BE13-DBA4885E3738}"/>
              </a:ext>
            </a:extLst>
          </p:cNvPr>
          <p:cNvSpPr txBox="1">
            <a:spLocks/>
          </p:cNvSpPr>
          <p:nvPr/>
        </p:nvSpPr>
        <p:spPr>
          <a:xfrm>
            <a:off x="4410352" y="4004531"/>
            <a:ext cx="1559453"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b="1" dirty="0">
                <a:solidFill>
                  <a:schemeClr val="tx1"/>
                </a:solidFill>
              </a:rPr>
              <a:t>Multiscale</a:t>
            </a:r>
          </a:p>
        </p:txBody>
      </p:sp>
      <p:sp>
        <p:nvSpPr>
          <p:cNvPr id="25" name="Content Placeholder 2">
            <a:extLst>
              <a:ext uri="{FF2B5EF4-FFF2-40B4-BE49-F238E27FC236}">
                <a16:creationId xmlns:a16="http://schemas.microsoft.com/office/drawing/2014/main" id="{516F613A-0B04-41BE-BE08-80519AB6E4F4}"/>
              </a:ext>
            </a:extLst>
          </p:cNvPr>
          <p:cNvSpPr txBox="1">
            <a:spLocks/>
          </p:cNvSpPr>
          <p:nvPr/>
        </p:nvSpPr>
        <p:spPr>
          <a:xfrm>
            <a:off x="6222197" y="4004532"/>
            <a:ext cx="2427818"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b="1" dirty="0">
                <a:solidFill>
                  <a:schemeClr val="tx1"/>
                </a:solidFill>
              </a:rPr>
              <a:t>Dynamic - Mono-scale </a:t>
            </a:r>
          </a:p>
        </p:txBody>
      </p:sp>
      <p:cxnSp>
        <p:nvCxnSpPr>
          <p:cNvPr id="26" name="Straight Arrow Connector 25">
            <a:extLst>
              <a:ext uri="{FF2B5EF4-FFF2-40B4-BE49-F238E27FC236}">
                <a16:creationId xmlns:a16="http://schemas.microsoft.com/office/drawing/2014/main" id="{3FBA88E6-6827-476E-B6FE-C8AD3244CEE5}"/>
              </a:ext>
            </a:extLst>
          </p:cNvPr>
          <p:cNvCxnSpPr>
            <a:cxnSpLocks/>
          </p:cNvCxnSpPr>
          <p:nvPr/>
        </p:nvCxnSpPr>
        <p:spPr>
          <a:xfrm>
            <a:off x="9561931" y="2421378"/>
            <a:ext cx="4519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Rectangle 12">
            <a:extLst>
              <a:ext uri="{FF2B5EF4-FFF2-40B4-BE49-F238E27FC236}">
                <a16:creationId xmlns:a16="http://schemas.microsoft.com/office/drawing/2014/main" id="{6355BBB3-BEA0-421F-A7EA-544C9EB87DE0}"/>
              </a:ext>
            </a:extLst>
          </p:cNvPr>
          <p:cNvSpPr/>
          <p:nvPr/>
        </p:nvSpPr>
        <p:spPr>
          <a:xfrm>
            <a:off x="7233144" y="5785733"/>
            <a:ext cx="301686" cy="341632"/>
          </a:xfrm>
          <a:prstGeom prst="rect">
            <a:avLst/>
          </a:prstGeom>
        </p:spPr>
        <p:txBody>
          <a:bodyPr wrap="square">
            <a:spAutoFit/>
          </a:bodyPr>
          <a:lstStyle/>
          <a:p>
            <a:pPr>
              <a:lnSpc>
                <a:spcPct val="90000"/>
              </a:lnSpc>
            </a:pPr>
            <a:r>
              <a:rPr lang="en-US" dirty="0"/>
              <a:t>?</a:t>
            </a:r>
          </a:p>
        </p:txBody>
      </p:sp>
      <p:pic>
        <p:nvPicPr>
          <p:cNvPr id="14" name="Picture 13">
            <a:extLst>
              <a:ext uri="{FF2B5EF4-FFF2-40B4-BE49-F238E27FC236}">
                <a16:creationId xmlns:a16="http://schemas.microsoft.com/office/drawing/2014/main" id="{A1D7A73F-9D8F-4763-A379-343C3E3042C8}"/>
              </a:ext>
            </a:extLst>
          </p:cNvPr>
          <p:cNvPicPr>
            <a:picLocks noChangeAspect="1"/>
          </p:cNvPicPr>
          <p:nvPr/>
        </p:nvPicPr>
        <p:blipFill>
          <a:blip r:embed="rId7"/>
          <a:stretch>
            <a:fillRect/>
          </a:stretch>
        </p:blipFill>
        <p:spPr>
          <a:xfrm>
            <a:off x="10189777" y="1659434"/>
            <a:ext cx="1695450" cy="1790700"/>
          </a:xfrm>
          <a:prstGeom prst="rect">
            <a:avLst/>
          </a:prstGeom>
        </p:spPr>
      </p:pic>
      <p:cxnSp>
        <p:nvCxnSpPr>
          <p:cNvPr id="16" name="Straight Connector 15">
            <a:extLst>
              <a:ext uri="{FF2B5EF4-FFF2-40B4-BE49-F238E27FC236}">
                <a16:creationId xmlns:a16="http://schemas.microsoft.com/office/drawing/2014/main" id="{547D931B-0975-4529-AE65-F6F0AF149578}"/>
              </a:ext>
            </a:extLst>
          </p:cNvPr>
          <p:cNvCxnSpPr>
            <a:cxnSpLocks/>
          </p:cNvCxnSpPr>
          <p:nvPr/>
        </p:nvCxnSpPr>
        <p:spPr>
          <a:xfrm>
            <a:off x="672634" y="3947826"/>
            <a:ext cx="10846732" cy="4024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01775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Objectives</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315083" y="805832"/>
            <a:ext cx="8860447" cy="5344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800" dirty="0"/>
              <a:t>Validate the accuracy and efficiency of the Geometric approach  X-ray transform algorithm named SHAS by comparing to other discrete X-Ray transform algorithm.</a:t>
            </a:r>
          </a:p>
          <a:p>
            <a:endParaRPr lang="he-IL" sz="2800" dirty="0"/>
          </a:p>
          <a:p>
            <a:pPr>
              <a:buFont typeface="Wingdings" panose="05000000000000000000" pitchFamily="2" charset="2"/>
              <a:buChar char="Ø"/>
            </a:pPr>
            <a:r>
              <a:rPr lang="en-US" sz="2800" dirty="0"/>
              <a:t>Analyze and present the Dynamic SHAS as a computationally efficient algorithm for dynamically computing X-Ray coefficients inside a sliding window.</a:t>
            </a:r>
          </a:p>
          <a:p>
            <a:endParaRPr lang="he-IL" sz="2800" dirty="0"/>
          </a:p>
          <a:p>
            <a:pPr>
              <a:buFont typeface="Wingdings" panose="05000000000000000000" pitchFamily="2" charset="2"/>
              <a:buChar char="Ø"/>
            </a:pPr>
            <a:r>
              <a:rPr lang="en-US" sz="2800" dirty="0"/>
              <a:t>Develop Dynamic SHAS based tool for tracking a dim target.</a:t>
            </a:r>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2400" dirty="0">
              <a:solidFill>
                <a:schemeClr val="tx1"/>
              </a:solidFill>
            </a:endParaRPr>
          </a:p>
        </p:txBody>
      </p:sp>
      <p:pic>
        <p:nvPicPr>
          <p:cNvPr id="8" name="Picture 7">
            <a:extLst>
              <a:ext uri="{FF2B5EF4-FFF2-40B4-BE49-F238E27FC236}">
                <a16:creationId xmlns:a16="http://schemas.microsoft.com/office/drawing/2014/main" id="{BB5133B2-11DB-4933-BB31-CF46E3D2EC4D}"/>
              </a:ext>
            </a:extLst>
          </p:cNvPr>
          <p:cNvPicPr/>
          <p:nvPr/>
        </p:nvPicPr>
        <p:blipFill>
          <a:blip r:embed="rId3">
            <a:extLst>
              <a:ext uri="{28A0092B-C50C-407E-A947-70E740481C1C}">
                <a14:useLocalDpi xmlns:a14="http://schemas.microsoft.com/office/drawing/2010/main" val="0"/>
              </a:ext>
            </a:extLst>
          </a:blip>
          <a:stretch>
            <a:fillRect/>
          </a:stretch>
        </p:blipFill>
        <p:spPr>
          <a:xfrm>
            <a:off x="8796348" y="2359742"/>
            <a:ext cx="3395652" cy="2333464"/>
          </a:xfrm>
          <a:prstGeom prst="rect">
            <a:avLst/>
          </a:prstGeom>
        </p:spPr>
      </p:pic>
      <p:pic>
        <p:nvPicPr>
          <p:cNvPr id="10" name="Picture 9">
            <a:extLst>
              <a:ext uri="{FF2B5EF4-FFF2-40B4-BE49-F238E27FC236}">
                <a16:creationId xmlns:a16="http://schemas.microsoft.com/office/drawing/2014/main" id="{525395F4-DA59-4E24-84EF-8FBCF8D4AE0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9052208" y="4920406"/>
            <a:ext cx="2883932" cy="1528751"/>
          </a:xfrm>
          <a:prstGeom prst="rect">
            <a:avLst/>
          </a:prstGeom>
          <a:noFill/>
          <a:ln>
            <a:noFill/>
          </a:ln>
        </p:spPr>
      </p:pic>
      <p:pic>
        <p:nvPicPr>
          <p:cNvPr id="9" name="Picture 8">
            <a:extLst>
              <a:ext uri="{FF2B5EF4-FFF2-40B4-BE49-F238E27FC236}">
                <a16:creationId xmlns:a16="http://schemas.microsoft.com/office/drawing/2014/main" id="{3D04F847-75A7-4C3E-9B3C-BA577CE2299C}"/>
              </a:ext>
            </a:extLst>
          </p:cNvPr>
          <p:cNvPicPr/>
          <p:nvPr/>
        </p:nvPicPr>
        <p:blipFill>
          <a:blip r:embed="rId5">
            <a:extLst>
              <a:ext uri="{28A0092B-C50C-407E-A947-70E740481C1C}">
                <a14:useLocalDpi xmlns:a14="http://schemas.microsoft.com/office/drawing/2010/main" val="0"/>
              </a:ext>
            </a:extLst>
          </a:blip>
          <a:stretch>
            <a:fillRect/>
          </a:stretch>
        </p:blipFill>
        <p:spPr>
          <a:xfrm>
            <a:off x="9052208" y="603791"/>
            <a:ext cx="3147444" cy="1836447"/>
          </a:xfrm>
          <a:prstGeom prst="rect">
            <a:avLst/>
          </a:prstGeom>
        </p:spPr>
      </p:pic>
    </p:spTree>
    <p:extLst>
      <p:ext uri="{BB962C8B-B14F-4D97-AF65-F5344CB8AC3E}">
        <p14:creationId xmlns:p14="http://schemas.microsoft.com/office/powerpoint/2010/main" val="2534635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4">
            <a:extLst>
              <a:ext uri="{FF2B5EF4-FFF2-40B4-BE49-F238E27FC236}">
                <a16:creationId xmlns:a16="http://schemas.microsoft.com/office/drawing/2014/main" id="{2F9A80D6-5B45-4A60-BBAD-176B49668C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8262" t="28342" r="22688" b="38194"/>
          <a:stretch>
            <a:fillRect/>
          </a:stretch>
        </p:blipFill>
        <p:spPr bwMode="auto">
          <a:xfrm>
            <a:off x="734342" y="2202329"/>
            <a:ext cx="5035837" cy="214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5">
            <a:extLst>
              <a:ext uri="{FF2B5EF4-FFF2-40B4-BE49-F238E27FC236}">
                <a16:creationId xmlns:a16="http://schemas.microsoft.com/office/drawing/2014/main" id="{04E21F31-5A8A-4637-AF09-3517972437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4212" t="53156" r="18974" b="34108"/>
          <a:stretch>
            <a:fillRect/>
          </a:stretch>
        </p:blipFill>
        <p:spPr bwMode="auto">
          <a:xfrm>
            <a:off x="225041" y="5488519"/>
            <a:ext cx="554513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pic>
      <p:pic>
        <p:nvPicPr>
          <p:cNvPr id="5126" name="Picture 10" descr="line_param">
            <a:extLst>
              <a:ext uri="{FF2B5EF4-FFF2-40B4-BE49-F238E27FC236}">
                <a16:creationId xmlns:a16="http://schemas.microsoft.com/office/drawing/2014/main" id="{06DA2A48-1780-42BD-B685-C20D8C4BB6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2017" y="4561522"/>
            <a:ext cx="1366345" cy="107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2">
            <a:extLst>
              <a:ext uri="{FF2B5EF4-FFF2-40B4-BE49-F238E27FC236}">
                <a16:creationId xmlns:a16="http://schemas.microsoft.com/office/drawing/2014/main" id="{860AA195-0ABF-4B5A-9C5A-8B4D1425F1C8}"/>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0" name="Content Placeholder 2">
            <a:extLst>
              <a:ext uri="{FF2B5EF4-FFF2-40B4-BE49-F238E27FC236}">
                <a16:creationId xmlns:a16="http://schemas.microsoft.com/office/drawing/2014/main" id="{9CAC0E3A-3176-4510-B4E5-51FB16C5A002}"/>
              </a:ext>
            </a:extLst>
          </p:cNvPr>
          <p:cNvSpPr txBox="1">
            <a:spLocks/>
          </p:cNvSpPr>
          <p:nvPr/>
        </p:nvSpPr>
        <p:spPr>
          <a:xfrm>
            <a:off x="581192" y="707426"/>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X-Ray Transform</a:t>
            </a:r>
          </a:p>
          <a:p>
            <a:pPr algn="ctr"/>
            <a:r>
              <a:rPr lang="en-US" dirty="0">
                <a:solidFill>
                  <a:schemeClr val="tx1"/>
                </a:solidFill>
              </a:rPr>
              <a:t>An integral transform mapping spatial data into the parametric space of line integrals</a:t>
            </a:r>
            <a:endParaRPr lang="en-US" sz="3200" b="1" dirty="0">
              <a:solidFill>
                <a:schemeClr val="tx1"/>
              </a:solidFill>
            </a:endParaRPr>
          </a:p>
          <a:p>
            <a:pPr algn="ctr"/>
            <a:endParaRPr lang="en-US" sz="3200" b="1" dirty="0">
              <a:solidFill>
                <a:schemeClr val="tx1"/>
              </a:solidFill>
            </a:endParaRPr>
          </a:p>
          <a:p>
            <a:pPr algn="ctr"/>
            <a:endParaRPr lang="en-US" sz="3200" dirty="0">
              <a:solidFill>
                <a:schemeClr val="tx1"/>
              </a:solidFill>
            </a:endParaRPr>
          </a:p>
        </p:txBody>
      </p:sp>
      <p:sp>
        <p:nvSpPr>
          <p:cNvPr id="11" name="Content Placeholder 2">
            <a:extLst>
              <a:ext uri="{FF2B5EF4-FFF2-40B4-BE49-F238E27FC236}">
                <a16:creationId xmlns:a16="http://schemas.microsoft.com/office/drawing/2014/main" id="{0E6B7782-6DF7-4BD3-BB8E-477A1F03AC57}"/>
              </a:ext>
            </a:extLst>
          </p:cNvPr>
          <p:cNvSpPr txBox="1">
            <a:spLocks/>
          </p:cNvSpPr>
          <p:nvPr/>
        </p:nvSpPr>
        <p:spPr>
          <a:xfrm>
            <a:off x="581192" y="1750276"/>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000" b="1" i="1" dirty="0">
                <a:solidFill>
                  <a:schemeClr val="tx1"/>
                </a:solidFill>
              </a:rPr>
              <a:t>2D                                                                                           3D</a:t>
            </a:r>
          </a:p>
          <a:p>
            <a:pPr algn="ctr"/>
            <a:endParaRPr lang="en-US" sz="3200" b="1" dirty="0">
              <a:solidFill>
                <a:schemeClr val="tx1"/>
              </a:solidFill>
            </a:endParaRPr>
          </a:p>
          <a:p>
            <a:pPr algn="ctr"/>
            <a:endParaRPr lang="en-US" sz="3200" dirty="0">
              <a:solidFill>
                <a:schemeClr val="tx1"/>
              </a:solidFill>
            </a:endParaRPr>
          </a:p>
        </p:txBody>
      </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BBDF5494-6DF8-44E6-99A5-8516E3448891}"/>
                  </a:ext>
                </a:extLst>
              </p:cNvPr>
              <p:cNvSpPr txBox="1">
                <a:spLocks/>
              </p:cNvSpPr>
              <p:nvPr/>
            </p:nvSpPr>
            <p:spPr>
              <a:xfrm>
                <a:off x="6646864" y="2382513"/>
                <a:ext cx="5118475" cy="10464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 xmlns:m="http://schemas.openxmlformats.org/officeDocument/2006/math">
                    <m:r>
                      <a:rPr lang="en-US" sz="2000" i="1">
                        <a:solidFill>
                          <a:schemeClr val="tx1"/>
                        </a:solidFill>
                        <a:latin typeface="Cambria Math" panose="02040503050406030204" pitchFamily="18" charset="0"/>
                      </a:rPr>
                      <m:t>𝑓</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𝑝</m:t>
                        </m:r>
                      </m:e>
                    </m:d>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𝑓</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𝑥</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𝑦</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𝑧</m:t>
                    </m:r>
                    <m:r>
                      <a:rPr lang="en-US" sz="2000" i="1">
                        <a:solidFill>
                          <a:schemeClr val="tx1"/>
                        </a:solidFill>
                        <a:latin typeface="Cambria Math" panose="02040503050406030204" pitchFamily="18" charset="0"/>
                      </a:rPr>
                      <m:t>)</m:t>
                    </m:r>
                  </m:oMath>
                </a14:m>
                <a:r>
                  <a:rPr lang="en-US" sz="2000" i="1" dirty="0">
                    <a:solidFill>
                      <a:schemeClr val="tx1"/>
                    </a:solidFill>
                    <a:latin typeface="Cambria Math" panose="02040503050406030204" pitchFamily="18" charset="0"/>
                    <a:ea typeface="Cambria Math" panose="02040503050406030204" pitchFamily="18" charset="0"/>
                  </a:rPr>
                  <a:t> ,L – 3D line  , p point on L</a:t>
                </a:r>
              </a:p>
              <a:p>
                <a:pPr algn="ctr"/>
                <a14:m>
                  <m:oMathPara xmlns:m="http://schemas.openxmlformats.org/officeDocument/2006/math">
                    <m:oMathParaPr>
                      <m:jc m:val="centerGroup"/>
                    </m:oMathParaPr>
                    <m:oMath xmlns:m="http://schemas.openxmlformats.org/officeDocument/2006/math">
                      <m:r>
                        <a:rPr lang="en-US" sz="2000" i="1">
                          <a:solidFill>
                            <a:schemeClr val="tx1"/>
                          </a:solidFill>
                          <a:latin typeface="Cambria Math" panose="02040503050406030204" pitchFamily="18" charset="0"/>
                        </a:rPr>
                        <m:t>𝑅𝑓</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𝐿</m:t>
                          </m:r>
                        </m:e>
                      </m:d>
                      <m:r>
                        <a:rPr lang="en-US" sz="2000" i="1">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m:t>
                          </m:r>
                        </m:e>
                        <m:sub>
                          <m:r>
                            <a:rPr lang="en-US" sz="2000" i="1">
                              <a:solidFill>
                                <a:schemeClr val="tx1"/>
                              </a:solidFill>
                              <a:latin typeface="Cambria Math" panose="02040503050406030204" pitchFamily="18" charset="0"/>
                            </a:rPr>
                            <m:t>𝐿</m:t>
                          </m:r>
                        </m:sub>
                      </m:sSub>
                      <m:r>
                        <a:rPr lang="en-US" sz="2000" i="1">
                          <a:solidFill>
                            <a:schemeClr val="tx1"/>
                          </a:solidFill>
                          <a:latin typeface="Cambria Math" panose="02040503050406030204" pitchFamily="18" charset="0"/>
                        </a:rPr>
                        <m:t>𝑓</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𝑝</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𝑑𝑝</m:t>
                      </m:r>
                    </m:oMath>
                  </m:oMathPara>
                </a14:m>
                <a:endParaRPr lang="en-US" sz="2000" i="1" dirty="0">
                  <a:solidFill>
                    <a:schemeClr val="tx1"/>
                  </a:solidFill>
                  <a:latin typeface="Cambria Math" panose="02040503050406030204" pitchFamily="18" charset="0"/>
                </a:endParaRPr>
              </a:p>
              <a:p>
                <a:pPr algn="ctr"/>
                <a:endParaRPr lang="en-US" sz="2000" dirty="0">
                  <a:solidFill>
                    <a:schemeClr val="tx1"/>
                  </a:solidFill>
                </a:endParaRPr>
              </a:p>
              <a:p>
                <a:pPr algn="ctr"/>
                <a:endParaRPr lang="en-US" sz="3200" dirty="0">
                  <a:solidFill>
                    <a:schemeClr val="tx1"/>
                  </a:solidFill>
                </a:endParaRPr>
              </a:p>
            </p:txBody>
          </p:sp>
        </mc:Choice>
        <mc:Fallback xmlns="">
          <p:sp>
            <p:nvSpPr>
              <p:cNvPr id="14" name="Content Placeholder 2">
                <a:extLst>
                  <a:ext uri="{FF2B5EF4-FFF2-40B4-BE49-F238E27FC236}">
                    <a16:creationId xmlns:a16="http://schemas.microsoft.com/office/drawing/2014/main" id="{BBDF5494-6DF8-44E6-99A5-8516E3448891}"/>
                  </a:ext>
                </a:extLst>
              </p:cNvPr>
              <p:cNvSpPr txBox="1">
                <a:spLocks noRot="1" noChangeAspect="1" noMove="1" noResize="1" noEditPoints="1" noAdjustHandles="1" noChangeArrowheads="1" noChangeShapeType="1" noTextEdit="1"/>
              </p:cNvSpPr>
              <p:nvPr/>
            </p:nvSpPr>
            <p:spPr>
              <a:xfrm>
                <a:off x="6646864" y="2382513"/>
                <a:ext cx="5118475" cy="1046487"/>
              </a:xfrm>
              <a:prstGeom prst="rect">
                <a:avLst/>
              </a:prstGeom>
              <a:blipFill>
                <a:blip r:embed="rId7"/>
                <a:stretch>
                  <a:fillRect t="-3488"/>
                </a:stretch>
              </a:blipFill>
            </p:spPr>
            <p:txBody>
              <a:bodyPr/>
              <a:lstStyle/>
              <a:p>
                <a:r>
                  <a:rPr lang="en-US">
                    <a:noFill/>
                  </a:rPr>
                  <a:t> </a:t>
                </a:r>
              </a:p>
            </p:txBody>
          </p:sp>
        </mc:Fallback>
      </mc:AlternateContent>
      <p:graphicFrame>
        <p:nvGraphicFramePr>
          <p:cNvPr id="15" name="Object 2">
            <a:extLst>
              <a:ext uri="{FF2B5EF4-FFF2-40B4-BE49-F238E27FC236}">
                <a16:creationId xmlns:a16="http://schemas.microsoft.com/office/drawing/2014/main" id="{CC7F084F-16AD-4B33-B62F-50B4B12DFFF0}"/>
              </a:ext>
            </a:extLst>
          </p:cNvPr>
          <p:cNvGraphicFramePr>
            <a:graphicFrameLocks noChangeAspect="1"/>
          </p:cNvGraphicFramePr>
          <p:nvPr>
            <p:extLst>
              <p:ext uri="{D42A27DB-BD31-4B8C-83A1-F6EECF244321}">
                <p14:modId xmlns:p14="http://schemas.microsoft.com/office/powerpoint/2010/main" val="1986964779"/>
              </p:ext>
            </p:extLst>
          </p:nvPr>
        </p:nvGraphicFramePr>
        <p:xfrm>
          <a:off x="6630136" y="3429000"/>
          <a:ext cx="5151929" cy="1609725"/>
        </p:xfrm>
        <a:graphic>
          <a:graphicData uri="http://schemas.openxmlformats.org/presentationml/2006/ole">
            <mc:AlternateContent xmlns:mc="http://schemas.openxmlformats.org/markup-compatibility/2006">
              <mc:Choice xmlns:v="urn:schemas-microsoft-com:vml" Requires="v">
                <p:oleObj spid="_x0000_s1337" name="Equation" r:id="rId8" imgW="2616200" imgH="825500" progId="Equation.3">
                  <p:embed/>
                </p:oleObj>
              </mc:Choice>
              <mc:Fallback>
                <p:oleObj name="Equation" r:id="rId8" imgW="2616200" imgH="825500" progId="Equation.3">
                  <p:embed/>
                  <p:pic>
                    <p:nvPicPr>
                      <p:cNvPr id="59395" name="Object 2">
                        <a:extLst>
                          <a:ext uri="{FF2B5EF4-FFF2-40B4-BE49-F238E27FC236}">
                            <a16:creationId xmlns:a16="http://schemas.microsoft.com/office/drawing/2014/main" id="{F3737221-7991-4029-88E9-3F0F796A8E9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30136" y="3429000"/>
                        <a:ext cx="5151929" cy="1609725"/>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EA84A7B5-9430-412D-A960-927AB7BF5578}"/>
                  </a:ext>
                </a:extLst>
              </p:cNvPr>
              <p:cNvSpPr txBox="1">
                <a:spLocks/>
              </p:cNvSpPr>
              <p:nvPr/>
            </p:nvSpPr>
            <p:spPr>
              <a:xfrm>
                <a:off x="6210651" y="5233522"/>
                <a:ext cx="5990897" cy="10464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𝑅𝑓</m:t>
                          </m:r>
                          <m:r>
                            <m:rPr>
                              <m:nor/>
                            </m:rPr>
                            <a:rPr lang="en-US" sz="2000" i="1" dirty="0">
                              <a:solidFill>
                                <a:schemeClr val="tx1"/>
                              </a:solidFill>
                              <a:latin typeface="Cambria Math" panose="02040503050406030204" pitchFamily="18" charset="0"/>
                            </a:rPr>
                            <m:t> </m:t>
                          </m:r>
                        </m:e>
                        <m:sub>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𝐿</m:t>
                              </m:r>
                            </m:e>
                            <m:sub>
                              <m:r>
                                <a:rPr lang="en-US" sz="2000" i="1">
                                  <a:solidFill>
                                    <a:schemeClr val="tx1"/>
                                  </a:solidFill>
                                  <a:latin typeface="Cambria Math" panose="02040503050406030204" pitchFamily="18" charset="0"/>
                                </a:rPr>
                                <m:t>𝑥</m:t>
                              </m:r>
                            </m:sub>
                          </m:sSub>
                        </m:sub>
                      </m:sSub>
                      <m:d>
                        <m:dPr>
                          <m:ctrlPr>
                            <a:rPr lang="en-US" sz="2000" i="1">
                              <a:solidFill>
                                <a:schemeClr val="tx1"/>
                              </a:solidFill>
                              <a:latin typeface="Cambria Math" panose="02040503050406030204" pitchFamily="18" charset="0"/>
                            </a:rPr>
                          </m:ctrlPr>
                        </m:dPr>
                        <m:e>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r>
                            <a:rPr lang="en-US" sz="2000" b="0" i="1" smtClean="0">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b="0" i="1" smtClean="0">
                                  <a:solidFill>
                                    <a:schemeClr val="tx1"/>
                                  </a:solidFill>
                                  <a:latin typeface="Cambria Math" panose="02040503050406030204" pitchFamily="18" charset="0"/>
                                </a:rPr>
                                <m:t>𝑡</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r>
                            <a:rPr lang="en-US" sz="2000" b="0" i="1" smtClean="0">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r>
                            <a:rPr lang="en-US" sz="2000" i="1">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𝑡</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e>
                      </m:d>
                      <m:r>
                        <a:rPr lang="en-US" sz="2000" b="0" i="1" smtClean="0">
                          <a:solidFill>
                            <a:schemeClr val="tx1"/>
                          </a:solidFill>
                          <a:latin typeface="Cambria Math" panose="02040503050406030204" pitchFamily="18" charset="0"/>
                        </a:rPr>
                        <m:t>=</m:t>
                      </m:r>
                    </m:oMath>
                  </m:oMathPara>
                </a14:m>
                <a:endParaRPr lang="en-US" sz="2000" b="0" i="1" dirty="0">
                  <a:solidFill>
                    <a:schemeClr val="tx1"/>
                  </a:solidFill>
                  <a:latin typeface="Cambria Math" panose="02040503050406030204" pitchFamily="18" charset="0"/>
                </a:endParaRPr>
              </a:p>
              <a:p>
                <a:pPr algn="ctr"/>
                <a14:m>
                  <m:oMath xmlns:m="http://schemas.openxmlformats.org/officeDocument/2006/math">
                    <m:nary>
                      <m:naryPr>
                        <m:chr m:val="∭"/>
                        <m:limLoc m:val="undOvr"/>
                        <m:subHide m:val="on"/>
                        <m:supHide m:val="on"/>
                        <m:ctrlPr>
                          <a:rPr lang="en-US" sz="2000" b="0" i="1" smtClean="0">
                            <a:solidFill>
                              <a:schemeClr val="tx1"/>
                            </a:solidFill>
                            <a:latin typeface="Cambria Math" panose="02040503050406030204" pitchFamily="18" charset="0"/>
                          </a:rPr>
                        </m:ctrlPr>
                      </m:naryPr>
                      <m:sub/>
                      <m:sup/>
                      <m:e>
                        <m:r>
                          <a:rPr lang="en-US" sz="2000" b="0" i="1" smtClean="0">
                            <a:solidFill>
                              <a:schemeClr val="tx1"/>
                            </a:solidFill>
                            <a:latin typeface="Cambria Math" panose="02040503050406030204" pitchFamily="18" charset="0"/>
                          </a:rPr>
                          <m:t>𝑓</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𝑥</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𝑦</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𝑧</m:t>
                            </m:r>
                          </m:e>
                        </m:d>
                        <m:r>
                          <a:rPr lang="en-US" sz="2000" b="0" i="1" smtClean="0">
                            <a:solidFill>
                              <a:schemeClr val="tx1"/>
                            </a:solidFill>
                            <a:latin typeface="Cambria Math" panose="02040503050406030204" pitchFamily="18" charset="0"/>
                            <a:ea typeface="Cambria Math" panose="02040503050406030204" pitchFamily="18" charset="0"/>
                          </a:rPr>
                          <m:t>𝛿</m:t>
                        </m:r>
                        <m:d>
                          <m:dPr>
                            <m:ctrlPr>
                              <a:rPr lang="en-US" sz="2000" b="0" i="1" smtClean="0">
                                <a:solidFill>
                                  <a:schemeClr val="tx1"/>
                                </a:solidFill>
                                <a:latin typeface="Cambria Math" panose="02040503050406030204" pitchFamily="18" charset="0"/>
                                <a:ea typeface="Cambria Math" panose="02040503050406030204" pitchFamily="18" charset="0"/>
                              </a:rPr>
                            </m:ctrlPr>
                          </m:dPr>
                          <m:e>
                            <m:r>
                              <a:rPr lang="en-US" sz="2000" b="0" i="1" smtClean="0">
                                <a:solidFill>
                                  <a:schemeClr val="tx1"/>
                                </a:solidFill>
                                <a:latin typeface="Cambria Math" panose="02040503050406030204" pitchFamily="18" charset="0"/>
                                <a:ea typeface="Cambria Math" panose="02040503050406030204" pitchFamily="18" charset="0"/>
                              </a:rPr>
                              <m:t>𝑦</m:t>
                            </m:r>
                            <m:r>
                              <a:rPr lang="en-US" sz="2000" b="0" i="1" smtClean="0">
                                <a:solidFill>
                                  <a:schemeClr val="tx1"/>
                                </a:solidFill>
                                <a:latin typeface="Cambria Math" panose="02040503050406030204" pitchFamily="18" charset="0"/>
                                <a:ea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r>
                              <a:rPr lang="en-US" sz="2000" b="0" i="1" smtClean="0">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𝑡</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e>
                        </m:d>
                        <m:r>
                          <a:rPr lang="en-US" sz="2000" i="1">
                            <a:solidFill>
                              <a:schemeClr val="tx1"/>
                            </a:solidFill>
                            <a:latin typeface="Cambria Math" panose="02040503050406030204" pitchFamily="18" charset="0"/>
                            <a:ea typeface="Cambria Math" panose="02040503050406030204" pitchFamily="18" charset="0"/>
                          </a:rPr>
                          <m:t>𝛿</m:t>
                        </m:r>
                        <m:d>
                          <m:dPr>
                            <m:ctrlPr>
                              <a:rPr lang="en-US" sz="2000" i="1">
                                <a:solidFill>
                                  <a:schemeClr val="tx1"/>
                                </a:solidFill>
                                <a:latin typeface="Cambria Math" panose="02040503050406030204" pitchFamily="18" charset="0"/>
                                <a:ea typeface="Cambria Math" panose="02040503050406030204" pitchFamily="18" charset="0"/>
                              </a:rPr>
                            </m:ctrlPr>
                          </m:dPr>
                          <m:e>
                            <m:r>
                              <a:rPr lang="en-US" sz="2000" b="0" i="1" smtClean="0">
                                <a:solidFill>
                                  <a:schemeClr val="tx1"/>
                                </a:solidFill>
                                <a:latin typeface="Cambria Math" panose="02040503050406030204" pitchFamily="18" charset="0"/>
                                <a:ea typeface="Cambria Math" panose="02040503050406030204" pitchFamily="18" charset="0"/>
                              </a:rPr>
                              <m:t>𝑧</m:t>
                            </m:r>
                            <m:r>
                              <a:rPr lang="en-US" sz="2000" i="1">
                                <a:solidFill>
                                  <a:schemeClr val="tx1"/>
                                </a:solidFill>
                                <a:latin typeface="Cambria Math" panose="02040503050406030204" pitchFamily="18" charset="0"/>
                                <a:ea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r>
                              <a:rPr lang="en-US" sz="2000" i="1">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𝑡</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e>
                        </m:d>
                        <m:r>
                          <a:rPr lang="en-US" sz="2000" b="0" i="1" smtClean="0">
                            <a:solidFill>
                              <a:schemeClr val="tx1"/>
                            </a:solidFill>
                            <a:latin typeface="Cambria Math" panose="02040503050406030204" pitchFamily="18" charset="0"/>
                          </a:rPr>
                          <m:t>𝑑𝑥𝑑𝑦𝑑𝑧</m:t>
                        </m:r>
                      </m:e>
                    </m:nary>
                  </m:oMath>
                </a14:m>
                <a:r>
                  <a:rPr lang="en-US" sz="1800" i="1" dirty="0">
                    <a:solidFill>
                      <a:schemeClr val="tx1"/>
                    </a:solidFill>
                    <a:latin typeface="Cambria Math" panose="02040503050406030204" pitchFamily="18" charset="0"/>
                  </a:rPr>
                  <a:t> </a:t>
                </a:r>
              </a:p>
            </p:txBody>
          </p:sp>
        </mc:Choice>
        <mc:Fallback xmlns="">
          <p:sp>
            <p:nvSpPr>
              <p:cNvPr id="17" name="Content Placeholder 2">
                <a:extLst>
                  <a:ext uri="{FF2B5EF4-FFF2-40B4-BE49-F238E27FC236}">
                    <a16:creationId xmlns:a16="http://schemas.microsoft.com/office/drawing/2014/main" id="{EA84A7B5-9430-412D-A960-927AB7BF5578}"/>
                  </a:ext>
                </a:extLst>
              </p:cNvPr>
              <p:cNvSpPr txBox="1">
                <a:spLocks noRot="1" noChangeAspect="1" noMove="1" noResize="1" noEditPoints="1" noAdjustHandles="1" noChangeArrowheads="1" noChangeShapeType="1" noTextEdit="1"/>
              </p:cNvSpPr>
              <p:nvPr/>
            </p:nvSpPr>
            <p:spPr>
              <a:xfrm>
                <a:off x="6210651" y="5233522"/>
                <a:ext cx="5990897" cy="1046487"/>
              </a:xfrm>
              <a:prstGeom prst="rect">
                <a:avLst/>
              </a:prstGeom>
              <a:blipFill>
                <a:blip r:embed="rId10"/>
                <a:stretch>
                  <a:fillRect l="-4476" t="-10526" b="-78363"/>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D7F4DD2C-9F75-492D-96C7-F0A60FC45827}"/>
              </a:ext>
            </a:extLst>
          </p:cNvPr>
          <p:cNvCxnSpPr/>
          <p:nvPr/>
        </p:nvCxnSpPr>
        <p:spPr>
          <a:xfrm>
            <a:off x="6095999" y="2554014"/>
            <a:ext cx="0" cy="3550953"/>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0231CE1E-F875-409B-A47D-C9830E39FE6E}"/>
                  </a:ext>
                </a:extLst>
              </p:cNvPr>
              <p:cNvSpPr txBox="1">
                <a:spLocks/>
              </p:cNvSpPr>
              <p:nvPr/>
            </p:nvSpPr>
            <p:spPr>
              <a:xfrm>
                <a:off x="2089396" y="6244745"/>
                <a:ext cx="1587990" cy="5717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p>
                        <m:sSupPr>
                          <m:ctrlPr>
                            <a:rPr lang="en-US" sz="200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𝑅𝑓</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𝑅</m:t>
                          </m:r>
                        </m:e>
                        <m:sup>
                          <m:r>
                            <a:rPr lang="en-US" sz="2000" b="0" i="1" smtClean="0">
                              <a:solidFill>
                                <a:schemeClr val="tx1"/>
                              </a:solidFill>
                              <a:latin typeface="Cambria Math" panose="02040503050406030204" pitchFamily="18" charset="0"/>
                            </a:rPr>
                            <m:t>2</m:t>
                          </m:r>
                        </m:sup>
                      </m:sSup>
                      <m:r>
                        <a:rPr lang="en-US" sz="2000" i="1" smtClean="0">
                          <a:solidFill>
                            <a:schemeClr val="tx1"/>
                          </a:solidFill>
                          <a:latin typeface="Cambria Math" panose="02040503050406030204" pitchFamily="18" charset="0"/>
                          <a:ea typeface="Cambria Math" panose="02040503050406030204" pitchFamily="18" charset="0"/>
                        </a:rPr>
                        <m:t>→</m:t>
                      </m:r>
                      <m:sSup>
                        <m:sSupPr>
                          <m:ctrlPr>
                            <a:rPr lang="en-US" sz="200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𝑅</m:t>
                          </m:r>
                        </m:e>
                        <m:sup>
                          <m:r>
                            <a:rPr lang="en-US" sz="2000" b="0" i="1" smtClean="0">
                              <a:solidFill>
                                <a:schemeClr val="tx1"/>
                              </a:solidFill>
                              <a:latin typeface="Cambria Math" panose="02040503050406030204" pitchFamily="18" charset="0"/>
                              <a:ea typeface="Cambria Math" panose="02040503050406030204" pitchFamily="18" charset="0"/>
                            </a:rPr>
                            <m:t>2</m:t>
                          </m:r>
                        </m:sup>
                      </m:sSup>
                    </m:oMath>
                  </m:oMathPara>
                </a14:m>
                <a:endParaRPr lang="en-US" sz="2000" i="1" dirty="0">
                  <a:solidFill>
                    <a:schemeClr val="tx1"/>
                  </a:solidFill>
                </a:endParaRPr>
              </a:p>
              <a:p>
                <a:pPr algn="ctr"/>
                <a:endParaRPr lang="en-US" sz="3200" dirty="0">
                  <a:solidFill>
                    <a:schemeClr val="tx1"/>
                  </a:solidFill>
                </a:endParaRPr>
              </a:p>
            </p:txBody>
          </p:sp>
        </mc:Choice>
        <mc:Fallback xmlns="">
          <p:sp>
            <p:nvSpPr>
              <p:cNvPr id="21" name="Content Placeholder 2">
                <a:extLst>
                  <a:ext uri="{FF2B5EF4-FFF2-40B4-BE49-F238E27FC236}">
                    <a16:creationId xmlns:a16="http://schemas.microsoft.com/office/drawing/2014/main" id="{0231CE1E-F875-409B-A47D-C9830E39FE6E}"/>
                  </a:ext>
                </a:extLst>
              </p:cNvPr>
              <p:cNvSpPr txBox="1">
                <a:spLocks noRot="1" noChangeAspect="1" noMove="1" noResize="1" noEditPoints="1" noAdjustHandles="1" noChangeArrowheads="1" noChangeShapeType="1" noTextEdit="1"/>
              </p:cNvSpPr>
              <p:nvPr/>
            </p:nvSpPr>
            <p:spPr>
              <a:xfrm>
                <a:off x="2089396" y="6244745"/>
                <a:ext cx="1587990" cy="57178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AAB4F45A-06A8-4EA6-A8D1-4CA0A2FF721D}"/>
                  </a:ext>
                </a:extLst>
              </p:cNvPr>
              <p:cNvSpPr txBox="1">
                <a:spLocks/>
              </p:cNvSpPr>
              <p:nvPr/>
            </p:nvSpPr>
            <p:spPr>
              <a:xfrm>
                <a:off x="8295755" y="6304609"/>
                <a:ext cx="1587990" cy="5717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p>
                        <m:sSupPr>
                          <m:ctrlPr>
                            <a:rPr lang="en-US" sz="200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𝑅𝑓</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𝑅</m:t>
                          </m:r>
                        </m:e>
                        <m:sup>
                          <m:r>
                            <a:rPr lang="en-US" sz="2000" b="0" i="1" smtClean="0">
                              <a:solidFill>
                                <a:schemeClr val="tx1"/>
                              </a:solidFill>
                              <a:latin typeface="Cambria Math" panose="02040503050406030204" pitchFamily="18" charset="0"/>
                            </a:rPr>
                            <m:t>3</m:t>
                          </m:r>
                        </m:sup>
                      </m:sSup>
                      <m:r>
                        <a:rPr lang="en-US" sz="2000" i="1" smtClean="0">
                          <a:solidFill>
                            <a:schemeClr val="tx1"/>
                          </a:solidFill>
                          <a:latin typeface="Cambria Math" panose="02040503050406030204" pitchFamily="18" charset="0"/>
                          <a:ea typeface="Cambria Math" panose="02040503050406030204" pitchFamily="18" charset="0"/>
                        </a:rPr>
                        <m:t>→</m:t>
                      </m:r>
                      <m:sSup>
                        <m:sSupPr>
                          <m:ctrlPr>
                            <a:rPr lang="en-US" sz="200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𝑅</m:t>
                          </m:r>
                        </m:e>
                        <m:sup>
                          <m:r>
                            <a:rPr lang="en-US" sz="2000" b="0" i="1" smtClean="0">
                              <a:solidFill>
                                <a:schemeClr val="tx1"/>
                              </a:solidFill>
                              <a:latin typeface="Cambria Math" panose="02040503050406030204" pitchFamily="18" charset="0"/>
                              <a:ea typeface="Cambria Math" panose="02040503050406030204" pitchFamily="18" charset="0"/>
                            </a:rPr>
                            <m:t>4</m:t>
                          </m:r>
                        </m:sup>
                      </m:sSup>
                    </m:oMath>
                  </m:oMathPara>
                </a14:m>
                <a:endParaRPr lang="en-US" sz="2000" i="1" dirty="0">
                  <a:solidFill>
                    <a:schemeClr val="tx1"/>
                  </a:solidFill>
                </a:endParaRPr>
              </a:p>
              <a:p>
                <a:pPr algn="ctr"/>
                <a:endParaRPr lang="en-US" sz="3200" dirty="0">
                  <a:solidFill>
                    <a:schemeClr val="tx1"/>
                  </a:solidFill>
                </a:endParaRPr>
              </a:p>
            </p:txBody>
          </p:sp>
        </mc:Choice>
        <mc:Fallback xmlns="">
          <p:sp>
            <p:nvSpPr>
              <p:cNvPr id="22" name="Content Placeholder 2">
                <a:extLst>
                  <a:ext uri="{FF2B5EF4-FFF2-40B4-BE49-F238E27FC236}">
                    <a16:creationId xmlns:a16="http://schemas.microsoft.com/office/drawing/2014/main" id="{AAB4F45A-06A8-4EA6-A8D1-4CA0A2FF721D}"/>
                  </a:ext>
                </a:extLst>
              </p:cNvPr>
              <p:cNvSpPr txBox="1">
                <a:spLocks noRot="1" noChangeAspect="1" noMove="1" noResize="1" noEditPoints="1" noAdjustHandles="1" noChangeArrowheads="1" noChangeShapeType="1" noTextEdit="1"/>
              </p:cNvSpPr>
              <p:nvPr/>
            </p:nvSpPr>
            <p:spPr>
              <a:xfrm>
                <a:off x="8295755" y="6304609"/>
                <a:ext cx="1587990" cy="571787"/>
              </a:xfrm>
              <a:prstGeom prst="rect">
                <a:avLst/>
              </a:prstGeom>
              <a:blipFill>
                <a:blip r:embed="rId12"/>
                <a:stretch>
                  <a:fillRect/>
                </a:stretch>
              </a:blipFill>
            </p:spPr>
            <p:txBody>
              <a:bodyPr/>
              <a:lstStyle/>
              <a:p>
                <a:r>
                  <a:rPr 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Text Box 30">
            <a:extLst>
              <a:ext uri="{FF2B5EF4-FFF2-40B4-BE49-F238E27FC236}">
                <a16:creationId xmlns:a16="http://schemas.microsoft.com/office/drawing/2014/main" id="{C66ED90E-C934-48B2-B4EA-4C3B7304F5C5}"/>
              </a:ext>
            </a:extLst>
          </p:cNvPr>
          <p:cNvSpPr txBox="1">
            <a:spLocks noChangeArrowheads="1"/>
          </p:cNvSpPr>
          <p:nvPr/>
        </p:nvSpPr>
        <p:spPr bwMode="auto">
          <a:xfrm>
            <a:off x="171552" y="3683684"/>
            <a:ext cx="8960454"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342900" indent="-342900" algn="l" rtl="0">
              <a:spcBef>
                <a:spcPct val="50000"/>
              </a:spcBef>
              <a:buFont typeface="Wingdings" panose="05000000000000000000" pitchFamily="2" charset="2"/>
              <a:buChar char="Ø"/>
            </a:pPr>
            <a:r>
              <a:rPr lang="en-US" sz="2000" dirty="0"/>
              <a:t> Piecewise constant interpolation – interpolation of order zero</a:t>
            </a:r>
          </a:p>
          <a:p>
            <a:pPr marL="342900" indent="-342900" algn="l" rtl="0">
              <a:spcBef>
                <a:spcPct val="50000"/>
              </a:spcBef>
              <a:buFont typeface="Wingdings" panose="05000000000000000000" pitchFamily="2" charset="2"/>
              <a:buChar char="Ø"/>
            </a:pPr>
            <a:r>
              <a:rPr lang="en-US" sz="2000" dirty="0"/>
              <a:t> “smooth” interpolation  – interpolation of higher orders </a:t>
            </a:r>
            <a:endParaRPr lang="el-GR" sz="2000" dirty="0"/>
          </a:p>
        </p:txBody>
      </p:sp>
      <p:sp>
        <p:nvSpPr>
          <p:cNvPr id="8206" name="Text Box 39">
            <a:extLst>
              <a:ext uri="{FF2B5EF4-FFF2-40B4-BE49-F238E27FC236}">
                <a16:creationId xmlns:a16="http://schemas.microsoft.com/office/drawing/2014/main" id="{64702CD7-6E0D-4D13-BBC9-24E64BC0350A}"/>
              </a:ext>
            </a:extLst>
          </p:cNvPr>
          <p:cNvSpPr txBox="1">
            <a:spLocks noChangeArrowheads="1"/>
          </p:cNvSpPr>
          <p:nvPr/>
        </p:nvSpPr>
        <p:spPr bwMode="auto">
          <a:xfrm>
            <a:off x="2484065" y="1136569"/>
            <a:ext cx="7223869"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ClrTx/>
              <a:buSzTx/>
              <a:buFontTx/>
              <a:buNone/>
            </a:pPr>
            <a:r>
              <a:rPr lang="en-US" altLang="en-US" sz="2400" dirty="0">
                <a:solidFill>
                  <a:schemeClr val="accent1"/>
                </a:solidFill>
              </a:rPr>
              <a:t>Interpolation Scheme</a:t>
            </a:r>
          </a:p>
        </p:txBody>
      </p:sp>
      <p:sp>
        <p:nvSpPr>
          <p:cNvPr id="15" name="Content Placeholder 2">
            <a:extLst>
              <a:ext uri="{FF2B5EF4-FFF2-40B4-BE49-F238E27FC236}">
                <a16:creationId xmlns:a16="http://schemas.microsoft.com/office/drawing/2014/main" id="{76E009CF-D71F-4C6B-A2C0-33F1FF8BC82F}"/>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7" name="Content Placeholder 2">
            <a:extLst>
              <a:ext uri="{FF2B5EF4-FFF2-40B4-BE49-F238E27FC236}">
                <a16:creationId xmlns:a16="http://schemas.microsoft.com/office/drawing/2014/main" id="{72AA1F49-9912-4E68-8B8B-4399B796992F}"/>
              </a:ext>
            </a:extLst>
          </p:cNvPr>
          <p:cNvSpPr txBox="1">
            <a:spLocks/>
          </p:cNvSpPr>
          <p:nvPr/>
        </p:nvSpPr>
        <p:spPr>
          <a:xfrm>
            <a:off x="581193" y="506091"/>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Discrete X-ray transform</a:t>
            </a:r>
          </a:p>
        </p:txBody>
      </p:sp>
      <p:grpSp>
        <p:nvGrpSpPr>
          <p:cNvPr id="26" name="Group 48">
            <a:extLst>
              <a:ext uri="{FF2B5EF4-FFF2-40B4-BE49-F238E27FC236}">
                <a16:creationId xmlns:a16="http://schemas.microsoft.com/office/drawing/2014/main" id="{9673B3DE-83DE-4FB2-9BF3-B0ADC88E3622}"/>
              </a:ext>
            </a:extLst>
          </p:cNvPr>
          <p:cNvGrpSpPr>
            <a:grpSpLocks/>
          </p:cNvGrpSpPr>
          <p:nvPr/>
        </p:nvGrpSpPr>
        <p:grpSpPr bwMode="auto">
          <a:xfrm>
            <a:off x="1673347" y="1497228"/>
            <a:ext cx="2233240" cy="1822450"/>
            <a:chOff x="3107" y="255"/>
            <a:chExt cx="2178" cy="1815"/>
          </a:xfrm>
        </p:grpSpPr>
        <p:grpSp>
          <p:nvGrpSpPr>
            <p:cNvPr id="28" name="Group 45">
              <a:extLst>
                <a:ext uri="{FF2B5EF4-FFF2-40B4-BE49-F238E27FC236}">
                  <a16:creationId xmlns:a16="http://schemas.microsoft.com/office/drawing/2014/main" id="{F4A5A349-0A54-4FF1-B6A1-4651F18E327C}"/>
                </a:ext>
              </a:extLst>
            </p:cNvPr>
            <p:cNvGrpSpPr>
              <a:grpSpLocks/>
            </p:cNvGrpSpPr>
            <p:nvPr/>
          </p:nvGrpSpPr>
          <p:grpSpPr bwMode="auto">
            <a:xfrm>
              <a:off x="3107" y="255"/>
              <a:ext cx="2178" cy="1815"/>
              <a:chOff x="3424" y="73"/>
              <a:chExt cx="2178" cy="1815"/>
            </a:xfrm>
          </p:grpSpPr>
          <p:sp>
            <p:nvSpPr>
              <p:cNvPr id="30" name="Rectangle 28">
                <a:extLst>
                  <a:ext uri="{FF2B5EF4-FFF2-40B4-BE49-F238E27FC236}">
                    <a16:creationId xmlns:a16="http://schemas.microsoft.com/office/drawing/2014/main" id="{1CDEA859-321E-4F74-8E74-1B024F849C79}"/>
                  </a:ext>
                </a:extLst>
              </p:cNvPr>
              <p:cNvSpPr>
                <a:spLocks noChangeArrowheads="1"/>
              </p:cNvSpPr>
              <p:nvPr/>
            </p:nvSpPr>
            <p:spPr bwMode="auto">
              <a:xfrm>
                <a:off x="3424" y="73"/>
                <a:ext cx="544" cy="454"/>
              </a:xfrm>
              <a:prstGeom prst="rect">
                <a:avLst/>
              </a:prstGeom>
              <a:noFill/>
              <a:ln w="9525">
                <a:noFill/>
                <a:miter lim="800000"/>
                <a:headEnd/>
                <a:tailEnd/>
              </a:ln>
              <a:effectLst/>
            </p:spPr>
            <p:txBody>
              <a:bodyPr wrap="none" anchor="ctr"/>
              <a:lstStyle/>
              <a:p>
                <a:pPr algn="ctr"/>
                <a:r>
                  <a:rPr lang="en-US" sz="2400" b="1"/>
                  <a:t>0</a:t>
                </a:r>
              </a:p>
            </p:txBody>
          </p:sp>
          <p:sp>
            <p:nvSpPr>
              <p:cNvPr id="31" name="Rectangle 30">
                <a:extLst>
                  <a:ext uri="{FF2B5EF4-FFF2-40B4-BE49-F238E27FC236}">
                    <a16:creationId xmlns:a16="http://schemas.microsoft.com/office/drawing/2014/main" id="{DC8506C3-126A-4EEA-969E-999142A4211C}"/>
                  </a:ext>
                </a:extLst>
              </p:cNvPr>
              <p:cNvSpPr>
                <a:spLocks noChangeArrowheads="1"/>
              </p:cNvSpPr>
              <p:nvPr/>
            </p:nvSpPr>
            <p:spPr bwMode="auto">
              <a:xfrm>
                <a:off x="3969" y="73"/>
                <a:ext cx="544" cy="454"/>
              </a:xfrm>
              <a:prstGeom prst="rect">
                <a:avLst/>
              </a:prstGeom>
              <a:noFill/>
              <a:ln w="9525">
                <a:noFill/>
                <a:miter lim="800000"/>
                <a:headEnd/>
                <a:tailEnd/>
              </a:ln>
              <a:effectLst/>
            </p:spPr>
            <p:txBody>
              <a:bodyPr wrap="none" anchor="ctr"/>
              <a:lstStyle/>
              <a:p>
                <a:pPr algn="ctr"/>
                <a:r>
                  <a:rPr lang="en-US" sz="2400" b="1"/>
                  <a:t>9</a:t>
                </a:r>
              </a:p>
            </p:txBody>
          </p:sp>
          <p:sp>
            <p:nvSpPr>
              <p:cNvPr id="35" name="Rectangle 31">
                <a:extLst>
                  <a:ext uri="{FF2B5EF4-FFF2-40B4-BE49-F238E27FC236}">
                    <a16:creationId xmlns:a16="http://schemas.microsoft.com/office/drawing/2014/main" id="{226209F1-A656-41B5-98D0-947946CC1EF2}"/>
                  </a:ext>
                </a:extLst>
              </p:cNvPr>
              <p:cNvSpPr>
                <a:spLocks noChangeArrowheads="1"/>
              </p:cNvSpPr>
              <p:nvPr/>
            </p:nvSpPr>
            <p:spPr bwMode="auto">
              <a:xfrm>
                <a:off x="4513" y="73"/>
                <a:ext cx="544" cy="454"/>
              </a:xfrm>
              <a:prstGeom prst="rect">
                <a:avLst/>
              </a:prstGeom>
              <a:noFill/>
              <a:ln w="9525">
                <a:noFill/>
                <a:miter lim="800000"/>
                <a:headEnd/>
                <a:tailEnd/>
              </a:ln>
              <a:effectLst/>
            </p:spPr>
            <p:txBody>
              <a:bodyPr wrap="none" anchor="ctr"/>
              <a:lstStyle/>
              <a:p>
                <a:pPr algn="ctr"/>
                <a:r>
                  <a:rPr lang="en-US" sz="2400" b="1"/>
                  <a:t>1</a:t>
                </a:r>
              </a:p>
            </p:txBody>
          </p:sp>
          <p:sp>
            <p:nvSpPr>
              <p:cNvPr id="36" name="Rectangle 32">
                <a:extLst>
                  <a:ext uri="{FF2B5EF4-FFF2-40B4-BE49-F238E27FC236}">
                    <a16:creationId xmlns:a16="http://schemas.microsoft.com/office/drawing/2014/main" id="{0A748177-95E1-4AFB-B80F-7409FD937748}"/>
                  </a:ext>
                </a:extLst>
              </p:cNvPr>
              <p:cNvSpPr>
                <a:spLocks noChangeArrowheads="1"/>
              </p:cNvSpPr>
              <p:nvPr/>
            </p:nvSpPr>
            <p:spPr bwMode="auto">
              <a:xfrm>
                <a:off x="5058" y="73"/>
                <a:ext cx="544" cy="454"/>
              </a:xfrm>
              <a:prstGeom prst="rect">
                <a:avLst/>
              </a:prstGeom>
              <a:noFill/>
              <a:ln w="9525">
                <a:noFill/>
                <a:miter lim="800000"/>
                <a:headEnd/>
                <a:tailEnd/>
              </a:ln>
              <a:effectLst/>
            </p:spPr>
            <p:txBody>
              <a:bodyPr wrap="none" anchor="ctr"/>
              <a:lstStyle/>
              <a:p>
                <a:pPr algn="ctr"/>
                <a:r>
                  <a:rPr lang="en-US" sz="2400" b="1" dirty="0"/>
                  <a:t>9</a:t>
                </a:r>
              </a:p>
            </p:txBody>
          </p:sp>
          <p:sp>
            <p:nvSpPr>
              <p:cNvPr id="37" name="Rectangle 33">
                <a:extLst>
                  <a:ext uri="{FF2B5EF4-FFF2-40B4-BE49-F238E27FC236}">
                    <a16:creationId xmlns:a16="http://schemas.microsoft.com/office/drawing/2014/main" id="{47EEBAB6-1CEC-4E32-8977-10BCC53A1518}"/>
                  </a:ext>
                </a:extLst>
              </p:cNvPr>
              <p:cNvSpPr>
                <a:spLocks noChangeArrowheads="1"/>
              </p:cNvSpPr>
              <p:nvPr/>
            </p:nvSpPr>
            <p:spPr bwMode="auto">
              <a:xfrm>
                <a:off x="3424" y="527"/>
                <a:ext cx="544" cy="454"/>
              </a:xfrm>
              <a:prstGeom prst="rect">
                <a:avLst/>
              </a:prstGeom>
              <a:noFill/>
              <a:ln w="9525">
                <a:noFill/>
                <a:miter lim="800000"/>
                <a:headEnd/>
                <a:tailEnd/>
              </a:ln>
              <a:effectLst/>
            </p:spPr>
            <p:txBody>
              <a:bodyPr wrap="none" anchor="ctr"/>
              <a:lstStyle/>
              <a:p>
                <a:pPr algn="ctr"/>
                <a:r>
                  <a:rPr lang="en-US" sz="2400" b="1"/>
                  <a:t>10</a:t>
                </a:r>
              </a:p>
            </p:txBody>
          </p:sp>
          <p:sp>
            <p:nvSpPr>
              <p:cNvPr id="38" name="Rectangle 34">
                <a:extLst>
                  <a:ext uri="{FF2B5EF4-FFF2-40B4-BE49-F238E27FC236}">
                    <a16:creationId xmlns:a16="http://schemas.microsoft.com/office/drawing/2014/main" id="{A69A62A9-8499-4AB0-85A6-179C735A441C}"/>
                  </a:ext>
                </a:extLst>
              </p:cNvPr>
              <p:cNvSpPr>
                <a:spLocks noChangeArrowheads="1"/>
              </p:cNvSpPr>
              <p:nvPr/>
            </p:nvSpPr>
            <p:spPr bwMode="auto">
              <a:xfrm>
                <a:off x="3969" y="527"/>
                <a:ext cx="544" cy="454"/>
              </a:xfrm>
              <a:prstGeom prst="rect">
                <a:avLst/>
              </a:prstGeom>
              <a:noFill/>
              <a:ln w="9525">
                <a:noFill/>
                <a:miter lim="800000"/>
                <a:headEnd/>
                <a:tailEnd/>
              </a:ln>
              <a:effectLst/>
            </p:spPr>
            <p:txBody>
              <a:bodyPr wrap="none" anchor="ctr"/>
              <a:lstStyle/>
              <a:p>
                <a:pPr algn="ctr"/>
                <a:r>
                  <a:rPr lang="en-US" sz="2400" b="1"/>
                  <a:t>5</a:t>
                </a:r>
              </a:p>
            </p:txBody>
          </p:sp>
          <p:sp>
            <p:nvSpPr>
              <p:cNvPr id="39" name="Rectangle 35">
                <a:extLst>
                  <a:ext uri="{FF2B5EF4-FFF2-40B4-BE49-F238E27FC236}">
                    <a16:creationId xmlns:a16="http://schemas.microsoft.com/office/drawing/2014/main" id="{DD1B6CB9-7DD0-4515-8C04-49DF321F4B0C}"/>
                  </a:ext>
                </a:extLst>
              </p:cNvPr>
              <p:cNvSpPr>
                <a:spLocks noChangeArrowheads="1"/>
              </p:cNvSpPr>
              <p:nvPr/>
            </p:nvSpPr>
            <p:spPr bwMode="auto">
              <a:xfrm>
                <a:off x="4513" y="527"/>
                <a:ext cx="544" cy="454"/>
              </a:xfrm>
              <a:prstGeom prst="rect">
                <a:avLst/>
              </a:prstGeom>
              <a:noFill/>
              <a:ln w="9525">
                <a:noFill/>
                <a:miter lim="800000"/>
                <a:headEnd/>
                <a:tailEnd/>
              </a:ln>
              <a:effectLst/>
            </p:spPr>
            <p:txBody>
              <a:bodyPr wrap="none" anchor="ctr"/>
              <a:lstStyle/>
              <a:p>
                <a:pPr algn="ctr"/>
                <a:r>
                  <a:rPr lang="en-US" sz="2400" b="1"/>
                  <a:t>3</a:t>
                </a:r>
              </a:p>
            </p:txBody>
          </p:sp>
          <p:sp>
            <p:nvSpPr>
              <p:cNvPr id="40" name="Rectangle 36">
                <a:extLst>
                  <a:ext uri="{FF2B5EF4-FFF2-40B4-BE49-F238E27FC236}">
                    <a16:creationId xmlns:a16="http://schemas.microsoft.com/office/drawing/2014/main" id="{FB8B4744-57C6-40D4-B23A-399284E17559}"/>
                  </a:ext>
                </a:extLst>
              </p:cNvPr>
              <p:cNvSpPr>
                <a:spLocks noChangeArrowheads="1"/>
              </p:cNvSpPr>
              <p:nvPr/>
            </p:nvSpPr>
            <p:spPr bwMode="auto">
              <a:xfrm>
                <a:off x="5058" y="527"/>
                <a:ext cx="544" cy="454"/>
              </a:xfrm>
              <a:prstGeom prst="rect">
                <a:avLst/>
              </a:prstGeom>
              <a:noFill/>
              <a:ln w="9525">
                <a:noFill/>
                <a:miter lim="800000"/>
                <a:headEnd/>
                <a:tailEnd/>
              </a:ln>
              <a:effectLst/>
            </p:spPr>
            <p:txBody>
              <a:bodyPr wrap="none" anchor="ctr"/>
              <a:lstStyle/>
              <a:p>
                <a:pPr algn="ctr"/>
                <a:r>
                  <a:rPr lang="en-US" sz="2400" b="1"/>
                  <a:t>10</a:t>
                </a:r>
              </a:p>
            </p:txBody>
          </p:sp>
          <p:sp>
            <p:nvSpPr>
              <p:cNvPr id="41" name="Rectangle 37">
                <a:extLst>
                  <a:ext uri="{FF2B5EF4-FFF2-40B4-BE49-F238E27FC236}">
                    <a16:creationId xmlns:a16="http://schemas.microsoft.com/office/drawing/2014/main" id="{E6083933-9C16-47FC-BD8D-7703CA04E39E}"/>
                  </a:ext>
                </a:extLst>
              </p:cNvPr>
              <p:cNvSpPr>
                <a:spLocks noChangeArrowheads="1"/>
              </p:cNvSpPr>
              <p:nvPr/>
            </p:nvSpPr>
            <p:spPr bwMode="auto">
              <a:xfrm>
                <a:off x="3424" y="980"/>
                <a:ext cx="544" cy="454"/>
              </a:xfrm>
              <a:prstGeom prst="rect">
                <a:avLst/>
              </a:prstGeom>
              <a:noFill/>
              <a:ln w="9525">
                <a:noFill/>
                <a:miter lim="800000"/>
                <a:headEnd/>
                <a:tailEnd/>
              </a:ln>
              <a:effectLst/>
            </p:spPr>
            <p:txBody>
              <a:bodyPr wrap="none" anchor="ctr"/>
              <a:lstStyle/>
              <a:p>
                <a:pPr algn="ctr"/>
                <a:r>
                  <a:rPr lang="en-US" sz="2400" b="1"/>
                  <a:t>6</a:t>
                </a:r>
              </a:p>
            </p:txBody>
          </p:sp>
          <p:sp>
            <p:nvSpPr>
              <p:cNvPr id="42" name="Rectangle 38">
                <a:extLst>
                  <a:ext uri="{FF2B5EF4-FFF2-40B4-BE49-F238E27FC236}">
                    <a16:creationId xmlns:a16="http://schemas.microsoft.com/office/drawing/2014/main" id="{5770419C-0744-4191-B600-494D09E9D234}"/>
                  </a:ext>
                </a:extLst>
              </p:cNvPr>
              <p:cNvSpPr>
                <a:spLocks noChangeArrowheads="1"/>
              </p:cNvSpPr>
              <p:nvPr/>
            </p:nvSpPr>
            <p:spPr bwMode="auto">
              <a:xfrm>
                <a:off x="3969" y="980"/>
                <a:ext cx="544" cy="454"/>
              </a:xfrm>
              <a:prstGeom prst="rect">
                <a:avLst/>
              </a:prstGeom>
              <a:noFill/>
              <a:ln w="9525">
                <a:noFill/>
                <a:miter lim="800000"/>
                <a:headEnd/>
                <a:tailEnd/>
              </a:ln>
              <a:effectLst/>
            </p:spPr>
            <p:txBody>
              <a:bodyPr wrap="none" anchor="ctr"/>
              <a:lstStyle/>
              <a:p>
                <a:pPr algn="ctr"/>
                <a:r>
                  <a:rPr lang="en-US" sz="2400" b="1"/>
                  <a:t>8</a:t>
                </a:r>
              </a:p>
            </p:txBody>
          </p:sp>
          <p:sp>
            <p:nvSpPr>
              <p:cNvPr id="43" name="Rectangle 39">
                <a:extLst>
                  <a:ext uri="{FF2B5EF4-FFF2-40B4-BE49-F238E27FC236}">
                    <a16:creationId xmlns:a16="http://schemas.microsoft.com/office/drawing/2014/main" id="{26EB9D25-AA27-4AA8-996A-570B0465FCB9}"/>
                  </a:ext>
                </a:extLst>
              </p:cNvPr>
              <p:cNvSpPr>
                <a:spLocks noChangeArrowheads="1"/>
              </p:cNvSpPr>
              <p:nvPr/>
            </p:nvSpPr>
            <p:spPr bwMode="auto">
              <a:xfrm>
                <a:off x="4513" y="980"/>
                <a:ext cx="544" cy="454"/>
              </a:xfrm>
              <a:prstGeom prst="rect">
                <a:avLst/>
              </a:prstGeom>
              <a:noFill/>
              <a:ln w="9525">
                <a:noFill/>
                <a:miter lim="800000"/>
                <a:headEnd/>
                <a:tailEnd/>
              </a:ln>
              <a:effectLst/>
            </p:spPr>
            <p:txBody>
              <a:bodyPr wrap="none" anchor="ctr"/>
              <a:lstStyle/>
              <a:p>
                <a:pPr algn="ctr"/>
                <a:r>
                  <a:rPr lang="en-US" sz="2400" b="1"/>
                  <a:t>10</a:t>
                </a:r>
              </a:p>
            </p:txBody>
          </p:sp>
          <p:sp>
            <p:nvSpPr>
              <p:cNvPr id="44" name="Rectangle 40">
                <a:extLst>
                  <a:ext uri="{FF2B5EF4-FFF2-40B4-BE49-F238E27FC236}">
                    <a16:creationId xmlns:a16="http://schemas.microsoft.com/office/drawing/2014/main" id="{D01286BA-C96E-4F19-BD9E-87ABA193370A}"/>
                  </a:ext>
                </a:extLst>
              </p:cNvPr>
              <p:cNvSpPr>
                <a:spLocks noChangeArrowheads="1"/>
              </p:cNvSpPr>
              <p:nvPr/>
            </p:nvSpPr>
            <p:spPr bwMode="auto">
              <a:xfrm>
                <a:off x="5058" y="980"/>
                <a:ext cx="544" cy="454"/>
              </a:xfrm>
              <a:prstGeom prst="rect">
                <a:avLst/>
              </a:prstGeom>
              <a:noFill/>
              <a:ln w="9525">
                <a:noFill/>
                <a:miter lim="800000"/>
                <a:headEnd/>
                <a:tailEnd/>
              </a:ln>
              <a:effectLst/>
            </p:spPr>
            <p:txBody>
              <a:bodyPr wrap="none" anchor="ctr"/>
              <a:lstStyle/>
              <a:p>
                <a:pPr algn="ctr"/>
                <a:r>
                  <a:rPr lang="en-US" sz="2400" b="1"/>
                  <a:t>3</a:t>
                </a:r>
              </a:p>
            </p:txBody>
          </p:sp>
          <p:sp>
            <p:nvSpPr>
              <p:cNvPr id="45" name="Rectangle 41">
                <a:extLst>
                  <a:ext uri="{FF2B5EF4-FFF2-40B4-BE49-F238E27FC236}">
                    <a16:creationId xmlns:a16="http://schemas.microsoft.com/office/drawing/2014/main" id="{87776106-258C-4683-B7E9-BCA2093B92C2}"/>
                  </a:ext>
                </a:extLst>
              </p:cNvPr>
              <p:cNvSpPr>
                <a:spLocks noChangeArrowheads="1"/>
              </p:cNvSpPr>
              <p:nvPr/>
            </p:nvSpPr>
            <p:spPr bwMode="auto">
              <a:xfrm>
                <a:off x="3424" y="1434"/>
                <a:ext cx="544" cy="454"/>
              </a:xfrm>
              <a:prstGeom prst="rect">
                <a:avLst/>
              </a:prstGeom>
              <a:noFill/>
              <a:ln w="9525">
                <a:noFill/>
                <a:miter lim="800000"/>
                <a:headEnd/>
                <a:tailEnd/>
              </a:ln>
              <a:effectLst/>
            </p:spPr>
            <p:txBody>
              <a:bodyPr wrap="none" anchor="ctr"/>
              <a:lstStyle/>
              <a:p>
                <a:pPr algn="ctr"/>
                <a:r>
                  <a:rPr lang="en-US" sz="2400" b="1"/>
                  <a:t>9</a:t>
                </a:r>
              </a:p>
            </p:txBody>
          </p:sp>
          <p:sp>
            <p:nvSpPr>
              <p:cNvPr id="46" name="Rectangle 42">
                <a:extLst>
                  <a:ext uri="{FF2B5EF4-FFF2-40B4-BE49-F238E27FC236}">
                    <a16:creationId xmlns:a16="http://schemas.microsoft.com/office/drawing/2014/main" id="{4AADF05C-4BE0-4689-9805-EC2CD18523FF}"/>
                  </a:ext>
                </a:extLst>
              </p:cNvPr>
              <p:cNvSpPr>
                <a:spLocks noChangeArrowheads="1"/>
              </p:cNvSpPr>
              <p:nvPr/>
            </p:nvSpPr>
            <p:spPr bwMode="auto">
              <a:xfrm>
                <a:off x="3969" y="1434"/>
                <a:ext cx="544" cy="454"/>
              </a:xfrm>
              <a:prstGeom prst="rect">
                <a:avLst/>
              </a:prstGeom>
              <a:noFill/>
              <a:ln w="9525">
                <a:noFill/>
                <a:miter lim="800000"/>
                <a:headEnd/>
                <a:tailEnd/>
              </a:ln>
              <a:effectLst/>
            </p:spPr>
            <p:txBody>
              <a:bodyPr wrap="none" anchor="ctr"/>
              <a:lstStyle/>
              <a:p>
                <a:pPr algn="ctr"/>
                <a:r>
                  <a:rPr lang="en-US" sz="2400" b="1"/>
                  <a:t>3</a:t>
                </a:r>
              </a:p>
            </p:txBody>
          </p:sp>
          <p:sp>
            <p:nvSpPr>
              <p:cNvPr id="47" name="Rectangle 43">
                <a:extLst>
                  <a:ext uri="{FF2B5EF4-FFF2-40B4-BE49-F238E27FC236}">
                    <a16:creationId xmlns:a16="http://schemas.microsoft.com/office/drawing/2014/main" id="{E29444D5-9B8E-4B95-B73D-C748A22E040E}"/>
                  </a:ext>
                </a:extLst>
              </p:cNvPr>
              <p:cNvSpPr>
                <a:spLocks noChangeArrowheads="1"/>
              </p:cNvSpPr>
              <p:nvPr/>
            </p:nvSpPr>
            <p:spPr bwMode="auto">
              <a:xfrm>
                <a:off x="4513" y="1434"/>
                <a:ext cx="544" cy="454"/>
              </a:xfrm>
              <a:prstGeom prst="rect">
                <a:avLst/>
              </a:prstGeom>
              <a:noFill/>
              <a:ln w="9525">
                <a:noFill/>
                <a:miter lim="800000"/>
                <a:headEnd/>
                <a:tailEnd/>
              </a:ln>
              <a:effectLst/>
            </p:spPr>
            <p:txBody>
              <a:bodyPr wrap="none" anchor="ctr"/>
              <a:lstStyle/>
              <a:p>
                <a:pPr algn="ctr"/>
                <a:r>
                  <a:rPr lang="en-US" sz="2400" b="1"/>
                  <a:t>8</a:t>
                </a:r>
              </a:p>
            </p:txBody>
          </p:sp>
          <p:sp>
            <p:nvSpPr>
              <p:cNvPr id="48" name="Rectangle 44">
                <a:extLst>
                  <a:ext uri="{FF2B5EF4-FFF2-40B4-BE49-F238E27FC236}">
                    <a16:creationId xmlns:a16="http://schemas.microsoft.com/office/drawing/2014/main" id="{84D031E9-CD28-4BB4-86ED-78FBCA0D284A}"/>
                  </a:ext>
                </a:extLst>
              </p:cNvPr>
              <p:cNvSpPr>
                <a:spLocks noChangeArrowheads="1"/>
              </p:cNvSpPr>
              <p:nvPr/>
            </p:nvSpPr>
            <p:spPr bwMode="auto">
              <a:xfrm>
                <a:off x="5058" y="1434"/>
                <a:ext cx="544" cy="454"/>
              </a:xfrm>
              <a:prstGeom prst="rect">
                <a:avLst/>
              </a:prstGeom>
              <a:noFill/>
              <a:ln w="9525">
                <a:noFill/>
                <a:miter lim="800000"/>
                <a:headEnd/>
                <a:tailEnd/>
              </a:ln>
              <a:effectLst/>
            </p:spPr>
            <p:txBody>
              <a:bodyPr wrap="none" anchor="ctr"/>
              <a:lstStyle/>
              <a:p>
                <a:pPr algn="ctr"/>
                <a:r>
                  <a:rPr lang="en-US" sz="2400" b="1"/>
                  <a:t>4</a:t>
                </a:r>
              </a:p>
            </p:txBody>
          </p:sp>
        </p:grpSp>
        <p:sp>
          <p:nvSpPr>
            <p:cNvPr id="29" name="Rectangle 47">
              <a:extLst>
                <a:ext uri="{FF2B5EF4-FFF2-40B4-BE49-F238E27FC236}">
                  <a16:creationId xmlns:a16="http://schemas.microsoft.com/office/drawing/2014/main" id="{8FFD43C7-562A-4D2B-9676-03B34821C42B}"/>
                </a:ext>
              </a:extLst>
            </p:cNvPr>
            <p:cNvSpPr>
              <a:spLocks noChangeArrowheads="1"/>
            </p:cNvSpPr>
            <p:nvPr/>
          </p:nvSpPr>
          <p:spPr bwMode="auto">
            <a:xfrm>
              <a:off x="3107" y="255"/>
              <a:ext cx="2177" cy="1814"/>
            </a:xfrm>
            <a:prstGeom prst="rect">
              <a:avLst/>
            </a:prstGeom>
            <a:noFill/>
            <a:ln w="9525">
              <a:solidFill>
                <a:schemeClr val="tx1"/>
              </a:solidFill>
              <a:miter lim="800000"/>
              <a:headEnd/>
              <a:tailEnd/>
            </a:ln>
            <a:effectLst/>
          </p:spPr>
          <p:txBody>
            <a:bodyPr wrap="none" anchor="ctr"/>
            <a:lstStyle/>
            <a:p>
              <a:endParaRPr lang="en-US"/>
            </a:p>
          </p:txBody>
        </p:sp>
      </p:grpSp>
      <p:sp>
        <p:nvSpPr>
          <p:cNvPr id="49" name="Rectangle 25">
            <a:extLst>
              <a:ext uri="{FF2B5EF4-FFF2-40B4-BE49-F238E27FC236}">
                <a16:creationId xmlns:a16="http://schemas.microsoft.com/office/drawing/2014/main" id="{A525F8B5-8F5E-484A-BD67-8862E52E016F}"/>
              </a:ext>
            </a:extLst>
          </p:cNvPr>
          <p:cNvSpPr>
            <a:spLocks noChangeArrowheads="1"/>
          </p:cNvSpPr>
          <p:nvPr/>
        </p:nvSpPr>
        <p:spPr bwMode="auto">
          <a:xfrm>
            <a:off x="1745487" y="2471918"/>
            <a:ext cx="2160587" cy="367186"/>
          </a:xfrm>
          <a:prstGeom prst="rect">
            <a:avLst/>
          </a:prstGeom>
          <a:noFill/>
          <a:ln w="38100" cap="rnd">
            <a:solidFill>
              <a:srgbClr val="FFCC00"/>
            </a:solidFill>
            <a:prstDash val="sysDot"/>
            <a:miter lim="800000"/>
            <a:headEnd/>
            <a:tailEnd/>
          </a:ln>
          <a:effectLst/>
        </p:spPr>
        <p:txBody>
          <a:bodyPr wrap="none" anchor="ctr"/>
          <a:lstStyle/>
          <a:p>
            <a:endParaRPr lang="en-US"/>
          </a:p>
        </p:txBody>
      </p:sp>
      <p:pic>
        <p:nvPicPr>
          <p:cNvPr id="2" name="Picture 1">
            <a:extLst>
              <a:ext uri="{FF2B5EF4-FFF2-40B4-BE49-F238E27FC236}">
                <a16:creationId xmlns:a16="http://schemas.microsoft.com/office/drawing/2014/main" id="{783F2078-506B-44B8-987B-AB51B8B3B50B}"/>
              </a:ext>
            </a:extLst>
          </p:cNvPr>
          <p:cNvPicPr>
            <a:picLocks noChangeAspect="1"/>
          </p:cNvPicPr>
          <p:nvPr/>
        </p:nvPicPr>
        <p:blipFill>
          <a:blip r:embed="rId3"/>
          <a:stretch>
            <a:fillRect/>
          </a:stretch>
        </p:blipFill>
        <p:spPr>
          <a:xfrm>
            <a:off x="6004559" y="1607501"/>
            <a:ext cx="4962525" cy="1990725"/>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C14F7B20-44C7-4A1A-9922-1B4464059C70}"/>
                  </a:ext>
                </a:extLst>
              </p:cNvPr>
              <p:cNvSpPr/>
              <p:nvPr/>
            </p:nvSpPr>
            <p:spPr>
              <a:xfrm>
                <a:off x="7736514" y="3617186"/>
                <a:ext cx="42176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e>
                      </m:d>
                      <m:r>
                        <a:rPr lang="en-US" i="0">
                          <a:latin typeface="Cambria Math" panose="02040503050406030204" pitchFamily="18" charset="0"/>
                        </a:rPr>
                        <m:t>=</m:t>
                      </m:r>
                      <m:r>
                        <a:rPr lang="en-US" i="1">
                          <a:latin typeface="Cambria Math" panose="02040503050406030204" pitchFamily="18" charset="0"/>
                        </a:rPr>
                        <m:t>𝐼</m:t>
                      </m:r>
                      <m:d>
                        <m:dPr>
                          <m:begChr m:val="["/>
                          <m:endChr m:val="]"/>
                          <m:ctrlPr>
                            <a:rPr lang="en-US" i="1">
                              <a:latin typeface="Cambria Math" panose="02040503050406030204" pitchFamily="18" charset="0"/>
                            </a:rPr>
                          </m:ctrlPr>
                        </m:dPr>
                        <m:e>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e>
                      </m:d>
                      <m:r>
                        <a:rPr lang="en-US" i="0">
                          <a:latin typeface="Cambria Math" panose="02040503050406030204" pitchFamily="18" charset="0"/>
                        </a:rPr>
                        <m:t>  ,</m:t>
                      </m:r>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𝑥</m:t>
                      </m:r>
                      <m:r>
                        <a:rPr lang="en-US" i="0">
                          <a:latin typeface="Cambria Math" panose="02040503050406030204" pitchFamily="18" charset="0"/>
                        </a:rPr>
                        <m:t>&lt;</m:t>
                      </m:r>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r>
                        <a:rPr lang="en-US" i="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&lt;</m:t>
                      </m:r>
                      <m:r>
                        <a:rPr lang="en-US" i="1">
                          <a:latin typeface="Cambria Math" panose="02040503050406030204" pitchFamily="18" charset="0"/>
                        </a:rPr>
                        <m:t>𝑗</m:t>
                      </m:r>
                      <m:r>
                        <a:rPr lang="en-US" i="0">
                          <a:latin typeface="Cambria Math" panose="02040503050406030204" pitchFamily="18" charset="0"/>
                        </a:rPr>
                        <m:t>+</m:t>
                      </m:r>
                      <m:r>
                        <a:rPr lang="en-US" i="0">
                          <a:latin typeface="Cambria Math" panose="02040503050406030204" pitchFamily="18" charset="0"/>
                        </a:rPr>
                        <m:t>1</m:t>
                      </m:r>
                    </m:oMath>
                  </m:oMathPara>
                </a14:m>
                <a:endParaRPr lang="en-US" dirty="0"/>
              </a:p>
            </p:txBody>
          </p:sp>
        </mc:Choice>
        <mc:Fallback xmlns="">
          <p:sp>
            <p:nvSpPr>
              <p:cNvPr id="4" name="Rectangle 3">
                <a:extLst>
                  <a:ext uri="{FF2B5EF4-FFF2-40B4-BE49-F238E27FC236}">
                    <a16:creationId xmlns:a16="http://schemas.microsoft.com/office/drawing/2014/main" id="{C14F7B20-44C7-4A1A-9922-1B4464059C70}"/>
                  </a:ext>
                </a:extLst>
              </p:cNvPr>
              <p:cNvSpPr>
                <a:spLocks noRot="1" noChangeAspect="1" noMove="1" noResize="1" noEditPoints="1" noAdjustHandles="1" noChangeArrowheads="1" noChangeShapeType="1" noTextEdit="1"/>
              </p:cNvSpPr>
              <p:nvPr/>
            </p:nvSpPr>
            <p:spPr>
              <a:xfrm>
                <a:off x="7736514" y="3617186"/>
                <a:ext cx="4217628" cy="369332"/>
              </a:xfrm>
              <a:prstGeom prst="rect">
                <a:avLst/>
              </a:prstGeom>
              <a:blipFill>
                <a:blip r:embed="rId4"/>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75523E2-49BD-48A6-9476-F52BC1E3EC74}"/>
                  </a:ext>
                </a:extLst>
              </p:cNvPr>
              <p:cNvSpPr/>
              <p:nvPr/>
            </p:nvSpPr>
            <p:spPr>
              <a:xfrm>
                <a:off x="7736514" y="4138647"/>
                <a:ext cx="346832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a:rPr lang="en-US" i="1" smtClean="0">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m:t>
                          </m:r>
                          <m:r>
                            <a:rPr lang="en-US" i="1">
                              <a:latin typeface="Cambria Math" panose="02040503050406030204" pitchFamily="18" charset="0"/>
                            </a:rPr>
                            <m:t>𝐼</m:t>
                          </m:r>
                        </m:e>
                      </m:d>
                      <m:r>
                        <a:rPr lang="en-US" b="0" i="1" smtClean="0">
                          <a:latin typeface="Cambria Math" panose="02040503050406030204" pitchFamily="18" charset="0"/>
                        </a:rPr>
                        <m:t> </m:t>
                      </m:r>
                      <m:r>
                        <a:rPr lang="en-US" b="0" i="1" smtClean="0">
                          <a:latin typeface="Cambria Math" panose="02040503050406030204" pitchFamily="18" charset="0"/>
                        </a:rPr>
                        <m:t>𝑒𝑥𝑚𝑝𝑙𝑒</m:t>
                      </m:r>
                      <m:r>
                        <a:rPr lang="en-US" b="0" i="1" smtClean="0">
                          <a:latin typeface="Cambria Math" panose="02040503050406030204" pitchFamily="18" charset="0"/>
                        </a:rPr>
                        <m:t> </m:t>
                      </m:r>
                      <m:r>
                        <a:rPr lang="en-US" b="0" i="1" smtClean="0">
                          <a:latin typeface="Cambria Math" panose="02040503050406030204" pitchFamily="18" charset="0"/>
                        </a:rPr>
                        <m:t>𝑆𝐼𝑁𝐶</m:t>
                      </m:r>
                    </m:oMath>
                  </m:oMathPara>
                </a14:m>
                <a:endParaRPr lang="en-US" dirty="0"/>
              </a:p>
            </p:txBody>
          </p:sp>
        </mc:Choice>
        <mc:Fallback xmlns="">
          <p:sp>
            <p:nvSpPr>
              <p:cNvPr id="6" name="Rectangle 5">
                <a:extLst>
                  <a:ext uri="{FF2B5EF4-FFF2-40B4-BE49-F238E27FC236}">
                    <a16:creationId xmlns:a16="http://schemas.microsoft.com/office/drawing/2014/main" id="{475523E2-49BD-48A6-9476-F52BC1E3EC74}"/>
                  </a:ext>
                </a:extLst>
              </p:cNvPr>
              <p:cNvSpPr>
                <a:spLocks noRot="1" noChangeAspect="1" noMove="1" noResize="1" noEditPoints="1" noAdjustHandles="1" noChangeArrowheads="1" noChangeShapeType="1" noTextEdit="1"/>
              </p:cNvSpPr>
              <p:nvPr/>
            </p:nvSpPr>
            <p:spPr>
              <a:xfrm>
                <a:off x="7736514" y="4138647"/>
                <a:ext cx="3468321" cy="369332"/>
              </a:xfrm>
              <a:prstGeom prst="rect">
                <a:avLst/>
              </a:prstGeom>
              <a:blipFill>
                <a:blip r:embed="rId5"/>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FEAF635-8A25-4B4C-9740-D7A0C4FD3954}"/>
                  </a:ext>
                </a:extLst>
              </p:cNvPr>
              <p:cNvSpPr/>
              <p:nvPr/>
            </p:nvSpPr>
            <p:spPr>
              <a:xfrm>
                <a:off x="478392" y="4939923"/>
                <a:ext cx="4173387" cy="7958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r>
                            <a:rPr lang="en-US" i="1">
                              <a:latin typeface="Cambria Math" panose="02040503050406030204" pitchFamily="18" charset="0"/>
                            </a:rPr>
                            <m:t>𝑋𝑓</m:t>
                          </m:r>
                        </m:e>
                      </m:d>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𝐼</m:t>
                              </m:r>
                            </m:sub>
                          </m:sSub>
                        </m:e>
                      </m:d>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 </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sub>
                        <m:sup/>
                        <m:e>
                          <m:r>
                            <a:rPr lang="en-US" i="1">
                              <a:latin typeface="Cambria Math" panose="02040503050406030204" pitchFamily="18" charset="0"/>
                            </a:rPr>
                            <m:t>𝐼</m:t>
                          </m:r>
                          <m:d>
                            <m:dPr>
                              <m:begChr m:val="["/>
                              <m:endChr m:val="]"/>
                              <m:ctrlPr>
                                <a:rPr lang="en-US" i="1">
                                  <a:latin typeface="Cambria Math" panose="02040503050406030204" pitchFamily="18" charset="0"/>
                                </a:rPr>
                              </m:ctrlPr>
                            </m:dPr>
                            <m:e>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e>
                          </m:d>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sub>
                          </m:sSub>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 </m:t>
                          </m:r>
                        </m:e>
                      </m:nary>
                    </m:oMath>
                  </m:oMathPara>
                </a14:m>
                <a:endParaRPr lang="en-US" dirty="0"/>
              </a:p>
            </p:txBody>
          </p:sp>
        </mc:Choice>
        <mc:Fallback xmlns="">
          <p:sp>
            <p:nvSpPr>
              <p:cNvPr id="8" name="Rectangle 7">
                <a:extLst>
                  <a:ext uri="{FF2B5EF4-FFF2-40B4-BE49-F238E27FC236}">
                    <a16:creationId xmlns:a16="http://schemas.microsoft.com/office/drawing/2014/main" id="{6FEAF635-8A25-4B4C-9740-D7A0C4FD3954}"/>
                  </a:ext>
                </a:extLst>
              </p:cNvPr>
              <p:cNvSpPr>
                <a:spLocks noRot="1" noChangeAspect="1" noMove="1" noResize="1" noEditPoints="1" noAdjustHandles="1" noChangeArrowheads="1" noChangeShapeType="1" noTextEdit="1"/>
              </p:cNvSpPr>
              <p:nvPr/>
            </p:nvSpPr>
            <p:spPr>
              <a:xfrm>
                <a:off x="478392" y="4939923"/>
                <a:ext cx="4173387" cy="79585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B94C3D8-AD1F-4378-B8C4-BDFAC9120716}"/>
                  </a:ext>
                </a:extLst>
              </p:cNvPr>
              <p:cNvSpPr/>
              <p:nvPr/>
            </p:nvSpPr>
            <p:spPr>
              <a:xfrm>
                <a:off x="4799292" y="5123120"/>
                <a:ext cx="6358920" cy="688394"/>
              </a:xfrm>
              <a:prstGeom prst="rect">
                <a:avLst/>
              </a:prstGeom>
            </p:spPr>
            <p:txBody>
              <a:bodyPr wrap="none">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𝑖𝑗</m:t>
                        </m:r>
                      </m:sub>
                    </m:sSub>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 </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𝑖𝑗</m:t>
                            </m:r>
                          </m:sub>
                        </m:sSub>
                      </m:e>
                    </m:d>
                  </m:oMath>
                </a14:m>
                <a:r>
                  <a:rPr lang="en-US" dirty="0"/>
                  <a:t> the length of the intersection between the line </a:t>
                </a:r>
                <a:r>
                  <a:rPr lang="en-US" i="1" dirty="0"/>
                  <a:t>L</a:t>
                </a:r>
                <a:r>
                  <a:rPr lang="en-US" dirty="0"/>
                  <a:t> </a:t>
                </a:r>
              </a:p>
              <a:p>
                <a:pPr algn="ctr"/>
                <a:r>
                  <a:rPr lang="en-US" dirty="0"/>
                  <a:t>and the pixel [</a:t>
                </a:r>
                <a:r>
                  <a:rPr lang="en-US" dirty="0" err="1"/>
                  <a:t>i,j</a:t>
                </a:r>
                <a:r>
                  <a:rPr lang="en-US" dirty="0"/>
                  <a:t>]</a:t>
                </a:r>
              </a:p>
            </p:txBody>
          </p:sp>
        </mc:Choice>
        <mc:Fallback xmlns="">
          <p:sp>
            <p:nvSpPr>
              <p:cNvPr id="9" name="Rectangle 8">
                <a:extLst>
                  <a:ext uri="{FF2B5EF4-FFF2-40B4-BE49-F238E27FC236}">
                    <a16:creationId xmlns:a16="http://schemas.microsoft.com/office/drawing/2014/main" id="{6B94C3D8-AD1F-4378-B8C4-BDFAC9120716}"/>
                  </a:ext>
                </a:extLst>
              </p:cNvPr>
              <p:cNvSpPr>
                <a:spLocks noRot="1" noChangeAspect="1" noMove="1" noResize="1" noEditPoints="1" noAdjustHandles="1" noChangeArrowheads="1" noChangeShapeType="1" noTextEdit="1"/>
              </p:cNvSpPr>
              <p:nvPr/>
            </p:nvSpPr>
            <p:spPr>
              <a:xfrm>
                <a:off x="4799292" y="5123120"/>
                <a:ext cx="6358920" cy="688394"/>
              </a:xfrm>
              <a:prstGeom prst="rect">
                <a:avLst/>
              </a:prstGeom>
              <a:blipFill>
                <a:blip r:embed="rId7"/>
                <a:stretch>
                  <a:fillRect t="-1770" b="-13274"/>
                </a:stretch>
              </a:blipFill>
            </p:spPr>
            <p:txBody>
              <a:bodyPr/>
              <a:lstStyle/>
              <a:p>
                <a:r>
                  <a:rPr lang="en-US">
                    <a:noFill/>
                  </a:rPr>
                  <a:t> </a:t>
                </a:r>
              </a:p>
            </p:txBody>
          </p:sp>
        </mc:Fallback>
      </mc:AlternateContent>
    </p:spTree>
    <p:extLst>
      <p:ext uri="{BB962C8B-B14F-4D97-AF65-F5344CB8AC3E}">
        <p14:creationId xmlns:p14="http://schemas.microsoft.com/office/powerpoint/2010/main" val="2852128115"/>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OUR.pptx" id="{C8B94E25-33BD-45D5-BF09-DFDE6F66F827}" vid="{3906A810-667D-48F7-952C-A904CEA9ED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{456632F7-A7DF-42BE-9B87-CE91F3385E6F}tf33552983</Template>
  <TotalTime>0</TotalTime>
  <Words>10022</Words>
  <Application>Microsoft Office PowerPoint</Application>
  <PresentationFormat>Widescreen</PresentationFormat>
  <Paragraphs>970</Paragraphs>
  <Slides>55</Slides>
  <Notes>54</Notes>
  <HiddenSlides>16</HiddenSlides>
  <MMClips>12</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55</vt:i4>
      </vt:variant>
    </vt:vector>
  </HeadingPairs>
  <TitlesOfParts>
    <vt:vector size="69" baseType="lpstr">
      <vt:lpstr>Arial</vt:lpstr>
      <vt:lpstr>Calibri</vt:lpstr>
      <vt:lpstr>Cambria Math</vt:lpstr>
      <vt:lpstr>David</vt:lpstr>
      <vt:lpstr>Franklin Gothic Book</vt:lpstr>
      <vt:lpstr>Franklin Gothic Demi</vt:lpstr>
      <vt:lpstr>Symbol</vt:lpstr>
      <vt:lpstr>Times New Roman</vt:lpstr>
      <vt:lpstr>Wingdings</vt:lpstr>
      <vt:lpstr>Wingdings 2</vt:lpstr>
      <vt:lpstr>Wingdings 3</vt:lpstr>
      <vt:lpstr>DividendVTI</vt:lpstr>
      <vt:lpstr>Equation</vt:lpstr>
      <vt:lpstr>משוואה</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2020-02-07T04:07:41Z</dcterms:created>
  <dcterms:modified xsi:type="dcterms:W3CDTF">2020-04-04T10:40:08Z</dcterms:modified>
</cp:coreProperties>
</file>